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69" r:id="rId2"/>
    <p:sldId id="271" r:id="rId3"/>
    <p:sldId id="272" r:id="rId4"/>
    <p:sldId id="273" r:id="rId5"/>
    <p:sldId id="275" r:id="rId6"/>
    <p:sldId id="276" r:id="rId7"/>
    <p:sldId id="283" r:id="rId8"/>
    <p:sldId id="284" r:id="rId9"/>
    <p:sldId id="277" r:id="rId10"/>
    <p:sldId id="278" r:id="rId11"/>
    <p:sldId id="279" r:id="rId12"/>
    <p:sldId id="28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2"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0B35C82-EBC0-4EDB-82CF-C42FC3106BC4}" type="datetimeFigureOut">
              <a:rPr lang="ro-RO" smtClean="0"/>
              <a:pPr/>
              <a:t>11.04.2019</a:t>
            </a:fld>
            <a:endParaRPr lang="ro-R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0C896E-2426-4EF3-829B-9AC06B1853E7}"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1</a:t>
            </a:fld>
            <a:endParaRPr lang="ro-R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10</a:t>
            </a:fld>
            <a:endParaRPr lang="ro-R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11</a:t>
            </a:fld>
            <a:endParaRPr lang="ro-R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12</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2</a:t>
            </a:fld>
            <a:endParaRPr 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3</a:t>
            </a:fld>
            <a:endParaRPr lang="ro-R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4</a:t>
            </a:fld>
            <a:endParaRPr lang="ro-R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5</a:t>
            </a:fld>
            <a:endParaRPr lang="ro-R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6</a:t>
            </a:fld>
            <a:endParaRPr lang="ro-R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7</a:t>
            </a:fld>
            <a:endParaRPr lang="ro-R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8</a:t>
            </a:fld>
            <a:endParaRPr lang="ro-R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10C896E-2426-4EF3-829B-9AC06B1853E7}" type="slidenum">
              <a:rPr lang="ro-RO" smtClean="0"/>
              <a:pPr/>
              <a:t>9</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1D8BD707-D9CF-40AE-B4C6-C98DA3205C09}"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1D8BD707-D9CF-40AE-B4C6-C98DA3205C09}"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1D8BD707-D9CF-40AE-B4C6-C98DA3205C09}"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inforegio.ro/"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hyperlink" Target="http://www.inforregio.ro/" TargetMode="External"/><Relationship Id="rId10" Type="http://schemas.openxmlformats.org/officeDocument/2006/relationships/image" Target="../media/image5.png"/><Relationship Id="rId4" Type="http://schemas.openxmlformats.org/officeDocument/2006/relationships/hyperlink" Target="http://www.adrmuntenia.ro/"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cjarges.ro/" TargetMode="External"/><Relationship Id="rId7"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5.png"/><Relationship Id="rId5" Type="http://schemas.openxmlformats.org/officeDocument/2006/relationships/hyperlink" Target="http://www.adrmuntenia.ro/" TargetMode="External"/><Relationship Id="rId10" Type="http://schemas.openxmlformats.org/officeDocument/2006/relationships/image" Target="../media/image6.png"/><Relationship Id="rId4" Type="http://schemas.openxmlformats.org/officeDocument/2006/relationships/hyperlink" Target="http://www.inforegio.ro/"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www.inforegio.ro/"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inforregio.ro/" TargetMode="External"/><Relationship Id="rId4" Type="http://schemas.openxmlformats.org/officeDocument/2006/relationships/hyperlink" Target="http://www.adrmuntenia.r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foregio.r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inforregio.ro/" TargetMode="External"/><Relationship Id="rId4" Type="http://schemas.openxmlformats.org/officeDocument/2006/relationships/hyperlink" Target="http://www.adrmuntenia.r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rregio.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800600"/>
          </a:xfrm>
        </p:spPr>
        <p:txBody>
          <a:bodyPr>
            <a:normAutofit fontScale="90000"/>
          </a:bodyPr>
          <a:lstStyle/>
          <a:p>
            <a:pPr>
              <a:lnSpc>
                <a:spcPct val="115000"/>
              </a:lnSpc>
              <a:spcAft>
                <a:spcPts val="1000"/>
              </a:spcAft>
            </a:pP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vi-VN" sz="2400" dirty="0" smtClean="0">
                <a:latin typeface="Trebuchet MS" pitchFamily="34" charset="0"/>
              </a:rPr>
              <a:t> Conferinţă de Presă</a:t>
            </a:r>
            <a:r>
              <a:rPr lang="en-US" sz="2400" dirty="0" smtClean="0">
                <a:latin typeface="Trebuchet MS" pitchFamily="34" charset="0"/>
              </a:rPr>
              <a:t/>
            </a:r>
            <a:br>
              <a:rPr lang="en-US" sz="2400" dirty="0" smtClean="0">
                <a:latin typeface="Trebuchet MS" pitchFamily="34" charset="0"/>
              </a:rPr>
            </a:br>
            <a:r>
              <a:rPr lang="ro-RO" sz="2400" dirty="0" smtClean="0">
                <a:latin typeface="Trebuchet MS" pitchFamily="34" charset="0"/>
              </a:rPr>
              <a:t>privind lansarea proiectului</a:t>
            </a:r>
            <a:r>
              <a:rPr lang="en-US" sz="2400" dirty="0" smtClean="0">
                <a:latin typeface="Trebuchet MS" pitchFamily="34" charset="0"/>
              </a:rPr>
              <a:t/>
            </a:r>
            <a:br>
              <a:rPr lang="en-US" sz="2400" dirty="0" smtClean="0">
                <a:latin typeface="Trebuchet MS" pitchFamily="34" charset="0"/>
              </a:rPr>
            </a:br>
            <a:r>
              <a:rPr lang="vi-VN" sz="2400" dirty="0" smtClean="0">
                <a:latin typeface="Trebuchet MS" pitchFamily="34" charset="0"/>
              </a:rPr>
              <a:t/>
            </a:r>
            <a:br>
              <a:rPr lang="vi-VN" sz="2400" dirty="0" smtClean="0">
                <a:latin typeface="Trebuchet MS" pitchFamily="34" charset="0"/>
              </a:rPr>
            </a:br>
            <a:r>
              <a:rPr lang="vi-VN" sz="2400" dirty="0" smtClean="0">
                <a:latin typeface="Trebuchet MS" pitchFamily="34" charset="0"/>
              </a:rPr>
              <a:t>“</a:t>
            </a:r>
            <a:r>
              <a:rPr lang="en-US" sz="2400" b="1" i="1" dirty="0" err="1" smtClean="0">
                <a:latin typeface="Trebuchet MS" pitchFamily="34" charset="0"/>
                <a:ea typeface="Calibri"/>
                <a:cs typeface="Calibri"/>
              </a:rPr>
              <a:t>Extindere</a:t>
            </a:r>
            <a:r>
              <a:rPr lang="en-US" sz="2400" b="1" i="1" dirty="0" smtClean="0">
                <a:latin typeface="Trebuchet MS" pitchFamily="34" charset="0"/>
                <a:ea typeface="Calibri"/>
                <a:cs typeface="Calibri"/>
              </a:rPr>
              <a:t>, </a:t>
            </a:r>
            <a:r>
              <a:rPr lang="en-US" sz="2400" b="1" i="1" dirty="0" err="1" smtClean="0">
                <a:latin typeface="Trebuchet MS" pitchFamily="34" charset="0"/>
                <a:ea typeface="Calibri"/>
                <a:cs typeface="Calibri"/>
              </a:rPr>
              <a:t>modernizare</a:t>
            </a:r>
            <a:r>
              <a:rPr lang="en-US" sz="2400" b="1" i="1" dirty="0" smtClean="0">
                <a:latin typeface="Trebuchet MS" pitchFamily="34" charset="0"/>
                <a:ea typeface="Calibri"/>
                <a:cs typeface="Calibri"/>
              </a:rPr>
              <a:t> </a:t>
            </a:r>
            <a:r>
              <a:rPr lang="en-US" sz="2400" b="1" i="1" dirty="0" err="1" smtClean="0">
                <a:latin typeface="Trebuchet MS" pitchFamily="34" charset="0"/>
                <a:ea typeface="Calibri"/>
                <a:cs typeface="Calibri"/>
              </a:rPr>
              <a:t>și</a:t>
            </a:r>
            <a:r>
              <a:rPr lang="en-US" sz="2400" b="1" i="1" dirty="0" smtClean="0">
                <a:latin typeface="Trebuchet MS" pitchFamily="34" charset="0"/>
                <a:ea typeface="Calibri"/>
                <a:cs typeface="Calibri"/>
              </a:rPr>
              <a:t> </a:t>
            </a:r>
            <a:r>
              <a:rPr lang="en-US" sz="2400" b="1" i="1" dirty="0" err="1" smtClean="0">
                <a:latin typeface="Trebuchet MS" pitchFamily="34" charset="0"/>
                <a:ea typeface="Calibri"/>
                <a:cs typeface="Calibri"/>
              </a:rPr>
              <a:t>dotare</a:t>
            </a:r>
            <a:r>
              <a:rPr lang="en-US" sz="2400" b="1" i="1" dirty="0" smtClean="0">
                <a:latin typeface="Trebuchet MS" pitchFamily="34" charset="0"/>
                <a:ea typeface="Calibri"/>
                <a:cs typeface="Calibri"/>
              </a:rPr>
              <a:t> </a:t>
            </a:r>
            <a:r>
              <a:rPr lang="en-US" sz="2400" b="1" i="1" dirty="0" err="1" smtClean="0">
                <a:latin typeface="Trebuchet MS" pitchFamily="34" charset="0"/>
                <a:ea typeface="Calibri"/>
                <a:cs typeface="Calibri"/>
              </a:rPr>
              <a:t>spații</a:t>
            </a:r>
            <a:r>
              <a:rPr lang="en-US" sz="2400" b="1" i="1" dirty="0" smtClean="0">
                <a:latin typeface="Trebuchet MS" pitchFamily="34" charset="0"/>
                <a:ea typeface="Calibri"/>
                <a:cs typeface="Calibri"/>
              </a:rPr>
              <a:t> </a:t>
            </a:r>
            <a:r>
              <a:rPr lang="en-US" sz="2400" b="1" i="1" dirty="0" err="1" smtClean="0">
                <a:latin typeface="Trebuchet MS" pitchFamily="34" charset="0"/>
                <a:ea typeface="Calibri"/>
                <a:cs typeface="Calibri"/>
              </a:rPr>
              <a:t>Urgență</a:t>
            </a:r>
            <a:r>
              <a:rPr lang="en-US" sz="2400" b="1" i="1" dirty="0" smtClean="0">
                <a:latin typeface="Trebuchet MS" pitchFamily="34" charset="0"/>
                <a:ea typeface="Calibri"/>
                <a:cs typeface="Calibri"/>
              </a:rPr>
              <a:t>  </a:t>
            </a:r>
            <a:r>
              <a:rPr lang="en-US" sz="2400" b="1" i="1" dirty="0" err="1" smtClean="0">
                <a:latin typeface="Trebuchet MS" pitchFamily="34" charset="0"/>
                <a:ea typeface="Calibri"/>
                <a:cs typeface="Calibri"/>
              </a:rPr>
              <a:t>Spitalul</a:t>
            </a:r>
            <a:r>
              <a:rPr lang="en-US" sz="2400" b="1" i="1" dirty="0" smtClean="0">
                <a:latin typeface="Trebuchet MS" pitchFamily="34" charset="0"/>
                <a:ea typeface="Calibri"/>
                <a:cs typeface="Calibri"/>
              </a:rPr>
              <a:t> de </a:t>
            </a:r>
            <a:r>
              <a:rPr lang="en-US" sz="2400" b="1" i="1" dirty="0" err="1" smtClean="0">
                <a:latin typeface="Trebuchet MS" pitchFamily="34" charset="0"/>
                <a:ea typeface="Calibri"/>
                <a:cs typeface="Calibri"/>
              </a:rPr>
              <a:t>Pediatrie</a:t>
            </a:r>
            <a:r>
              <a:rPr lang="en-US" sz="2400" b="1" i="1" dirty="0" smtClean="0">
                <a:latin typeface="Trebuchet MS" pitchFamily="34" charset="0"/>
                <a:ea typeface="Calibri"/>
                <a:cs typeface="Calibri"/>
              </a:rPr>
              <a:t> </a:t>
            </a:r>
            <a:r>
              <a:rPr lang="en-US" sz="2400" b="1" i="1" dirty="0" err="1" smtClean="0">
                <a:latin typeface="Trebuchet MS" pitchFamily="34" charset="0"/>
                <a:ea typeface="Calibri"/>
                <a:cs typeface="Calibri"/>
              </a:rPr>
              <a:t>Pitești</a:t>
            </a:r>
            <a:r>
              <a:rPr lang="vi-VN" sz="2400" dirty="0" smtClean="0">
                <a:latin typeface="Trebuchet MS" pitchFamily="34" charset="0"/>
              </a:rPr>
              <a:t>” </a:t>
            </a:r>
            <a:r>
              <a:rPr lang="ro-RO" sz="2400" dirty="0" smtClean="0">
                <a:latin typeface="Trebuchet MS" pitchFamily="34" charset="0"/>
              </a:rPr>
              <a:t/>
            </a:r>
            <a:br>
              <a:rPr lang="ro-RO" sz="2400" dirty="0" smtClean="0">
                <a:latin typeface="Trebuchet MS" pitchFamily="34" charset="0"/>
              </a:rPr>
            </a:br>
            <a:r>
              <a:rPr lang="vi-VN" sz="2400" dirty="0" smtClean="0">
                <a:latin typeface="Trebuchet MS" pitchFamily="34" charset="0"/>
              </a:rPr>
              <a:t/>
            </a:r>
            <a:br>
              <a:rPr lang="vi-VN" sz="2400" dirty="0" smtClean="0">
                <a:latin typeface="Trebuchet MS" pitchFamily="34" charset="0"/>
              </a:rPr>
            </a:br>
            <a:r>
              <a:rPr lang="vi-VN" sz="2400" dirty="0" smtClean="0">
                <a:latin typeface="Trebuchet MS" pitchFamily="34" charset="0"/>
              </a:rPr>
              <a:t>Cod proiect </a:t>
            </a:r>
            <a:r>
              <a:rPr lang="en-US" sz="2400" dirty="0" smtClean="0">
                <a:latin typeface="Trebuchet MS" pitchFamily="34" charset="0"/>
              </a:rPr>
              <a:t>119335</a:t>
            </a:r>
            <a:r>
              <a:rPr lang="vi-VN" sz="2400" dirty="0" smtClean="0">
                <a:latin typeface="Trebuchet MS" pitchFamily="34" charset="0"/>
              </a:rPr>
              <a:t/>
            </a:r>
            <a:br>
              <a:rPr lang="vi-VN" sz="2400" dirty="0" smtClean="0">
                <a:latin typeface="Trebuchet MS" pitchFamily="34" charset="0"/>
              </a:rPr>
            </a:br>
            <a:r>
              <a:rPr lang="vi-VN" sz="2400" dirty="0" smtClean="0">
                <a:latin typeface="Trebuchet MS" pitchFamily="34" charset="0"/>
              </a:rPr>
              <a:t>Piteşti </a:t>
            </a:r>
            <a:r>
              <a:rPr lang="ro-RO" sz="2400" dirty="0" smtClean="0">
                <a:latin typeface="Trebuchet MS" pitchFamily="34" charset="0"/>
              </a:rPr>
              <a:t>17 aprilie </a:t>
            </a:r>
            <a:r>
              <a:rPr lang="vi-VN" sz="2400" dirty="0" smtClean="0">
                <a:latin typeface="Trebuchet MS" pitchFamily="34" charset="0"/>
              </a:rPr>
              <a:t>201</a:t>
            </a:r>
            <a:r>
              <a:rPr lang="en-US" sz="2400" dirty="0" smtClean="0">
                <a:latin typeface="Trebuchet MS" pitchFamily="34" charset="0"/>
              </a:rPr>
              <a:t>9</a:t>
            </a:r>
            <a:r>
              <a:rPr lang="vi-VN" sz="2400" dirty="0" smtClean="0">
                <a:latin typeface="Trebuchet MS" pitchFamily="34" charset="0"/>
              </a:rPr>
              <a:t> </a:t>
            </a:r>
            <a:r>
              <a:rPr lang="en-US" sz="2400" dirty="0" smtClean="0">
                <a:latin typeface="Trebuchet MS" pitchFamily="34" charset="0"/>
              </a:rPr>
              <a:t/>
            </a:r>
            <a:br>
              <a:rPr lang="en-US" sz="2400"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248400"/>
            <a:ext cx="7772400" cy="381000"/>
          </a:xfrm>
          <a:effectLst/>
        </p:spPr>
        <p:txBody>
          <a:bodyPr>
            <a:normAutofit/>
          </a:bodyPr>
          <a:lstStyle/>
          <a:p>
            <a:pPr algn="l"/>
            <a:r>
              <a:rPr lang="en-US" sz="1200" b="1" dirty="0" smtClean="0">
                <a:solidFill>
                  <a:schemeClr val="tx1"/>
                </a:solidFill>
                <a:latin typeface="Trebuchet MS" pitchFamily="34" charset="0"/>
                <a:hlinkClick r:id="rId3"/>
              </a:rPr>
              <a:t> </a:t>
            </a:r>
            <a:r>
              <a:rPr lang="ro-RO" sz="1200" b="1" dirty="0" smtClean="0">
                <a:solidFill>
                  <a:schemeClr val="tx1"/>
                </a:solidFill>
                <a:latin typeface="Trebuchet MS" pitchFamily="34" charset="0"/>
                <a:hlinkClick r:id="rId4"/>
              </a:rPr>
              <a:t>regio.</a:t>
            </a:r>
            <a:r>
              <a:rPr lang="en-US" sz="1200" b="1" dirty="0" err="1" smtClean="0">
                <a:solidFill>
                  <a:schemeClr val="tx1"/>
                </a:solidFill>
                <a:latin typeface="Trebuchet MS" pitchFamily="34" charset="0"/>
                <a:hlinkClick r:id="rId4"/>
              </a:rPr>
              <a:t>adrmuntenia</a:t>
            </a:r>
            <a:r>
              <a:rPr lang="ro-RO" sz="1200" b="1" dirty="0" smtClean="0">
                <a:solidFill>
                  <a:schemeClr val="tx1"/>
                </a:solidFill>
                <a:latin typeface="Trebuchet MS" pitchFamily="34" charset="0"/>
                <a:hlinkClick r:id="rId4"/>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5"/>
              </a:rPr>
              <a:t>www.inforegio.ro</a:t>
            </a:r>
            <a:endParaRPr lang="en-US" sz="1200" b="1" dirty="0" smtClean="0">
              <a:solidFill>
                <a:schemeClr val="tx1"/>
              </a:solidFill>
              <a:latin typeface="Trebuchet MS" pitchFamily="34" charset="0"/>
            </a:endParaRPr>
          </a:p>
          <a:p>
            <a:pPr algn="ctr"/>
            <a:endParaRPr lang="ro-RO" sz="1300" b="1" dirty="0" smtClean="0">
              <a:solidFill>
                <a:schemeClr val="tx1"/>
              </a:solidFill>
            </a:endParaRPr>
          </a:p>
          <a:p>
            <a:pPr algn="ctr"/>
            <a:endParaRPr lang="ro-RO" dirty="0" smtClean="0"/>
          </a:p>
        </p:txBody>
      </p:sp>
      <p:pic>
        <p:nvPicPr>
          <p:cNvPr id="1026" name="Picture 2" descr="C:\Documents and Settings\ralucan\Desktop\identitate vizuala POR\SIGLE POR 2014 - 2020_jpg\SIGLE POR 2014 - 2020_jpg\UE\UE color.jpg"/>
          <p:cNvPicPr>
            <a:picLocks noChangeAspect="1" noChangeArrowheads="1"/>
          </p:cNvPicPr>
          <p:nvPr/>
        </p:nvPicPr>
        <p:blipFill>
          <a:blip r:embed="rId6" cstate="print"/>
          <a:srcRect/>
          <a:stretch>
            <a:fillRect/>
          </a:stretch>
        </p:blipFill>
        <p:spPr bwMode="auto">
          <a:xfrm>
            <a:off x="452120" y="228600"/>
            <a:ext cx="919480" cy="838200"/>
          </a:xfrm>
          <a:prstGeom prst="rect">
            <a:avLst/>
          </a:prstGeom>
          <a:noFill/>
        </p:spPr>
      </p:pic>
      <p:pic>
        <p:nvPicPr>
          <p:cNvPr id="1028" name="Picture 4" descr="C:\Documents and Settings\ralucan\Desktop\identitate vizuala POR\SIGLE POR 2014 - 2020_jpg\SIGLE POR 2014 - 2020_jpg\GUV RO\GOV RO_color_fundal alb.jpg"/>
          <p:cNvPicPr>
            <a:picLocks noChangeAspect="1" noChangeArrowheads="1"/>
          </p:cNvPicPr>
          <p:nvPr/>
        </p:nvPicPr>
        <p:blipFill>
          <a:blip r:embed="rId7" cstate="print"/>
          <a:srcRect/>
          <a:stretch>
            <a:fillRect/>
          </a:stretch>
        </p:blipFill>
        <p:spPr bwMode="auto">
          <a:xfrm>
            <a:off x="2590800" y="228600"/>
            <a:ext cx="838200" cy="838200"/>
          </a:xfrm>
          <a:prstGeom prst="rect">
            <a:avLst/>
          </a:prstGeom>
          <a:noFill/>
        </p:spPr>
      </p:pic>
      <p:pic>
        <p:nvPicPr>
          <p:cNvPr id="1029" name="Picture 5" descr="C:\Documents and Settings\ralucan\Desktop\identitate vizuala POR\SIGLE POR 2014 - 2020_jpg\SIGLE POR 2014 - 2020_jpg\REGIO\Regio SM_color_slogan.jpg"/>
          <p:cNvPicPr>
            <a:picLocks noChangeAspect="1" noChangeArrowheads="1"/>
          </p:cNvPicPr>
          <p:nvPr/>
        </p:nvPicPr>
        <p:blipFill>
          <a:blip r:embed="rId8" cstate="print"/>
          <a:srcRect/>
          <a:stretch>
            <a:fillRect/>
          </a:stretch>
        </p:blipFill>
        <p:spPr bwMode="auto">
          <a:xfrm>
            <a:off x="4267200" y="304801"/>
            <a:ext cx="1981200" cy="685800"/>
          </a:xfrm>
          <a:prstGeom prst="rect">
            <a:avLst/>
          </a:prstGeom>
          <a:noFill/>
        </p:spPr>
      </p:pic>
      <p:pic>
        <p:nvPicPr>
          <p:cNvPr id="1030" name="Picture 6" descr="C:\Documents and Settings\ralucan\Desktop\identitate vizuala POR\SIGLE POR 2014 - 2020_jpg\SIGLE POR 2014 - 2020_jpg\IS\IS _color.jpg"/>
          <p:cNvPicPr>
            <a:picLocks noChangeAspect="1" noChangeArrowheads="1"/>
          </p:cNvPicPr>
          <p:nvPr/>
        </p:nvPicPr>
        <p:blipFill>
          <a:blip r:embed="rId9" cstate="print"/>
          <a:srcRect/>
          <a:stretch>
            <a:fillRect/>
          </a:stretch>
        </p:blipFill>
        <p:spPr bwMode="auto">
          <a:xfrm>
            <a:off x="7391400" y="304801"/>
            <a:ext cx="914400" cy="761999"/>
          </a:xfrm>
          <a:prstGeom prst="rect">
            <a:avLst/>
          </a:prstGeom>
          <a:noFill/>
        </p:spPr>
      </p:pic>
      <p:pic>
        <p:nvPicPr>
          <p:cNvPr id="12" name="Picture 1"/>
          <p:cNvPicPr>
            <a:picLocks noChangeAspect="1" noChangeArrowheads="1"/>
          </p:cNvPicPr>
          <p:nvPr/>
        </p:nvPicPr>
        <p:blipFill>
          <a:blip r:embed="rId10" cstate="print"/>
          <a:srcRect/>
          <a:stretch>
            <a:fillRect/>
          </a:stretch>
        </p:blipFill>
        <p:spPr bwMode="auto">
          <a:xfrm>
            <a:off x="0" y="6019800"/>
            <a:ext cx="9144000" cy="228600"/>
          </a:xfrm>
          <a:prstGeom prst="rect">
            <a:avLst/>
          </a:prstGeom>
          <a:noFill/>
          <a:ln w="9525">
            <a:noFill/>
            <a:miter lim="800000"/>
            <a:headEnd/>
            <a:tailEnd/>
          </a:ln>
        </p:spPr>
      </p:pic>
      <p:pic>
        <p:nvPicPr>
          <p:cNvPr id="15" name="Picture 8" descr="C:\Documents and Settings\ralucan\Desktop\Sigla CJ .bmp"/>
          <p:cNvPicPr>
            <a:picLocks noChangeAspect="1" noChangeArrowheads="1"/>
          </p:cNvPicPr>
          <p:nvPr/>
        </p:nvPicPr>
        <p:blipFill>
          <a:blip r:embed="rId11" cstate="print"/>
          <a:srcRect/>
          <a:stretch>
            <a:fillRect/>
          </a:stretch>
        </p:blipFill>
        <p:spPr bwMode="auto">
          <a:xfrm>
            <a:off x="3810000" y="4800600"/>
            <a:ext cx="990600" cy="914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477000"/>
            <a:ext cx="7772400" cy="381000"/>
          </a:xfrm>
          <a:effectLst/>
        </p:spPr>
        <p:txBody>
          <a:bodyPr>
            <a:normAutofit/>
          </a:bodyPr>
          <a:lstStyle/>
          <a:p>
            <a:r>
              <a:rPr lang="ro-RO" sz="1200" b="1" dirty="0" smtClean="0">
                <a:solidFill>
                  <a:schemeClr val="tx1"/>
                </a:solidFill>
                <a:latin typeface="Trebuchet MS" pitchFamily="34" charset="0"/>
                <a:hlinkClick r:id="rId3"/>
              </a:rPr>
              <a:t>www.</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6172200"/>
            <a:ext cx="9144000" cy="304800"/>
          </a:xfrm>
          <a:prstGeom prst="rect">
            <a:avLst/>
          </a:prstGeom>
          <a:noFill/>
          <a:ln w="9525">
            <a:noFill/>
            <a:miter lim="800000"/>
            <a:headEnd/>
            <a:tailEnd/>
          </a:ln>
        </p:spPr>
      </p:pic>
      <p:sp>
        <p:nvSpPr>
          <p:cNvPr id="15" name="TextBox 14"/>
          <p:cNvSpPr txBox="1"/>
          <p:nvPr/>
        </p:nvSpPr>
        <p:spPr>
          <a:xfrm>
            <a:off x="152400" y="762000"/>
            <a:ext cx="8686800" cy="5109091"/>
          </a:xfrm>
          <a:prstGeom prst="rect">
            <a:avLst/>
          </a:prstGeom>
          <a:noFill/>
        </p:spPr>
        <p:txBody>
          <a:bodyPr wrap="square" rtlCol="0">
            <a:spAutoFit/>
          </a:bodyPr>
          <a:lstStyle/>
          <a:p>
            <a:pPr algn="ctr"/>
            <a:r>
              <a:rPr lang="ro-RO" sz="2800" dirty="0" smtClean="0">
                <a:latin typeface="Trebuchet MS" pitchFamily="34" charset="0"/>
              </a:rPr>
              <a:t>BUGETUL PROIECTULUI</a:t>
            </a:r>
          </a:p>
          <a:p>
            <a:pPr algn="ctr"/>
            <a:endParaRPr lang="ro-RO" sz="2800" dirty="0" smtClean="0">
              <a:latin typeface="Trebuchet MS" pitchFamily="34" charset="0"/>
            </a:endParaRPr>
          </a:p>
          <a:p>
            <a:pPr algn="just">
              <a:buFont typeface="Wingdings" pitchFamily="2" charset="2"/>
              <a:buChar char="v"/>
            </a:pPr>
            <a:r>
              <a:rPr lang="ro-RO" sz="2800" dirty="0" smtClean="0">
                <a:latin typeface="Trebuchet MS" pitchFamily="34" charset="0"/>
              </a:rPr>
              <a:t> </a:t>
            </a:r>
            <a:r>
              <a:rPr lang="vi-VN" sz="2800" dirty="0" smtClean="0">
                <a:latin typeface="Trebuchet MS" pitchFamily="34" charset="0"/>
              </a:rPr>
              <a:t>Valoarea totală a proiectului: 3.430.123,52 lei.</a:t>
            </a:r>
            <a:endParaRPr lang="ro-RO" sz="2800" dirty="0" smtClean="0">
              <a:latin typeface="Trebuchet MS" pitchFamily="34" charset="0"/>
            </a:endParaRPr>
          </a:p>
          <a:p>
            <a:pPr algn="just">
              <a:buFont typeface="Wingdings" pitchFamily="2" charset="2"/>
              <a:buChar char="v"/>
            </a:pPr>
            <a:endParaRPr lang="ro-RO" sz="2800" dirty="0" smtClean="0">
              <a:latin typeface="Trebuchet MS" pitchFamily="34" charset="0"/>
            </a:endParaRPr>
          </a:p>
          <a:p>
            <a:pPr algn="just">
              <a:buFont typeface="Wingdings" pitchFamily="2" charset="2"/>
              <a:buChar char="v"/>
            </a:pPr>
            <a:endParaRPr lang="vi-VN" sz="2800" dirty="0" smtClean="0">
              <a:latin typeface="Trebuchet MS" pitchFamily="34" charset="0"/>
            </a:endParaRPr>
          </a:p>
          <a:p>
            <a:pPr algn="just">
              <a:buFont typeface="Wingdings" pitchFamily="2" charset="2"/>
              <a:buChar char="v"/>
            </a:pPr>
            <a:r>
              <a:rPr lang="ro-RO" sz="2800" dirty="0" smtClean="0">
                <a:latin typeface="Trebuchet MS" pitchFamily="34" charset="0"/>
              </a:rPr>
              <a:t> </a:t>
            </a:r>
            <a:r>
              <a:rPr lang="vi-VN" sz="2800" dirty="0" smtClean="0">
                <a:latin typeface="Trebuchet MS" pitchFamily="34" charset="0"/>
              </a:rPr>
              <a:t>Suma nerambursabilă solicitată:</a:t>
            </a:r>
            <a:r>
              <a:rPr lang="ro-RO" sz="2800" dirty="0" smtClean="0">
                <a:latin typeface="Trebuchet MS" pitchFamily="34" charset="0"/>
              </a:rPr>
              <a:t> </a:t>
            </a:r>
            <a:r>
              <a:rPr lang="vi-VN" sz="2800" dirty="0" smtClean="0">
                <a:latin typeface="Trebuchet MS" pitchFamily="34" charset="0"/>
              </a:rPr>
              <a:t>3.357.439,35 lei.</a:t>
            </a:r>
            <a:endParaRPr lang="en-US" sz="2800" dirty="0" smtClean="0">
              <a:latin typeface="Trebuchet MS" pitchFamily="34" charset="0"/>
            </a:endParaRPr>
          </a:p>
          <a:p>
            <a:pPr algn="just">
              <a:buFont typeface="Wingdings" pitchFamily="2" charset="2"/>
              <a:buChar char="v"/>
            </a:pPr>
            <a:endParaRPr lang="ro-RO" sz="2800" dirty="0" smtClean="0">
              <a:latin typeface="Trebuchet MS" pitchFamily="34" charset="0"/>
            </a:endParaRPr>
          </a:p>
          <a:p>
            <a:pPr algn="just">
              <a:buFont typeface="Wingdings" pitchFamily="2" charset="2"/>
              <a:buChar char="v"/>
            </a:pPr>
            <a:endParaRPr lang="ro-RO" sz="2800" dirty="0" smtClean="0">
              <a:latin typeface="Trebuchet MS" pitchFamily="34" charset="0"/>
            </a:endParaRPr>
          </a:p>
          <a:p>
            <a:pPr algn="just">
              <a:buFont typeface="Wingdings" pitchFamily="2" charset="2"/>
              <a:buChar char="v"/>
            </a:pPr>
            <a:r>
              <a:rPr lang="ro-RO" sz="2800" dirty="0" smtClean="0">
                <a:latin typeface="Trebuchet MS" pitchFamily="34" charset="0"/>
              </a:rPr>
              <a:t> </a:t>
            </a:r>
            <a:r>
              <a:rPr lang="en-US" sz="2800" dirty="0" err="1" smtClean="0">
                <a:latin typeface="Trebuchet MS" pitchFamily="34" charset="0"/>
              </a:rPr>
              <a:t>Contribu</a:t>
            </a:r>
            <a:r>
              <a:rPr lang="ro-RO" sz="2800" dirty="0" smtClean="0">
                <a:latin typeface="Trebuchet MS" pitchFamily="34" charset="0"/>
              </a:rPr>
              <a:t>ția beneficiarului: 72.684,17 lei </a:t>
            </a:r>
            <a:endParaRPr lang="vi-VN" sz="2800" dirty="0" smtClean="0">
              <a:latin typeface="Trebuchet MS" pitchFamily="34" charset="0"/>
            </a:endParaRPr>
          </a:p>
          <a:p>
            <a:pPr algn="just"/>
            <a:endParaRPr lang="vi-VN" sz="2800" dirty="0" smtClean="0">
              <a:latin typeface="Trebuchet MS" pitchFamily="34" charset="0"/>
            </a:endParaRPr>
          </a:p>
          <a:p>
            <a:pPr algn="just">
              <a:buNone/>
            </a:pPr>
            <a:endParaRPr lang="vi-VN" sz="2800" b="1" dirty="0" smtClean="0"/>
          </a:p>
          <a:p>
            <a:endParaRPr lang="ro-RO"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400800"/>
            <a:ext cx="7772400" cy="304800"/>
          </a:xfrm>
          <a:effectLst/>
        </p:spPr>
        <p:txBody>
          <a:bodyPr>
            <a:normAutofit/>
          </a:bodyPr>
          <a:lstStyle/>
          <a:p>
            <a:r>
              <a:rPr lang="ro-RO" sz="1200" b="1" dirty="0" smtClean="0">
                <a:solidFill>
                  <a:schemeClr val="tx1"/>
                </a:solidFill>
                <a:latin typeface="Trebuchet MS" pitchFamily="34" charset="0"/>
                <a:hlinkClick r:id="rId3"/>
              </a:rPr>
              <a:t>regio.</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6096000"/>
            <a:ext cx="9144000" cy="304800"/>
          </a:xfrm>
          <a:prstGeom prst="rect">
            <a:avLst/>
          </a:prstGeom>
          <a:noFill/>
          <a:ln w="9525">
            <a:noFill/>
            <a:miter lim="800000"/>
            <a:headEnd/>
            <a:tailEnd/>
          </a:ln>
        </p:spPr>
      </p:pic>
      <p:sp>
        <p:nvSpPr>
          <p:cNvPr id="15" name="TextBox 14"/>
          <p:cNvSpPr txBox="1"/>
          <p:nvPr/>
        </p:nvSpPr>
        <p:spPr>
          <a:xfrm>
            <a:off x="152400" y="533400"/>
            <a:ext cx="8763000" cy="4847481"/>
          </a:xfrm>
          <a:prstGeom prst="rect">
            <a:avLst/>
          </a:prstGeom>
          <a:noFill/>
        </p:spPr>
        <p:txBody>
          <a:bodyPr wrap="square" rtlCol="0">
            <a:spAutoFit/>
          </a:bodyPr>
          <a:lstStyle/>
          <a:p>
            <a:pPr algn="ctr"/>
            <a:r>
              <a:rPr lang="ro-RO" sz="2800" dirty="0" smtClean="0">
                <a:latin typeface="Trebuchet MS" pitchFamily="34" charset="0"/>
              </a:rPr>
              <a:t>INDICATORI</a:t>
            </a:r>
          </a:p>
          <a:p>
            <a:pPr algn="ctr"/>
            <a:endParaRPr lang="ro-RO" sz="2000" dirty="0" smtClean="0">
              <a:latin typeface="Trebuchet MS" pitchFamily="34" charset="0"/>
            </a:endParaRPr>
          </a:p>
          <a:p>
            <a:pPr algn="just"/>
            <a:r>
              <a:rPr lang="ro-RO" sz="2000" dirty="0" smtClean="0">
                <a:latin typeface="Trebuchet MS" pitchFamily="34" charset="0"/>
              </a:rPr>
              <a:t>Beneficiarii direcți sunt UAT Judetul Argeș, respectiv Spitalul de Pediatrie Pitesti, iar beneficiarii indirecți sunt pacienții ce se prezintă la Urgență, în numar  de  29.748 persoane (2017), personalul medical și administrativ: medici - 7, personal mediu sanitar și registratori medicali - 31, personal auxiliar sanitar - 23, un total de 61 persoane, care își desfasoară activitatea în cadrul Compartimentului de Primiri Urgențe.</a:t>
            </a:r>
          </a:p>
          <a:p>
            <a:pPr algn="just">
              <a:buFont typeface="Wingdings" pitchFamily="2" charset="2"/>
              <a:buChar char="Ø"/>
            </a:pPr>
            <a:endParaRPr lang="ro-RO" sz="2000" dirty="0" smtClean="0">
              <a:latin typeface="Trebuchet MS" pitchFamily="34" charset="0"/>
            </a:endParaRPr>
          </a:p>
          <a:p>
            <a:endParaRPr lang="ro-RO" sz="2000" dirty="0" smtClean="0">
              <a:latin typeface="Trebuchet MS" pitchFamily="34" charset="0"/>
            </a:endParaRPr>
          </a:p>
          <a:p>
            <a:pPr algn="just"/>
            <a:endParaRPr lang="ro-RO" sz="2000" dirty="0" smtClean="0">
              <a:latin typeface="Trebuchet MS" pitchFamily="34" charset="0"/>
            </a:endParaRPr>
          </a:p>
          <a:p>
            <a:pPr algn="just"/>
            <a:r>
              <a:rPr lang="en-US" sz="2000" b="1" dirty="0" err="1" smtClean="0">
                <a:latin typeface="Trebuchet MS" pitchFamily="34" charset="0"/>
              </a:rPr>
              <a:t>Durata</a:t>
            </a:r>
            <a:r>
              <a:rPr lang="en-US" sz="2000" b="1" dirty="0" smtClean="0">
                <a:latin typeface="Trebuchet MS" pitchFamily="34" charset="0"/>
              </a:rPr>
              <a:t> de </a:t>
            </a:r>
            <a:r>
              <a:rPr lang="en-US" sz="2000" b="1" dirty="0" err="1" smtClean="0">
                <a:latin typeface="Trebuchet MS" pitchFamily="34" charset="0"/>
              </a:rPr>
              <a:t>implementare</a:t>
            </a:r>
            <a:r>
              <a:rPr lang="en-US" sz="2000" b="1" dirty="0" smtClean="0">
                <a:latin typeface="Trebuchet MS" pitchFamily="34" charset="0"/>
              </a:rPr>
              <a:t>: </a:t>
            </a:r>
            <a:r>
              <a:rPr lang="ro-RO" sz="2000" dirty="0" smtClean="0">
                <a:latin typeface="Trebuchet MS" pitchFamily="34" charset="0"/>
              </a:rPr>
              <a:t>28</a:t>
            </a:r>
            <a:r>
              <a:rPr lang="en-US" sz="2000" dirty="0" smtClean="0">
                <a:latin typeface="Trebuchet MS" pitchFamily="34" charset="0"/>
              </a:rPr>
              <a:t> de </a:t>
            </a:r>
            <a:r>
              <a:rPr lang="en-US" sz="2000" dirty="0" err="1" smtClean="0">
                <a:latin typeface="Trebuchet MS" pitchFamily="34" charset="0"/>
              </a:rPr>
              <a:t>luni</a:t>
            </a:r>
            <a:r>
              <a:rPr lang="en-US" sz="2000" dirty="0" smtClean="0">
                <a:latin typeface="Trebuchet MS" pitchFamily="34" charset="0"/>
              </a:rPr>
              <a:t> de la </a:t>
            </a:r>
            <a:r>
              <a:rPr lang="en-US" sz="2000" dirty="0" err="1" smtClean="0">
                <a:latin typeface="Trebuchet MS" pitchFamily="34" charset="0"/>
              </a:rPr>
              <a:t>semnarea</a:t>
            </a:r>
            <a:r>
              <a:rPr lang="en-US" sz="2000" dirty="0" smtClean="0">
                <a:latin typeface="Trebuchet MS" pitchFamily="34" charset="0"/>
              </a:rPr>
              <a:t> </a:t>
            </a:r>
            <a:r>
              <a:rPr lang="en-US" sz="2000" dirty="0" err="1" smtClean="0">
                <a:latin typeface="Trebuchet MS" pitchFamily="34" charset="0"/>
              </a:rPr>
              <a:t>contractului</a:t>
            </a:r>
            <a:r>
              <a:rPr lang="en-US" sz="2000" dirty="0" smtClean="0">
                <a:latin typeface="Trebuchet MS" pitchFamily="34" charset="0"/>
              </a:rPr>
              <a:t> de </a:t>
            </a:r>
            <a:r>
              <a:rPr lang="en-US" sz="2000" dirty="0" err="1" smtClean="0">
                <a:latin typeface="Trebuchet MS" pitchFamily="34" charset="0"/>
              </a:rPr>
              <a:t>finanțare</a:t>
            </a:r>
            <a:r>
              <a:rPr lang="ro-RO" sz="2000" dirty="0" smtClean="0">
                <a:latin typeface="Trebuchet MS" pitchFamily="34" charset="0"/>
              </a:rPr>
              <a:t>.</a:t>
            </a:r>
          </a:p>
          <a:p>
            <a:pPr algn="just">
              <a:buNone/>
            </a:pPr>
            <a:r>
              <a:rPr lang="en-US" sz="2300" dirty="0" smtClean="0">
                <a:latin typeface="Trebuchet MS" pitchFamily="34" charset="0"/>
              </a:rPr>
              <a:t> </a:t>
            </a:r>
            <a:endParaRPr lang="ro-RO" sz="2300" dirty="0" smtClean="0">
              <a:latin typeface="Trebuchet MS" pitchFamily="34" charset="0"/>
            </a:endParaRPr>
          </a:p>
          <a:p>
            <a:endParaRPr lang="ro-RO"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5029200"/>
          </a:xfrm>
        </p:spPr>
        <p:txBody>
          <a:bodyPr>
            <a:normAutofit fontScale="90000"/>
          </a:bodyPr>
          <a:lstStyle/>
          <a:p>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vi-VN" sz="2200" b="1" dirty="0" smtClean="0">
                <a:solidFill>
                  <a:schemeClr val="tx1"/>
                </a:solidFill>
                <a:latin typeface="Trebuchet MS" pitchFamily="34" charset="0"/>
              </a:rPr>
              <a:t>Vă mulţumim pentru atenţie!</a:t>
            </a:r>
            <a:br>
              <a:rPr lang="vi-VN" sz="2200" b="1" dirty="0" smtClean="0">
                <a:solidFill>
                  <a:schemeClr val="tx1"/>
                </a:solidFill>
                <a:latin typeface="Trebuchet MS" pitchFamily="34" charset="0"/>
              </a:rPr>
            </a:br>
            <a:r>
              <a:rPr lang="vi-VN" sz="2200" b="1" dirty="0" smtClean="0">
                <a:solidFill>
                  <a:schemeClr val="tx1"/>
                </a:solidFill>
                <a:latin typeface="Trebuchet MS" pitchFamily="34" charset="0"/>
              </a:rPr>
              <a:t/>
            </a:r>
            <a:br>
              <a:rPr lang="vi-VN" sz="2200" b="1" dirty="0" smtClean="0">
                <a:solidFill>
                  <a:schemeClr val="tx1"/>
                </a:solidFill>
                <a:latin typeface="Trebuchet MS" pitchFamily="34" charset="0"/>
              </a:rPr>
            </a:br>
            <a:r>
              <a:rPr lang="vi-VN" sz="1600" dirty="0" smtClean="0">
                <a:solidFill>
                  <a:schemeClr val="tx1"/>
                </a:solidFill>
                <a:latin typeface="Trebuchet MS" pitchFamily="34" charset="0"/>
              </a:rPr>
              <a:t>CONSILIUL JUDEŢEAN ARGEŞ</a:t>
            </a:r>
            <a:br>
              <a:rPr lang="vi-VN" sz="1600" dirty="0" smtClean="0">
                <a:solidFill>
                  <a:schemeClr val="tx1"/>
                </a:solidFill>
                <a:latin typeface="Trebuchet MS" pitchFamily="34" charset="0"/>
              </a:rPr>
            </a:br>
            <a:r>
              <a:rPr lang="vi-VN" sz="1600" dirty="0" smtClean="0">
                <a:solidFill>
                  <a:schemeClr val="tx1"/>
                </a:solidFill>
                <a:latin typeface="Trebuchet MS" pitchFamily="34" charset="0"/>
              </a:rPr>
              <a:t>Piata Vasile Milea, Nr. 1</a:t>
            </a:r>
            <a:br>
              <a:rPr lang="vi-VN" sz="1600" dirty="0" smtClean="0">
                <a:solidFill>
                  <a:schemeClr val="tx1"/>
                </a:solidFill>
                <a:latin typeface="Trebuchet MS" pitchFamily="34" charset="0"/>
              </a:rPr>
            </a:br>
            <a:r>
              <a:rPr lang="vi-VN" sz="1600" dirty="0" smtClean="0">
                <a:solidFill>
                  <a:schemeClr val="tx1"/>
                </a:solidFill>
                <a:latin typeface="Trebuchet MS" pitchFamily="34" charset="0"/>
              </a:rPr>
              <a:t>Cod postal: 110053</a:t>
            </a:r>
            <a:br>
              <a:rPr lang="vi-VN" sz="1600" dirty="0" smtClean="0">
                <a:solidFill>
                  <a:schemeClr val="tx1"/>
                </a:solidFill>
                <a:latin typeface="Trebuchet MS" pitchFamily="34" charset="0"/>
              </a:rPr>
            </a:br>
            <a:r>
              <a:rPr lang="vi-VN" sz="1600" dirty="0" smtClean="0">
                <a:solidFill>
                  <a:schemeClr val="tx1"/>
                </a:solidFill>
                <a:latin typeface="Trebuchet MS" pitchFamily="34" charset="0"/>
              </a:rPr>
              <a:t>T centrala: 0248/217800  </a:t>
            </a:r>
            <a:br>
              <a:rPr lang="vi-VN" sz="1600" dirty="0" smtClean="0">
                <a:solidFill>
                  <a:schemeClr val="tx1"/>
                </a:solidFill>
                <a:latin typeface="Trebuchet MS" pitchFamily="34" charset="0"/>
              </a:rPr>
            </a:br>
            <a:r>
              <a:rPr lang="vi-VN" sz="1600" dirty="0" smtClean="0">
                <a:solidFill>
                  <a:schemeClr val="tx1"/>
                </a:solidFill>
                <a:latin typeface="Trebuchet MS" pitchFamily="34" charset="0"/>
              </a:rPr>
              <a:t>F: 0248/220137</a:t>
            </a:r>
            <a:br>
              <a:rPr lang="vi-VN" sz="1600" dirty="0" smtClean="0">
                <a:solidFill>
                  <a:schemeClr val="tx1"/>
                </a:solidFill>
                <a:latin typeface="Trebuchet MS" pitchFamily="34" charset="0"/>
              </a:rPr>
            </a:br>
            <a:r>
              <a:rPr lang="vi-VN" sz="1600" dirty="0" smtClean="0">
                <a:solidFill>
                  <a:schemeClr val="tx1"/>
                </a:solidFill>
                <a:latin typeface="Trebuchet MS" pitchFamily="34" charset="0"/>
                <a:hlinkClick r:id="rId3"/>
              </a:rPr>
              <a:t>www.cjarges.ro</a:t>
            </a:r>
            <a:r>
              <a:rPr lang="ro-RO" sz="2000" dirty="0" smtClean="0">
                <a:solidFill>
                  <a:schemeClr val="tx1"/>
                </a:solidFill>
                <a:latin typeface="Trebuchet MS" pitchFamily="34" charset="0"/>
              </a:rPr>
              <a:t/>
            </a:r>
            <a:br>
              <a:rPr lang="ro-RO" sz="2000" dirty="0" smtClean="0">
                <a:solidFill>
                  <a:schemeClr val="tx1"/>
                </a:solidFill>
                <a:latin typeface="Trebuchet MS" pitchFamily="34" charset="0"/>
              </a:rPr>
            </a:br>
            <a:r>
              <a:rPr lang="ro-RO" sz="2000" dirty="0" smtClean="0">
                <a:solidFill>
                  <a:schemeClr val="tx1"/>
                </a:solidFill>
                <a:latin typeface="Trebuchet MS" pitchFamily="34" charset="0"/>
              </a:rPr>
              <a:t/>
            </a:r>
            <a:br>
              <a:rPr lang="ro-RO" sz="2000" dirty="0" smtClean="0">
                <a:solidFill>
                  <a:schemeClr val="tx1"/>
                </a:solidFill>
                <a:latin typeface="Trebuchet MS" pitchFamily="34" charset="0"/>
              </a:rPr>
            </a:br>
            <a:r>
              <a:rPr lang="ro-RO" sz="2000" b="1" dirty="0" smtClean="0">
                <a:latin typeface="Trebuchet MS" pitchFamily="34" charset="0"/>
              </a:rPr>
              <a:t>Investim </a:t>
            </a:r>
            <a:r>
              <a:rPr lang="ro-RO" sz="2000" b="1" dirty="0">
                <a:latin typeface="Trebuchet MS" pitchFamily="34" charset="0"/>
              </a:rPr>
              <a:t>în viitorul </a:t>
            </a:r>
            <a:r>
              <a:rPr lang="ro-RO" sz="2000" b="1" dirty="0" smtClean="0">
                <a:latin typeface="Trebuchet MS" pitchFamily="34" charset="0"/>
              </a:rPr>
              <a:t>tău!</a:t>
            </a:r>
            <a:r>
              <a:rPr lang="ro-RO" sz="2000" b="1" dirty="0" smtClean="0"/>
              <a:t/>
            </a:r>
            <a:br>
              <a:rPr lang="ro-RO" sz="2000" b="1" dirty="0" smtClean="0"/>
            </a:br>
            <a:r>
              <a:rPr lang="ro-RO" sz="2000" dirty="0" smtClean="0">
                <a:latin typeface="Trebuchet MS" pitchFamily="34" charset="0"/>
              </a:rPr>
              <a:t>Proiect selectat în cadrul Programului Operaţional Regional şi co-finanţat</a:t>
            </a:r>
            <a:br>
              <a:rPr lang="ro-RO" sz="2000" dirty="0" smtClean="0">
                <a:latin typeface="Trebuchet MS" pitchFamily="34" charset="0"/>
              </a:rPr>
            </a:br>
            <a:r>
              <a:rPr lang="ro-RO" sz="2000" dirty="0" smtClean="0">
                <a:latin typeface="Trebuchet MS" pitchFamily="34" charset="0"/>
              </a:rPr>
              <a:t>de Uniunea Europeană prin Fondul European de Dezvoltare Regională.</a:t>
            </a:r>
            <a:r>
              <a:rPr lang="ro-RO" sz="2000" b="1" dirty="0" smtClean="0"/>
              <a:t> </a:t>
            </a:r>
            <a:r>
              <a:rPr lang="ro-RO" sz="2000" b="1" dirty="0"/>
              <a:t/>
            </a:r>
            <a:br>
              <a:rPr lang="ro-RO" sz="2000" b="1" dirty="0"/>
            </a:br>
            <a:r>
              <a:rPr lang="vi-VN" sz="2400" b="1" dirty="0" smtClean="0">
                <a:solidFill>
                  <a:schemeClr val="tx1"/>
                </a:solidFill>
                <a:latin typeface="Trebuchet MS" pitchFamily="34" charset="0"/>
              </a:rPr>
              <a:t/>
            </a:r>
            <a:br>
              <a:rPr lang="vi-VN" sz="2400" b="1"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400800"/>
            <a:ext cx="7772400" cy="304800"/>
          </a:xfrm>
          <a:effectLst/>
        </p:spPr>
        <p:txBody>
          <a:bodyPr>
            <a:normAutofit/>
          </a:bodyPr>
          <a:lstStyle/>
          <a:p>
            <a:pPr algn="l"/>
            <a:r>
              <a:rPr lang="en-US" sz="1200" b="1" dirty="0" smtClean="0">
                <a:solidFill>
                  <a:schemeClr val="tx1"/>
                </a:solidFill>
                <a:latin typeface="Trebuchet MS" pitchFamily="34" charset="0"/>
                <a:hlinkClick r:id="rId4"/>
              </a:rPr>
              <a:t> </a:t>
            </a:r>
            <a:r>
              <a:rPr lang="ro-RO" sz="1200" b="1" smtClean="0">
                <a:solidFill>
                  <a:schemeClr val="tx1"/>
                </a:solidFill>
                <a:latin typeface="Trebuchet MS" pitchFamily="34" charset="0"/>
                <a:hlinkClick r:id="rId5"/>
              </a:rPr>
              <a:t>regio.</a:t>
            </a:r>
            <a:r>
              <a:rPr lang="en-US" sz="1200" b="1" dirty="0" err="1" smtClean="0">
                <a:solidFill>
                  <a:schemeClr val="tx1"/>
                </a:solidFill>
                <a:latin typeface="Trebuchet MS" pitchFamily="34" charset="0"/>
                <a:hlinkClick r:id="rId5"/>
              </a:rPr>
              <a:t>adrmuntenia</a:t>
            </a:r>
            <a:r>
              <a:rPr lang="ro-RO" sz="1200" b="1" dirty="0" smtClean="0">
                <a:solidFill>
                  <a:schemeClr val="tx1"/>
                </a:solidFill>
                <a:latin typeface="Trebuchet MS" pitchFamily="34" charset="0"/>
                <a:hlinkClick r:id="rId5"/>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5"/>
              </a:rPr>
              <a:t>www.inforegio.ro</a:t>
            </a:r>
            <a:endParaRPr lang="en-US" sz="1200" b="1" dirty="0" smtClean="0">
              <a:solidFill>
                <a:schemeClr val="tx1"/>
              </a:solidFill>
              <a:latin typeface="Trebuchet MS" pitchFamily="34" charset="0"/>
            </a:endParaRPr>
          </a:p>
          <a:p>
            <a:pPr algn="ctr"/>
            <a:endParaRPr lang="ro-RO" sz="1300" b="1" dirty="0" smtClean="0">
              <a:solidFill>
                <a:schemeClr val="tx1"/>
              </a:solidFill>
            </a:endParaRPr>
          </a:p>
          <a:p>
            <a:pPr algn="ctr"/>
            <a:endParaRPr lang="ro-RO" dirty="0" smtClean="0"/>
          </a:p>
        </p:txBody>
      </p:sp>
      <p:pic>
        <p:nvPicPr>
          <p:cNvPr id="1026" name="Picture 2" descr="C:\Documents and Settings\ralucan\Desktop\identitate vizuala POR\SIGLE POR 2014 - 2020_jpg\SIGLE POR 2014 - 2020_jpg\UE\UE color.jpg"/>
          <p:cNvPicPr>
            <a:picLocks noChangeAspect="1" noChangeArrowheads="1"/>
          </p:cNvPicPr>
          <p:nvPr/>
        </p:nvPicPr>
        <p:blipFill>
          <a:blip r:embed="rId6" cstate="print"/>
          <a:srcRect/>
          <a:stretch>
            <a:fillRect/>
          </a:stretch>
        </p:blipFill>
        <p:spPr bwMode="auto">
          <a:xfrm>
            <a:off x="457200" y="152400"/>
            <a:ext cx="990600" cy="914400"/>
          </a:xfrm>
          <a:prstGeom prst="rect">
            <a:avLst/>
          </a:prstGeom>
          <a:noFill/>
        </p:spPr>
      </p:pic>
      <p:pic>
        <p:nvPicPr>
          <p:cNvPr id="1028" name="Picture 4" descr="C:\Documents and Settings\ralucan\Desktop\identitate vizuala POR\SIGLE POR 2014 - 2020_jpg\SIGLE POR 2014 - 2020_jpg\GUV RO\GOV RO_color_fundal alb.jpg"/>
          <p:cNvPicPr>
            <a:picLocks noChangeAspect="1" noChangeArrowheads="1"/>
          </p:cNvPicPr>
          <p:nvPr/>
        </p:nvPicPr>
        <p:blipFill>
          <a:blip r:embed="rId7" cstate="print"/>
          <a:srcRect/>
          <a:stretch>
            <a:fillRect/>
          </a:stretch>
        </p:blipFill>
        <p:spPr bwMode="auto">
          <a:xfrm>
            <a:off x="2362200" y="152400"/>
            <a:ext cx="838200" cy="762000"/>
          </a:xfrm>
          <a:prstGeom prst="rect">
            <a:avLst/>
          </a:prstGeom>
          <a:noFill/>
        </p:spPr>
      </p:pic>
      <p:pic>
        <p:nvPicPr>
          <p:cNvPr id="1029" name="Picture 5" descr="C:\Documents and Settings\ralucan\Desktop\identitate vizuala POR\SIGLE POR 2014 - 2020_jpg\SIGLE POR 2014 - 2020_jpg\REGIO\Regio SM_color_slogan.jpg"/>
          <p:cNvPicPr>
            <a:picLocks noChangeAspect="1" noChangeArrowheads="1"/>
          </p:cNvPicPr>
          <p:nvPr/>
        </p:nvPicPr>
        <p:blipFill>
          <a:blip r:embed="rId8" cstate="print"/>
          <a:srcRect/>
          <a:stretch>
            <a:fillRect/>
          </a:stretch>
        </p:blipFill>
        <p:spPr bwMode="auto">
          <a:xfrm>
            <a:off x="4114800" y="228600"/>
            <a:ext cx="2177139" cy="609600"/>
          </a:xfrm>
          <a:prstGeom prst="rect">
            <a:avLst/>
          </a:prstGeom>
          <a:noFill/>
        </p:spPr>
      </p:pic>
      <p:pic>
        <p:nvPicPr>
          <p:cNvPr id="1030" name="Picture 6" descr="C:\Documents and Settings\ralucan\Desktop\identitate vizuala POR\SIGLE POR 2014 - 2020_jpg\SIGLE POR 2014 - 2020_jpg\IS\IS _color.jpg"/>
          <p:cNvPicPr>
            <a:picLocks noChangeAspect="1" noChangeArrowheads="1"/>
          </p:cNvPicPr>
          <p:nvPr/>
        </p:nvPicPr>
        <p:blipFill>
          <a:blip r:embed="rId9" cstate="print"/>
          <a:srcRect/>
          <a:stretch>
            <a:fillRect/>
          </a:stretch>
        </p:blipFill>
        <p:spPr bwMode="auto">
          <a:xfrm>
            <a:off x="7162800" y="152400"/>
            <a:ext cx="990600" cy="762000"/>
          </a:xfrm>
          <a:prstGeom prst="rect">
            <a:avLst/>
          </a:prstGeom>
          <a:noFill/>
        </p:spPr>
      </p:pic>
      <p:pic>
        <p:nvPicPr>
          <p:cNvPr id="1032" name="Picture 8" descr="C:\Documents and Settings\ralucan\Desktop\Sigla CJ .bmp"/>
          <p:cNvPicPr>
            <a:picLocks noChangeAspect="1" noChangeArrowheads="1"/>
          </p:cNvPicPr>
          <p:nvPr/>
        </p:nvPicPr>
        <p:blipFill>
          <a:blip r:embed="rId10" cstate="print"/>
          <a:srcRect/>
          <a:stretch>
            <a:fillRect/>
          </a:stretch>
        </p:blipFill>
        <p:spPr bwMode="auto">
          <a:xfrm>
            <a:off x="4114800" y="5181600"/>
            <a:ext cx="914400" cy="762000"/>
          </a:xfrm>
          <a:prstGeom prst="rect">
            <a:avLst/>
          </a:prstGeom>
          <a:noFill/>
        </p:spPr>
      </p:pic>
      <p:pic>
        <p:nvPicPr>
          <p:cNvPr id="12" name="Picture 1"/>
          <p:cNvPicPr>
            <a:picLocks noChangeAspect="1" noChangeArrowheads="1"/>
          </p:cNvPicPr>
          <p:nvPr/>
        </p:nvPicPr>
        <p:blipFill>
          <a:blip r:embed="rId11" cstate="print"/>
          <a:srcRect/>
          <a:stretch>
            <a:fillRect/>
          </a:stretch>
        </p:blipFill>
        <p:spPr bwMode="auto">
          <a:xfrm>
            <a:off x="0" y="6019800"/>
            <a:ext cx="9144000" cy="304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5867400"/>
            <a:ext cx="7772400" cy="990600"/>
          </a:xfrm>
          <a:effectLst/>
        </p:spPr>
        <p:txBody>
          <a:bodyPr>
            <a:normAutofit/>
          </a:bodyPr>
          <a:lstStyle/>
          <a:p>
            <a:pPr algn="ctr"/>
            <a:endParaRPr lang="en-US" sz="1200" b="1" dirty="0" smtClean="0">
              <a:solidFill>
                <a:schemeClr val="tx1"/>
              </a:solidFill>
              <a:latin typeface="Trebuchet MS" pitchFamily="34" charset="0"/>
              <a:hlinkClick r:id="rId3"/>
            </a:endParaRPr>
          </a:p>
          <a:p>
            <a:pPr algn="ctr"/>
            <a:endParaRPr lang="en-US" sz="1200" b="1" dirty="0" smtClean="0">
              <a:solidFill>
                <a:schemeClr val="tx1"/>
              </a:solidFill>
              <a:latin typeface="Trebuchet MS" pitchFamily="34" charset="0"/>
              <a:hlinkClick r:id="rId3"/>
            </a:endParaRPr>
          </a:p>
          <a:p>
            <a:pPr algn="ctr"/>
            <a:endParaRPr lang="en-US" sz="1200" b="1" dirty="0" smtClean="0">
              <a:solidFill>
                <a:schemeClr val="tx1"/>
              </a:solidFill>
              <a:latin typeface="Trebuchet MS" pitchFamily="34" charset="0"/>
              <a:hlinkClick r:id="rId3"/>
            </a:endParaRPr>
          </a:p>
          <a:p>
            <a:r>
              <a:rPr lang="ro-RO" sz="1200" b="1" dirty="0" smtClean="0">
                <a:solidFill>
                  <a:schemeClr val="tx1"/>
                </a:solidFill>
                <a:latin typeface="Trebuchet MS" pitchFamily="34" charset="0"/>
                <a:hlinkClick r:id="rId4"/>
              </a:rPr>
              <a:t>regio.</a:t>
            </a:r>
            <a:r>
              <a:rPr lang="en-US" sz="1200" b="1" dirty="0" err="1" smtClean="0">
                <a:solidFill>
                  <a:schemeClr val="tx1"/>
                </a:solidFill>
                <a:latin typeface="Trebuchet MS" pitchFamily="34" charset="0"/>
                <a:hlinkClick r:id="rId4"/>
              </a:rPr>
              <a:t>adrmuntenia</a:t>
            </a:r>
            <a:r>
              <a:rPr lang="ro-RO" sz="1200" b="1" dirty="0" smtClean="0">
                <a:solidFill>
                  <a:schemeClr val="tx1"/>
                </a:solidFill>
                <a:latin typeface="Trebuchet MS" pitchFamily="34" charset="0"/>
                <a:hlinkClick r:id="rId4"/>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5"/>
              </a:rPr>
              <a:t>www.inforegio.ro</a:t>
            </a: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6" cstate="print"/>
          <a:srcRect/>
          <a:stretch>
            <a:fillRect/>
          </a:stretch>
        </p:blipFill>
        <p:spPr bwMode="auto">
          <a:xfrm>
            <a:off x="0" y="6172200"/>
            <a:ext cx="9144000" cy="381000"/>
          </a:xfrm>
          <a:prstGeom prst="rect">
            <a:avLst/>
          </a:prstGeom>
          <a:noFill/>
          <a:ln w="9525">
            <a:noFill/>
            <a:miter lim="800000"/>
            <a:headEnd/>
            <a:tailEnd/>
          </a:ln>
        </p:spPr>
      </p:pic>
      <p:pic>
        <p:nvPicPr>
          <p:cNvPr id="13" name="Picture 2" descr="C:\Documents and Settings\ralucan\Desktop\poze muzeu si galerie\DSC_0039.jpg"/>
          <p:cNvPicPr>
            <a:picLocks noChangeAspect="1" noChangeArrowheads="1"/>
          </p:cNvPicPr>
          <p:nvPr/>
        </p:nvPicPr>
        <p:blipFill>
          <a:blip r:embed="rId7" cstate="print"/>
          <a:stretch>
            <a:fillRect/>
          </a:stretch>
        </p:blipFill>
        <p:spPr bwMode="auto">
          <a:xfrm>
            <a:off x="990600" y="304799"/>
            <a:ext cx="7086600" cy="4038601"/>
          </a:xfrm>
          <a:prstGeom prst="rect">
            <a:avLst/>
          </a:prstGeom>
          <a:noFill/>
        </p:spPr>
      </p:pic>
      <p:sp>
        <p:nvSpPr>
          <p:cNvPr id="15" name="TextBox 14"/>
          <p:cNvSpPr txBox="1"/>
          <p:nvPr/>
        </p:nvSpPr>
        <p:spPr>
          <a:xfrm>
            <a:off x="685800" y="4648200"/>
            <a:ext cx="7696200" cy="1631216"/>
          </a:xfrm>
          <a:prstGeom prst="rect">
            <a:avLst/>
          </a:prstGeom>
          <a:noFill/>
        </p:spPr>
        <p:txBody>
          <a:bodyPr wrap="square" rtlCol="0">
            <a:spAutoFit/>
          </a:bodyPr>
          <a:lstStyle/>
          <a:p>
            <a:pPr algn="ctr"/>
            <a:r>
              <a:rPr lang="vi-VN" sz="2000" dirty="0" smtClean="0">
                <a:latin typeface="Trebuchet MS" pitchFamily="34" charset="0"/>
              </a:rPr>
              <a:t>“Extindere, modernizare și dotare spații Urgență  Spitalul de Pediatrie Pitești</a:t>
            </a:r>
            <a:endParaRPr lang="en-US" sz="2000" dirty="0" smtClean="0">
              <a:latin typeface="Trebuchet MS" pitchFamily="34" charset="0"/>
            </a:endParaRPr>
          </a:p>
          <a:p>
            <a:pPr algn="ctr"/>
            <a:endParaRPr lang="en-US" sz="2000" dirty="0" smtClean="0">
              <a:latin typeface="Trebuchet MS" pitchFamily="34" charset="0"/>
            </a:endParaRPr>
          </a:p>
          <a:p>
            <a:pPr algn="ctr"/>
            <a:r>
              <a:rPr lang="vi-VN" sz="2000" dirty="0" smtClean="0">
                <a:latin typeface="Trebuchet MS" pitchFamily="34" charset="0"/>
              </a:rPr>
              <a:t>Cod proiect </a:t>
            </a:r>
            <a:r>
              <a:rPr lang="en-US" sz="2000" dirty="0" smtClean="0">
                <a:latin typeface="Trebuchet MS" pitchFamily="34" charset="0"/>
              </a:rPr>
              <a:t>119335</a:t>
            </a:r>
          </a:p>
          <a:p>
            <a:pPr algn="ctr"/>
            <a:endParaRPr lang="vi-VN" sz="2000" dirty="0" smtClean="0">
              <a:latin typeface="Trebuchet MS"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248400"/>
            <a:ext cx="7772400" cy="609600"/>
          </a:xfrm>
          <a:effectLst/>
        </p:spPr>
        <p:txBody>
          <a:bodyPr>
            <a:normAutofit/>
          </a:bodyPr>
          <a:lstStyle/>
          <a:p>
            <a:r>
              <a:rPr lang="ro-RO" sz="1200" b="1" dirty="0" smtClean="0">
                <a:solidFill>
                  <a:schemeClr val="tx1"/>
                </a:solidFill>
                <a:latin typeface="Trebuchet MS" pitchFamily="34" charset="0"/>
                <a:hlinkClick r:id="rId3"/>
              </a:rPr>
              <a:t>regio.</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6019800"/>
            <a:ext cx="9144000" cy="228600"/>
          </a:xfrm>
          <a:prstGeom prst="rect">
            <a:avLst/>
          </a:prstGeom>
          <a:noFill/>
          <a:ln w="9525">
            <a:noFill/>
            <a:miter lim="800000"/>
            <a:headEnd/>
            <a:tailEnd/>
          </a:ln>
        </p:spPr>
      </p:pic>
      <p:sp>
        <p:nvSpPr>
          <p:cNvPr id="15" name="TextBox 14"/>
          <p:cNvSpPr txBox="1"/>
          <p:nvPr/>
        </p:nvSpPr>
        <p:spPr>
          <a:xfrm>
            <a:off x="152400" y="381000"/>
            <a:ext cx="8458200" cy="6709529"/>
          </a:xfrm>
          <a:prstGeom prst="rect">
            <a:avLst/>
          </a:prstGeom>
          <a:noFill/>
        </p:spPr>
        <p:txBody>
          <a:bodyPr wrap="square" rtlCol="0">
            <a:spAutoFit/>
          </a:bodyPr>
          <a:lstStyle/>
          <a:p>
            <a:pPr algn="ctr"/>
            <a:r>
              <a:rPr lang="ro-RO" sz="2800" dirty="0" smtClean="0">
                <a:latin typeface="Trebuchet MS" pitchFamily="34" charset="0"/>
              </a:rPr>
              <a:t>SURSA DE FINANŢARE</a:t>
            </a:r>
          </a:p>
          <a:p>
            <a:pPr algn="just"/>
            <a:endParaRPr lang="ro-RO" dirty="0" smtClean="0">
              <a:latin typeface="Trebuchet MS" pitchFamily="34" charset="0"/>
            </a:endParaRPr>
          </a:p>
          <a:p>
            <a:pPr algn="just"/>
            <a:r>
              <a:rPr lang="en-US" sz="2400" b="1" dirty="0" err="1" smtClean="0">
                <a:latin typeface="Trebuchet MS" pitchFamily="34" charset="0"/>
              </a:rPr>
              <a:t>Programul</a:t>
            </a:r>
            <a:r>
              <a:rPr lang="en-US" sz="2400" b="1" dirty="0" smtClean="0">
                <a:latin typeface="Trebuchet MS" pitchFamily="34" charset="0"/>
              </a:rPr>
              <a:t> </a:t>
            </a:r>
            <a:r>
              <a:rPr lang="en-US" sz="2400" b="1" dirty="0" err="1" smtClean="0">
                <a:latin typeface="Trebuchet MS" pitchFamily="34" charset="0"/>
              </a:rPr>
              <a:t>Operaţional</a:t>
            </a:r>
            <a:r>
              <a:rPr lang="en-US" sz="2400" b="1" dirty="0" smtClean="0">
                <a:latin typeface="Trebuchet MS" pitchFamily="34" charset="0"/>
              </a:rPr>
              <a:t> Regional 2014 – 2020</a:t>
            </a:r>
            <a:endParaRPr lang="ro-RO" sz="2400" b="1" dirty="0" smtClean="0">
              <a:latin typeface="Trebuchet MS" pitchFamily="34" charset="0"/>
            </a:endParaRPr>
          </a:p>
          <a:p>
            <a:pPr algn="just"/>
            <a:endParaRPr lang="en-US" sz="2400" dirty="0" smtClean="0">
              <a:latin typeface="Trebuchet MS" pitchFamily="34" charset="0"/>
            </a:endParaRPr>
          </a:p>
          <a:p>
            <a:pPr algn="just"/>
            <a:r>
              <a:rPr lang="en-US" sz="2400" b="1" dirty="0" err="1" smtClean="0">
                <a:latin typeface="Trebuchet MS" pitchFamily="34" charset="0"/>
              </a:rPr>
              <a:t>Prioritatea</a:t>
            </a:r>
            <a:r>
              <a:rPr lang="en-US" sz="2400" b="1" dirty="0" smtClean="0">
                <a:latin typeface="Trebuchet MS" pitchFamily="34" charset="0"/>
              </a:rPr>
              <a:t> de </a:t>
            </a:r>
            <a:r>
              <a:rPr lang="en-US" sz="2400" b="1" dirty="0" err="1" smtClean="0">
                <a:latin typeface="Trebuchet MS" pitchFamily="34" charset="0"/>
              </a:rPr>
              <a:t>investiții</a:t>
            </a:r>
            <a:r>
              <a:rPr lang="en-US" sz="2400" b="1" dirty="0" smtClean="0">
                <a:latin typeface="Trebuchet MS" pitchFamily="34" charset="0"/>
              </a:rPr>
              <a:t> 8.1 </a:t>
            </a:r>
            <a:r>
              <a:rPr lang="en-US" sz="2400" dirty="0" smtClean="0">
                <a:latin typeface="Trebuchet MS" pitchFamily="34" charset="0"/>
              </a:rPr>
              <a:t>– </a:t>
            </a:r>
            <a:r>
              <a:rPr lang="en-US" sz="2400" dirty="0" err="1" smtClean="0">
                <a:latin typeface="Trebuchet MS" pitchFamily="34" charset="0"/>
              </a:rPr>
              <a:t>Investiţii</a:t>
            </a:r>
            <a:r>
              <a:rPr lang="en-US" sz="2400" dirty="0" smtClean="0">
                <a:latin typeface="Trebuchet MS" pitchFamily="34" charset="0"/>
              </a:rPr>
              <a:t> </a:t>
            </a:r>
            <a:r>
              <a:rPr lang="en-US" sz="2400" dirty="0" err="1" smtClean="0">
                <a:latin typeface="Trebuchet MS" pitchFamily="34" charset="0"/>
              </a:rPr>
              <a:t>în</a:t>
            </a:r>
            <a:r>
              <a:rPr lang="en-US" sz="2400" dirty="0" smtClean="0">
                <a:latin typeface="Trebuchet MS" pitchFamily="34" charset="0"/>
              </a:rPr>
              <a:t> </a:t>
            </a:r>
            <a:r>
              <a:rPr lang="en-US" sz="2400" dirty="0" err="1" smtClean="0">
                <a:latin typeface="Trebuchet MS" pitchFamily="34" charset="0"/>
              </a:rPr>
              <a:t>infrastructurile</a:t>
            </a:r>
            <a:r>
              <a:rPr lang="en-US" sz="2400" dirty="0" smtClean="0">
                <a:latin typeface="Trebuchet MS" pitchFamily="34" charset="0"/>
              </a:rPr>
              <a:t> </a:t>
            </a:r>
            <a:r>
              <a:rPr lang="en-US" sz="2400" dirty="0" err="1" smtClean="0">
                <a:latin typeface="Trebuchet MS" pitchFamily="34" charset="0"/>
              </a:rPr>
              <a:t>sanitare</a:t>
            </a:r>
            <a:r>
              <a:rPr lang="en-US" sz="2400" dirty="0" smtClean="0">
                <a:latin typeface="Trebuchet MS" pitchFamily="34" charset="0"/>
              </a:rPr>
              <a:t> </a:t>
            </a:r>
            <a:r>
              <a:rPr lang="en-US" sz="2400" dirty="0" err="1" smtClean="0">
                <a:latin typeface="Trebuchet MS" pitchFamily="34" charset="0"/>
              </a:rPr>
              <a:t>şi</a:t>
            </a:r>
            <a:r>
              <a:rPr lang="en-US" sz="2400" dirty="0" smtClean="0">
                <a:latin typeface="Trebuchet MS" pitchFamily="34" charset="0"/>
              </a:rPr>
              <a:t> </a:t>
            </a:r>
            <a:r>
              <a:rPr lang="en-US" sz="2400" dirty="0" err="1" smtClean="0">
                <a:latin typeface="Trebuchet MS" pitchFamily="34" charset="0"/>
              </a:rPr>
              <a:t>sociale</a:t>
            </a:r>
            <a:r>
              <a:rPr lang="en-US" sz="2400" dirty="0" smtClean="0">
                <a:latin typeface="Trebuchet MS" pitchFamily="34" charset="0"/>
              </a:rPr>
              <a:t> care </a:t>
            </a:r>
            <a:r>
              <a:rPr lang="en-US" sz="2400" dirty="0" err="1" smtClean="0">
                <a:latin typeface="Trebuchet MS" pitchFamily="34" charset="0"/>
              </a:rPr>
              <a:t>contribuie</a:t>
            </a:r>
            <a:r>
              <a:rPr lang="en-US" sz="2400" dirty="0" smtClean="0">
                <a:latin typeface="Trebuchet MS" pitchFamily="34" charset="0"/>
              </a:rPr>
              <a:t> la </a:t>
            </a:r>
            <a:r>
              <a:rPr lang="en-US" sz="2400" dirty="0" err="1" smtClean="0">
                <a:latin typeface="Trebuchet MS" pitchFamily="34" charset="0"/>
              </a:rPr>
              <a:t>dezvoltarea</a:t>
            </a:r>
            <a:r>
              <a:rPr lang="en-US" sz="2400" dirty="0" smtClean="0">
                <a:latin typeface="Trebuchet MS" pitchFamily="34" charset="0"/>
              </a:rPr>
              <a:t> la </a:t>
            </a:r>
            <a:r>
              <a:rPr lang="en-US" sz="2400" dirty="0" err="1" smtClean="0">
                <a:latin typeface="Trebuchet MS" pitchFamily="34" charset="0"/>
              </a:rPr>
              <a:t>nivel</a:t>
            </a:r>
            <a:r>
              <a:rPr lang="en-US" sz="2400" dirty="0" smtClean="0">
                <a:latin typeface="Trebuchet MS" pitchFamily="34" charset="0"/>
              </a:rPr>
              <a:t> </a:t>
            </a:r>
            <a:r>
              <a:rPr lang="en-US" sz="2400" dirty="0" err="1" smtClean="0">
                <a:latin typeface="Trebuchet MS" pitchFamily="34" charset="0"/>
              </a:rPr>
              <a:t>naţional</a:t>
            </a:r>
            <a:r>
              <a:rPr lang="en-US" sz="2400" dirty="0" smtClean="0">
                <a:latin typeface="Trebuchet MS" pitchFamily="34" charset="0"/>
              </a:rPr>
              <a:t>, regional </a:t>
            </a:r>
            <a:r>
              <a:rPr lang="en-US" sz="2400" dirty="0" err="1" smtClean="0">
                <a:latin typeface="Trebuchet MS" pitchFamily="34" charset="0"/>
              </a:rPr>
              <a:t>şi</a:t>
            </a:r>
            <a:r>
              <a:rPr lang="en-US" sz="2400" dirty="0" smtClean="0">
                <a:latin typeface="Trebuchet MS" pitchFamily="34" charset="0"/>
              </a:rPr>
              <a:t> local, </a:t>
            </a:r>
            <a:r>
              <a:rPr lang="en-US" sz="2400" dirty="0" err="1" smtClean="0">
                <a:latin typeface="Trebuchet MS" pitchFamily="34" charset="0"/>
              </a:rPr>
              <a:t>reducând</a:t>
            </a:r>
            <a:r>
              <a:rPr lang="en-US" sz="2400" dirty="0" smtClean="0">
                <a:latin typeface="Trebuchet MS" pitchFamily="34" charset="0"/>
              </a:rPr>
              <a:t> </a:t>
            </a:r>
            <a:r>
              <a:rPr lang="en-US" sz="2400" dirty="0" err="1" smtClean="0">
                <a:latin typeface="Trebuchet MS" pitchFamily="34" charset="0"/>
              </a:rPr>
              <a:t>inegalităţile</a:t>
            </a:r>
            <a:r>
              <a:rPr lang="en-US" sz="2400" dirty="0" smtClean="0">
                <a:latin typeface="Trebuchet MS" pitchFamily="34" charset="0"/>
              </a:rPr>
              <a:t> </a:t>
            </a:r>
            <a:r>
              <a:rPr lang="en-US" sz="2400" dirty="0" err="1" smtClean="0">
                <a:latin typeface="Trebuchet MS" pitchFamily="34" charset="0"/>
              </a:rPr>
              <a:t>în</a:t>
            </a:r>
            <a:r>
              <a:rPr lang="en-US" sz="2400" dirty="0" smtClean="0">
                <a:latin typeface="Trebuchet MS" pitchFamily="34" charset="0"/>
              </a:rPr>
              <a:t> </a:t>
            </a:r>
            <a:r>
              <a:rPr lang="en-US" sz="2400" dirty="0" err="1" smtClean="0">
                <a:latin typeface="Trebuchet MS" pitchFamily="34" charset="0"/>
              </a:rPr>
              <a:t>ceea</a:t>
            </a:r>
            <a:r>
              <a:rPr lang="en-US" sz="2400" dirty="0" smtClean="0">
                <a:latin typeface="Trebuchet MS" pitchFamily="34" charset="0"/>
              </a:rPr>
              <a:t> </a:t>
            </a:r>
            <a:r>
              <a:rPr lang="en-US" sz="2400" dirty="0" err="1" smtClean="0">
                <a:latin typeface="Trebuchet MS" pitchFamily="34" charset="0"/>
              </a:rPr>
              <a:t>ce</a:t>
            </a:r>
            <a:r>
              <a:rPr lang="en-US" sz="2400" dirty="0" smtClean="0">
                <a:latin typeface="Trebuchet MS" pitchFamily="34" charset="0"/>
              </a:rPr>
              <a:t> </a:t>
            </a:r>
            <a:r>
              <a:rPr lang="en-US" sz="2400" dirty="0" err="1" smtClean="0">
                <a:latin typeface="Trebuchet MS" pitchFamily="34" charset="0"/>
              </a:rPr>
              <a:t>priveşte</a:t>
            </a:r>
            <a:r>
              <a:rPr lang="en-US" sz="2400" dirty="0" smtClean="0">
                <a:latin typeface="Trebuchet MS" pitchFamily="34" charset="0"/>
              </a:rPr>
              <a:t> </a:t>
            </a:r>
            <a:r>
              <a:rPr lang="en-US" sz="2400" dirty="0" err="1" smtClean="0">
                <a:latin typeface="Trebuchet MS" pitchFamily="34" charset="0"/>
              </a:rPr>
              <a:t>starea</a:t>
            </a:r>
            <a:r>
              <a:rPr lang="en-US" sz="2400" dirty="0" smtClean="0">
                <a:latin typeface="Trebuchet MS" pitchFamily="34" charset="0"/>
              </a:rPr>
              <a:t> de </a:t>
            </a:r>
            <a:r>
              <a:rPr lang="en-US" sz="2400" dirty="0" err="1" smtClean="0">
                <a:latin typeface="Trebuchet MS" pitchFamily="34" charset="0"/>
              </a:rPr>
              <a:t>sănătate</a:t>
            </a:r>
            <a:r>
              <a:rPr lang="en-US" sz="2400" dirty="0" smtClean="0">
                <a:latin typeface="Trebuchet MS" pitchFamily="34" charset="0"/>
              </a:rPr>
              <a:t> </a:t>
            </a:r>
            <a:r>
              <a:rPr lang="en-US" sz="2400" dirty="0" err="1" smtClean="0">
                <a:latin typeface="Trebuchet MS" pitchFamily="34" charset="0"/>
              </a:rPr>
              <a:t>şi</a:t>
            </a:r>
            <a:r>
              <a:rPr lang="en-US" sz="2400" dirty="0" smtClean="0">
                <a:latin typeface="Trebuchet MS" pitchFamily="34" charset="0"/>
              </a:rPr>
              <a:t> </a:t>
            </a:r>
            <a:r>
              <a:rPr lang="en-US" sz="2400" dirty="0" err="1" smtClean="0">
                <a:latin typeface="Trebuchet MS" pitchFamily="34" charset="0"/>
              </a:rPr>
              <a:t>promovând</a:t>
            </a:r>
            <a:r>
              <a:rPr lang="en-US" sz="2400" dirty="0" smtClean="0">
                <a:latin typeface="Trebuchet MS" pitchFamily="34" charset="0"/>
              </a:rPr>
              <a:t> </a:t>
            </a:r>
            <a:r>
              <a:rPr lang="en-US" sz="2400" dirty="0" err="1" smtClean="0">
                <a:latin typeface="Trebuchet MS" pitchFamily="34" charset="0"/>
              </a:rPr>
              <a:t>incluziunea</a:t>
            </a:r>
            <a:r>
              <a:rPr lang="en-US" sz="2400" dirty="0" smtClean="0">
                <a:latin typeface="Trebuchet MS" pitchFamily="34" charset="0"/>
              </a:rPr>
              <a:t> </a:t>
            </a:r>
            <a:r>
              <a:rPr lang="en-US" sz="2400" dirty="0" err="1" smtClean="0">
                <a:latin typeface="Trebuchet MS" pitchFamily="34" charset="0"/>
              </a:rPr>
              <a:t>socială</a:t>
            </a:r>
            <a:r>
              <a:rPr lang="en-US" sz="2400" dirty="0" smtClean="0">
                <a:latin typeface="Trebuchet MS" pitchFamily="34" charset="0"/>
              </a:rPr>
              <a:t> </a:t>
            </a:r>
            <a:r>
              <a:rPr lang="en-US" sz="2400" dirty="0" err="1" smtClean="0">
                <a:latin typeface="Trebuchet MS" pitchFamily="34" charset="0"/>
              </a:rPr>
              <a:t>prin</a:t>
            </a:r>
            <a:r>
              <a:rPr lang="en-US" sz="2400" dirty="0" smtClean="0">
                <a:latin typeface="Trebuchet MS" pitchFamily="34" charset="0"/>
              </a:rPr>
              <a:t> </a:t>
            </a:r>
            <a:r>
              <a:rPr lang="en-US" sz="2400" dirty="0" err="1" smtClean="0">
                <a:latin typeface="Trebuchet MS" pitchFamily="34" charset="0"/>
              </a:rPr>
              <a:t>îmbunătăţirea</a:t>
            </a:r>
            <a:r>
              <a:rPr lang="en-US" sz="2400" dirty="0" smtClean="0">
                <a:latin typeface="Trebuchet MS" pitchFamily="34" charset="0"/>
              </a:rPr>
              <a:t> </a:t>
            </a:r>
            <a:r>
              <a:rPr lang="en-US" sz="2400" dirty="0" err="1" smtClean="0">
                <a:latin typeface="Trebuchet MS" pitchFamily="34" charset="0"/>
              </a:rPr>
              <a:t>accesului</a:t>
            </a:r>
            <a:r>
              <a:rPr lang="en-US" sz="2400" dirty="0" smtClean="0">
                <a:latin typeface="Trebuchet MS" pitchFamily="34" charset="0"/>
              </a:rPr>
              <a:t> la </a:t>
            </a:r>
            <a:r>
              <a:rPr lang="en-US" sz="2400" dirty="0" err="1" smtClean="0">
                <a:latin typeface="Trebuchet MS" pitchFamily="34" charset="0"/>
              </a:rPr>
              <a:t>serviciile</a:t>
            </a:r>
            <a:r>
              <a:rPr lang="en-US" sz="2400" dirty="0" smtClean="0">
                <a:latin typeface="Trebuchet MS" pitchFamily="34" charset="0"/>
              </a:rPr>
              <a:t>  </a:t>
            </a:r>
            <a:r>
              <a:rPr lang="en-US" sz="2400" dirty="0" err="1" smtClean="0">
                <a:latin typeface="Trebuchet MS" pitchFamily="34" charset="0"/>
              </a:rPr>
              <a:t>sociale</a:t>
            </a:r>
            <a:r>
              <a:rPr lang="en-US" sz="2400" dirty="0" smtClean="0">
                <a:latin typeface="Trebuchet MS" pitchFamily="34" charset="0"/>
              </a:rPr>
              <a:t>, </a:t>
            </a:r>
            <a:r>
              <a:rPr lang="en-US" sz="2400" dirty="0" err="1" smtClean="0">
                <a:latin typeface="Trebuchet MS" pitchFamily="34" charset="0"/>
              </a:rPr>
              <a:t>culturale</a:t>
            </a:r>
            <a:r>
              <a:rPr lang="en-US" sz="2400" dirty="0" smtClean="0">
                <a:latin typeface="Trebuchet MS" pitchFamily="34" charset="0"/>
              </a:rPr>
              <a:t> </a:t>
            </a:r>
            <a:r>
              <a:rPr lang="en-US" sz="2400" dirty="0" err="1" smtClean="0">
                <a:latin typeface="Trebuchet MS" pitchFamily="34" charset="0"/>
              </a:rPr>
              <a:t>și</a:t>
            </a:r>
            <a:r>
              <a:rPr lang="en-US" sz="2400" dirty="0" smtClean="0">
                <a:latin typeface="Trebuchet MS" pitchFamily="34" charset="0"/>
              </a:rPr>
              <a:t> de </a:t>
            </a:r>
            <a:r>
              <a:rPr lang="en-US" sz="2400" dirty="0" err="1" smtClean="0">
                <a:latin typeface="Trebuchet MS" pitchFamily="34" charset="0"/>
              </a:rPr>
              <a:t>recreere</a:t>
            </a:r>
            <a:r>
              <a:rPr lang="en-US" sz="2400" dirty="0" smtClean="0">
                <a:latin typeface="Trebuchet MS" pitchFamily="34" charset="0"/>
              </a:rPr>
              <a:t>, </a:t>
            </a:r>
            <a:r>
              <a:rPr lang="en-US" sz="2400" dirty="0" err="1" smtClean="0">
                <a:latin typeface="Trebuchet MS" pitchFamily="34" charset="0"/>
              </a:rPr>
              <a:t>precum</a:t>
            </a:r>
            <a:r>
              <a:rPr lang="en-US" sz="2400" dirty="0" smtClean="0">
                <a:latin typeface="Trebuchet MS" pitchFamily="34" charset="0"/>
              </a:rPr>
              <a:t> </a:t>
            </a:r>
            <a:r>
              <a:rPr lang="en-US" sz="2400" dirty="0" err="1" smtClean="0">
                <a:latin typeface="Trebuchet MS" pitchFamily="34" charset="0"/>
              </a:rPr>
              <a:t>și</a:t>
            </a:r>
            <a:r>
              <a:rPr lang="en-US" sz="2400" dirty="0" smtClean="0">
                <a:latin typeface="Trebuchet MS" pitchFamily="34" charset="0"/>
              </a:rPr>
              <a:t> </a:t>
            </a:r>
            <a:r>
              <a:rPr lang="en-US" sz="2400" dirty="0" err="1" smtClean="0">
                <a:latin typeface="Trebuchet MS" pitchFamily="34" charset="0"/>
              </a:rPr>
              <a:t>trecerea</a:t>
            </a:r>
            <a:r>
              <a:rPr lang="en-US" sz="2400" dirty="0" smtClean="0">
                <a:latin typeface="Trebuchet MS" pitchFamily="34" charset="0"/>
              </a:rPr>
              <a:t> de la </a:t>
            </a:r>
            <a:r>
              <a:rPr lang="en-US" sz="2400" dirty="0" err="1" smtClean="0">
                <a:latin typeface="Trebuchet MS" pitchFamily="34" charset="0"/>
              </a:rPr>
              <a:t>serviciile</a:t>
            </a:r>
            <a:r>
              <a:rPr lang="en-US" sz="2400" dirty="0" smtClean="0">
                <a:latin typeface="Trebuchet MS" pitchFamily="34" charset="0"/>
              </a:rPr>
              <a:t> </a:t>
            </a:r>
            <a:r>
              <a:rPr lang="en-US" sz="2400" dirty="0" err="1" smtClean="0">
                <a:latin typeface="Trebuchet MS" pitchFamily="34" charset="0"/>
              </a:rPr>
              <a:t>instituționale</a:t>
            </a:r>
            <a:r>
              <a:rPr lang="en-US" sz="2400" dirty="0" smtClean="0">
                <a:latin typeface="Trebuchet MS" pitchFamily="34" charset="0"/>
              </a:rPr>
              <a:t> la </a:t>
            </a:r>
            <a:r>
              <a:rPr lang="en-US" sz="2400" dirty="0" err="1" smtClean="0">
                <a:latin typeface="Trebuchet MS" pitchFamily="34" charset="0"/>
              </a:rPr>
              <a:t>serviciile</a:t>
            </a:r>
            <a:r>
              <a:rPr lang="en-US" sz="2400" dirty="0" smtClean="0">
                <a:latin typeface="Trebuchet MS" pitchFamily="34" charset="0"/>
              </a:rPr>
              <a:t> </a:t>
            </a:r>
            <a:r>
              <a:rPr lang="en-US" sz="2400" dirty="0" err="1" smtClean="0">
                <a:latin typeface="Trebuchet MS" pitchFamily="34" charset="0"/>
              </a:rPr>
              <a:t>prestate</a:t>
            </a:r>
            <a:r>
              <a:rPr lang="en-US" sz="2400" dirty="0" smtClean="0">
                <a:latin typeface="Trebuchet MS" pitchFamily="34" charset="0"/>
              </a:rPr>
              <a:t> de </a:t>
            </a:r>
            <a:r>
              <a:rPr lang="en-US" sz="2400" dirty="0" err="1" smtClean="0">
                <a:latin typeface="Trebuchet MS" pitchFamily="34" charset="0"/>
              </a:rPr>
              <a:t>comunit</a:t>
            </a:r>
            <a:r>
              <a:rPr lang="ro-RO" sz="2400" dirty="0" smtClean="0">
                <a:latin typeface="Trebuchet MS" pitchFamily="34" charset="0"/>
              </a:rPr>
              <a:t>ăți.</a:t>
            </a:r>
            <a:r>
              <a:rPr lang="en-US" sz="2400" dirty="0" smtClean="0">
                <a:latin typeface="Trebuchet MS" pitchFamily="34" charset="0"/>
              </a:rPr>
              <a:t> </a:t>
            </a:r>
            <a:endParaRPr lang="ro-RO" sz="2400" dirty="0" smtClean="0">
              <a:latin typeface="Trebuchet MS" pitchFamily="34" charset="0"/>
            </a:endParaRPr>
          </a:p>
          <a:p>
            <a:pPr algn="just"/>
            <a:endParaRPr lang="ro-RO" sz="2400" dirty="0" smtClean="0">
              <a:latin typeface="Trebuchet MS" pitchFamily="34" charset="0"/>
            </a:endParaRPr>
          </a:p>
          <a:p>
            <a:pPr algn="just"/>
            <a:r>
              <a:rPr lang="en-US" sz="2400" b="1" dirty="0" err="1" smtClean="0">
                <a:latin typeface="Trebuchet MS" pitchFamily="34" charset="0"/>
              </a:rPr>
              <a:t>Obiectivul</a:t>
            </a:r>
            <a:r>
              <a:rPr lang="en-US" sz="2400" b="1" dirty="0" smtClean="0">
                <a:latin typeface="Trebuchet MS" pitchFamily="34" charset="0"/>
              </a:rPr>
              <a:t> Specific 8.2 </a:t>
            </a:r>
            <a:r>
              <a:rPr lang="en-US" sz="2400" dirty="0" smtClean="0">
                <a:latin typeface="Trebuchet MS" pitchFamily="34" charset="0"/>
              </a:rPr>
              <a:t>– </a:t>
            </a:r>
            <a:r>
              <a:rPr lang="en-US" sz="2400" dirty="0" err="1" smtClean="0">
                <a:latin typeface="Trebuchet MS" pitchFamily="34" charset="0"/>
              </a:rPr>
              <a:t>Îmbunătățirea</a:t>
            </a:r>
            <a:r>
              <a:rPr lang="en-US" sz="2400" dirty="0" smtClean="0">
                <a:latin typeface="Trebuchet MS" pitchFamily="34" charset="0"/>
              </a:rPr>
              <a:t> </a:t>
            </a:r>
            <a:r>
              <a:rPr lang="en-US" sz="2400" dirty="0" err="1" smtClean="0">
                <a:latin typeface="Trebuchet MS" pitchFamily="34" charset="0"/>
              </a:rPr>
              <a:t>calității</a:t>
            </a:r>
            <a:r>
              <a:rPr lang="en-US" sz="2400" dirty="0" smtClean="0">
                <a:latin typeface="Trebuchet MS" pitchFamily="34" charset="0"/>
              </a:rPr>
              <a:t> </a:t>
            </a:r>
            <a:r>
              <a:rPr lang="en-US" sz="2400" dirty="0" err="1" smtClean="0">
                <a:latin typeface="Trebuchet MS" pitchFamily="34" charset="0"/>
              </a:rPr>
              <a:t>și</a:t>
            </a:r>
            <a:r>
              <a:rPr lang="en-US" sz="2400" dirty="0" smtClean="0">
                <a:latin typeface="Trebuchet MS" pitchFamily="34" charset="0"/>
              </a:rPr>
              <a:t> a </a:t>
            </a:r>
            <a:r>
              <a:rPr lang="en-US" sz="2400" dirty="0" err="1" smtClean="0">
                <a:latin typeface="Trebuchet MS" pitchFamily="34" charset="0"/>
              </a:rPr>
              <a:t>eficienței</a:t>
            </a:r>
            <a:r>
              <a:rPr lang="en-US" sz="2400" dirty="0" smtClean="0">
                <a:latin typeface="Trebuchet MS" pitchFamily="34" charset="0"/>
              </a:rPr>
              <a:t> </a:t>
            </a:r>
            <a:r>
              <a:rPr lang="en-US" sz="2400" dirty="0" err="1" smtClean="0">
                <a:latin typeface="Trebuchet MS" pitchFamily="34" charset="0"/>
              </a:rPr>
              <a:t>îngrijirii</a:t>
            </a:r>
            <a:r>
              <a:rPr lang="en-US" sz="2400" dirty="0" smtClean="0">
                <a:latin typeface="Trebuchet MS" pitchFamily="34" charset="0"/>
              </a:rPr>
              <a:t> </a:t>
            </a:r>
            <a:r>
              <a:rPr lang="en-US" sz="2400" dirty="0" err="1" smtClean="0">
                <a:latin typeface="Trebuchet MS" pitchFamily="34" charset="0"/>
              </a:rPr>
              <a:t>spitalicești</a:t>
            </a:r>
            <a:r>
              <a:rPr lang="en-US" sz="2400" dirty="0" smtClean="0">
                <a:latin typeface="Trebuchet MS" pitchFamily="34" charset="0"/>
              </a:rPr>
              <a:t> de </a:t>
            </a:r>
            <a:r>
              <a:rPr lang="en-US" sz="2400" dirty="0" err="1" smtClean="0">
                <a:latin typeface="Trebuchet MS" pitchFamily="34" charset="0"/>
              </a:rPr>
              <a:t>urgență</a:t>
            </a:r>
            <a:r>
              <a:rPr lang="en-US" sz="2400" dirty="0" smtClean="0">
                <a:latin typeface="Trebuchet MS" pitchFamily="34" charset="0"/>
              </a:rPr>
              <a:t> </a:t>
            </a:r>
            <a:r>
              <a:rPr lang="en-US" sz="2400" dirty="0" err="1" smtClean="0">
                <a:latin typeface="Trebuchet MS" pitchFamily="34" charset="0"/>
              </a:rPr>
              <a:t>Operațiunea</a:t>
            </a:r>
            <a:r>
              <a:rPr lang="en-US" sz="2400" dirty="0" smtClean="0">
                <a:latin typeface="Trebuchet MS" pitchFamily="34" charset="0"/>
              </a:rPr>
              <a:t> B – </a:t>
            </a:r>
            <a:r>
              <a:rPr lang="en-US" sz="2400" dirty="0" err="1" smtClean="0">
                <a:latin typeface="Trebuchet MS" pitchFamily="34" charset="0"/>
              </a:rPr>
              <a:t>Unități</a:t>
            </a:r>
            <a:r>
              <a:rPr lang="en-US" sz="2400" dirty="0" smtClean="0">
                <a:latin typeface="Trebuchet MS" pitchFamily="34" charset="0"/>
              </a:rPr>
              <a:t> de </a:t>
            </a:r>
            <a:r>
              <a:rPr lang="en-US" sz="2400" dirty="0" err="1" smtClean="0">
                <a:latin typeface="Trebuchet MS" pitchFamily="34" charset="0"/>
              </a:rPr>
              <a:t>primiri</a:t>
            </a:r>
            <a:r>
              <a:rPr lang="en-US" sz="2400" dirty="0" smtClean="0">
                <a:latin typeface="Trebuchet MS" pitchFamily="34" charset="0"/>
              </a:rPr>
              <a:t> </a:t>
            </a:r>
            <a:r>
              <a:rPr lang="en-US" sz="2400" dirty="0" err="1" smtClean="0">
                <a:latin typeface="Trebuchet MS" pitchFamily="34" charset="0"/>
              </a:rPr>
              <a:t>urgențe</a:t>
            </a:r>
            <a:r>
              <a:rPr lang="en-US" sz="2400" dirty="0" smtClean="0">
                <a:latin typeface="Trebuchet MS" pitchFamily="34" charset="0"/>
              </a:rPr>
              <a:t>.</a:t>
            </a:r>
            <a:endParaRPr lang="ro-RO" sz="2400" dirty="0" smtClean="0">
              <a:latin typeface="Trebuchet MS" pitchFamily="34" charset="0"/>
            </a:endParaRPr>
          </a:p>
          <a:p>
            <a:endParaRPr lang="ro-RO" dirty="0" smtClean="0">
              <a:latin typeface="Trebuchet MS" pitchFamily="34" charset="0"/>
            </a:endParaRPr>
          </a:p>
          <a:p>
            <a:endParaRPr lang="ro-RO" dirty="0" smtClean="0"/>
          </a:p>
          <a:p>
            <a:endParaRPr lang="ro-RO" dirty="0" smtClean="0"/>
          </a:p>
          <a:p>
            <a:endParaRPr lang="ro-RO"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5486400"/>
          </a:xfrm>
        </p:spPr>
        <p:txBody>
          <a:bodyPr>
            <a:normAutofit fontScale="90000"/>
          </a:bodyPr>
          <a:lstStyle/>
          <a:p>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en-US" sz="2400" dirty="0" smtClean="0">
                <a:latin typeface="+mn-lt"/>
              </a:rPr>
              <a:t/>
            </a:r>
            <a:br>
              <a:rPr lang="en-US" sz="2400" dirty="0" smtClean="0">
                <a:latin typeface="+mn-lt"/>
              </a:rPr>
            </a:br>
            <a:r>
              <a:rPr lang="ro-RO" sz="2400" dirty="0">
                <a:latin typeface="+mn-lt"/>
              </a:rPr>
              <a:t/>
            </a:r>
            <a:br>
              <a:rPr lang="ro-RO" sz="2400" dirty="0">
                <a:latin typeface="+mn-lt"/>
              </a:rPr>
            </a:br>
            <a:r>
              <a:rPr lang="en-US" sz="2400" dirty="0" smtClean="0">
                <a:latin typeface="+mn-lt"/>
              </a:rPr>
              <a:t>	</a:t>
            </a:r>
            <a:br>
              <a:rPr lang="en-US" sz="2400" dirty="0" smtClean="0">
                <a:latin typeface="+mn-lt"/>
              </a:rPr>
            </a:br>
            <a:r>
              <a:rPr lang="en-US" sz="2400" dirty="0" smtClean="0">
                <a:latin typeface="Trebuchet MS" pitchFamily="34" charset="0"/>
              </a:rPr>
              <a:t/>
            </a:r>
            <a:br>
              <a:rPr lang="en-US" sz="2400" dirty="0" smtClean="0">
                <a:latin typeface="Trebuchet MS" pitchFamily="34" charset="0"/>
              </a:rPr>
            </a:br>
            <a:r>
              <a:rPr lang="en-US" sz="2400" dirty="0" smtClean="0">
                <a:latin typeface="Trebuchet MS" pitchFamily="34" charset="0"/>
              </a:rPr>
              <a:t/>
            </a:r>
            <a:br>
              <a:rPr lang="en-US" sz="2400" dirty="0" smtClean="0">
                <a:latin typeface="Trebuchet MS" pitchFamily="34" charset="0"/>
              </a:rPr>
            </a:br>
            <a:r>
              <a:rPr lang="en-US" sz="2400" dirty="0" smtClean="0">
                <a:latin typeface="Trebuchet MS" pitchFamily="34" charset="0"/>
              </a:rPr>
              <a:t/>
            </a:r>
            <a:br>
              <a:rPr lang="en-US" sz="2400" dirty="0" smtClean="0">
                <a:latin typeface="Trebuchet MS" pitchFamily="34" charset="0"/>
              </a:rPr>
            </a:br>
            <a:r>
              <a:rPr lang="en-US" sz="2400" dirty="0" smtClean="0">
                <a:latin typeface="Trebuchet MS" pitchFamily="34" charset="0"/>
              </a:rPr>
              <a:t/>
            </a:r>
            <a:br>
              <a:rPr lang="en-US" sz="2400" dirty="0" smtClean="0">
                <a:latin typeface="Trebuchet MS" pitchFamily="34" charset="0"/>
              </a:rPr>
            </a:br>
            <a:r>
              <a:rPr lang="en-US" sz="2700" dirty="0" err="1" smtClean="0">
                <a:latin typeface="Trebuchet MS" pitchFamily="34" charset="0"/>
              </a:rPr>
              <a:t>Acest</a:t>
            </a:r>
            <a:r>
              <a:rPr lang="en-US" sz="2700" dirty="0" smtClean="0">
                <a:latin typeface="Trebuchet MS" pitchFamily="34" charset="0"/>
              </a:rPr>
              <a:t> </a:t>
            </a:r>
            <a:r>
              <a:rPr lang="en-US" sz="2700" dirty="0" err="1" smtClean="0">
                <a:latin typeface="Trebuchet MS" pitchFamily="34" charset="0"/>
              </a:rPr>
              <a:t>proiect</a:t>
            </a:r>
            <a:r>
              <a:rPr lang="en-US" sz="2700" dirty="0" smtClean="0">
                <a:latin typeface="Trebuchet MS" pitchFamily="34" charset="0"/>
              </a:rPr>
              <a:t> </a:t>
            </a:r>
            <a:r>
              <a:rPr lang="en-US" sz="2700" dirty="0" err="1" smtClean="0">
                <a:latin typeface="Trebuchet MS" pitchFamily="34" charset="0"/>
              </a:rPr>
              <a:t>va</a:t>
            </a:r>
            <a:r>
              <a:rPr lang="en-US" sz="2700" dirty="0" smtClean="0">
                <a:latin typeface="Trebuchet MS" pitchFamily="34" charset="0"/>
              </a:rPr>
              <a:t>  </a:t>
            </a:r>
            <a:r>
              <a:rPr lang="en-US" sz="2700" dirty="0" err="1" smtClean="0">
                <a:latin typeface="Trebuchet MS" pitchFamily="34" charset="0"/>
              </a:rPr>
              <a:t>avea</a:t>
            </a:r>
            <a:r>
              <a:rPr lang="en-US" sz="2700" dirty="0" smtClean="0">
                <a:latin typeface="Trebuchet MS" pitchFamily="34" charset="0"/>
              </a:rPr>
              <a:t> </a:t>
            </a:r>
            <a:r>
              <a:rPr lang="en-US" sz="2700" dirty="0" err="1" smtClean="0">
                <a:latin typeface="Trebuchet MS" pitchFamily="34" charset="0"/>
              </a:rPr>
              <a:t>drept</a:t>
            </a:r>
            <a:r>
              <a:rPr lang="en-US" sz="2700" dirty="0" smtClean="0">
                <a:latin typeface="Trebuchet MS" pitchFamily="34" charset="0"/>
              </a:rPr>
              <a:t> </a:t>
            </a:r>
            <a:r>
              <a:rPr lang="en-US" sz="2700" dirty="0" err="1" smtClean="0">
                <a:latin typeface="Trebuchet MS" pitchFamily="34" charset="0"/>
              </a:rPr>
              <a:t>finalitate</a:t>
            </a:r>
            <a:r>
              <a:rPr lang="en-US" sz="2700" dirty="0" smtClean="0">
                <a:latin typeface="Trebuchet MS" pitchFamily="34" charset="0"/>
              </a:rPr>
              <a:t> </a:t>
            </a:r>
            <a:r>
              <a:rPr lang="en-US" sz="2700" dirty="0" err="1" smtClean="0">
                <a:latin typeface="Trebuchet MS" pitchFamily="34" charset="0"/>
              </a:rPr>
              <a:t>reducerea</a:t>
            </a:r>
            <a:r>
              <a:rPr lang="en-US" sz="2700" dirty="0" smtClean="0">
                <a:latin typeface="Trebuchet MS" pitchFamily="34" charset="0"/>
              </a:rPr>
              <a:t> </a:t>
            </a:r>
            <a:r>
              <a:rPr lang="en-US" sz="2700" dirty="0" err="1" smtClean="0">
                <a:latin typeface="Trebuchet MS" pitchFamily="34" charset="0"/>
              </a:rPr>
              <a:t>timpilor</a:t>
            </a:r>
            <a:r>
              <a:rPr lang="en-US" sz="2700" dirty="0" smtClean="0">
                <a:latin typeface="Trebuchet MS" pitchFamily="34" charset="0"/>
              </a:rPr>
              <a:t> de</a:t>
            </a:r>
            <a:r>
              <a:rPr lang="ro-RO" sz="2700" dirty="0" smtClean="0">
                <a:latin typeface="Trebuchet MS" pitchFamily="34" charset="0"/>
              </a:rPr>
              <a:t/>
            </a:r>
            <a:br>
              <a:rPr lang="ro-RO" sz="2700" dirty="0" smtClean="0">
                <a:latin typeface="Trebuchet MS" pitchFamily="34" charset="0"/>
              </a:rPr>
            </a:br>
            <a:r>
              <a:rPr lang="en-US" sz="2700" dirty="0" smtClean="0">
                <a:latin typeface="Trebuchet MS" pitchFamily="34" charset="0"/>
              </a:rPr>
              <a:t> </a:t>
            </a:r>
            <a:r>
              <a:rPr lang="en-US" sz="2700" dirty="0" err="1" smtClean="0">
                <a:latin typeface="Trebuchet MS" pitchFamily="34" charset="0"/>
              </a:rPr>
              <a:t>așteptare</a:t>
            </a:r>
            <a:r>
              <a:rPr lang="en-US" sz="2700" dirty="0" smtClean="0">
                <a:latin typeface="Trebuchet MS" pitchFamily="34" charset="0"/>
              </a:rPr>
              <a:t> </a:t>
            </a:r>
            <a:r>
              <a:rPr lang="en-US" sz="2700" dirty="0" err="1" smtClean="0">
                <a:latin typeface="Trebuchet MS" pitchFamily="34" charset="0"/>
              </a:rPr>
              <a:t>până</a:t>
            </a:r>
            <a:r>
              <a:rPr lang="en-US" sz="2700" dirty="0" smtClean="0">
                <a:latin typeface="Trebuchet MS" pitchFamily="34" charset="0"/>
              </a:rPr>
              <a:t> la </a:t>
            </a:r>
            <a:r>
              <a:rPr lang="en-US" sz="2700" dirty="0" err="1" smtClean="0">
                <a:latin typeface="Trebuchet MS" pitchFamily="34" charset="0"/>
              </a:rPr>
              <a:t>rezolvarea</a:t>
            </a:r>
            <a:r>
              <a:rPr lang="en-US" sz="2700" dirty="0" smtClean="0">
                <a:latin typeface="Trebuchet MS" pitchFamily="34" charset="0"/>
              </a:rPr>
              <a:t> </a:t>
            </a:r>
            <a:r>
              <a:rPr lang="en-US" sz="2700" dirty="0" err="1" smtClean="0">
                <a:latin typeface="Trebuchet MS" pitchFamily="34" charset="0"/>
              </a:rPr>
              <a:t>cazurilor</a:t>
            </a:r>
            <a:r>
              <a:rPr lang="en-US" sz="2700" dirty="0" smtClean="0">
                <a:latin typeface="Trebuchet MS" pitchFamily="34" charset="0"/>
              </a:rPr>
              <a:t> </a:t>
            </a:r>
            <a:r>
              <a:rPr lang="en-US" sz="2700" dirty="0" err="1" smtClean="0">
                <a:latin typeface="Trebuchet MS" pitchFamily="34" charset="0"/>
              </a:rPr>
              <a:t>prezentate</a:t>
            </a:r>
            <a:r>
              <a:rPr lang="en-US" sz="2700" dirty="0" smtClean="0">
                <a:latin typeface="Trebuchet MS" pitchFamily="34" charset="0"/>
              </a:rPr>
              <a:t> </a:t>
            </a:r>
            <a:r>
              <a:rPr lang="en-US" sz="2700" dirty="0" err="1" smtClean="0">
                <a:latin typeface="Trebuchet MS" pitchFamily="34" charset="0"/>
              </a:rPr>
              <a:t>în</a:t>
            </a:r>
            <a:r>
              <a:rPr lang="en-US" sz="2700" dirty="0" smtClean="0">
                <a:latin typeface="Trebuchet MS" pitchFamily="34" charset="0"/>
              </a:rPr>
              <a:t> </a:t>
            </a:r>
            <a:r>
              <a:rPr lang="en-US" sz="2700" dirty="0" err="1" smtClean="0">
                <a:latin typeface="Trebuchet MS" pitchFamily="34" charset="0"/>
              </a:rPr>
              <a:t>structura</a:t>
            </a:r>
            <a:r>
              <a:rPr lang="en-US" sz="2700" dirty="0" smtClean="0">
                <a:latin typeface="Trebuchet MS" pitchFamily="34" charset="0"/>
              </a:rPr>
              <a:t> de </a:t>
            </a:r>
            <a:r>
              <a:rPr lang="en-US" sz="2700" dirty="0" err="1" smtClean="0">
                <a:latin typeface="Trebuchet MS" pitchFamily="34" charset="0"/>
              </a:rPr>
              <a:t>urgență</a:t>
            </a:r>
            <a:r>
              <a:rPr lang="en-US" sz="2700" dirty="0" smtClean="0">
                <a:latin typeface="Trebuchet MS" pitchFamily="34" charset="0"/>
              </a:rPr>
              <a:t>, </a:t>
            </a:r>
            <a:r>
              <a:rPr lang="en-US" sz="2700" dirty="0" err="1" smtClean="0">
                <a:latin typeface="Trebuchet MS" pitchFamily="34" charset="0"/>
              </a:rPr>
              <a:t>creșterea</a:t>
            </a:r>
            <a:r>
              <a:rPr lang="en-US" sz="2700" dirty="0" smtClean="0">
                <a:latin typeface="Trebuchet MS" pitchFamily="34" charset="0"/>
              </a:rPr>
              <a:t> </a:t>
            </a:r>
            <a:r>
              <a:rPr lang="en-US" sz="2700" dirty="0" err="1" smtClean="0">
                <a:latin typeface="Trebuchet MS" pitchFamily="34" charset="0"/>
              </a:rPr>
              <a:t>gradului</a:t>
            </a:r>
            <a:r>
              <a:rPr lang="en-US" sz="2700" dirty="0" smtClean="0">
                <a:latin typeface="Trebuchet MS" pitchFamily="34" charset="0"/>
              </a:rPr>
              <a:t> de </a:t>
            </a:r>
            <a:r>
              <a:rPr lang="en-US" sz="2700" dirty="0" err="1" smtClean="0">
                <a:latin typeface="Trebuchet MS" pitchFamily="34" charset="0"/>
              </a:rPr>
              <a:t>satisfacție</a:t>
            </a:r>
            <a:r>
              <a:rPr lang="en-US" sz="2700" dirty="0" smtClean="0">
                <a:latin typeface="Trebuchet MS" pitchFamily="34" charset="0"/>
              </a:rPr>
              <a:t> al </a:t>
            </a:r>
            <a:r>
              <a:rPr lang="en-US" sz="2700" dirty="0" err="1" smtClean="0">
                <a:latin typeface="Trebuchet MS" pitchFamily="34" charset="0"/>
              </a:rPr>
              <a:t>pacienților</a:t>
            </a:r>
            <a:r>
              <a:rPr lang="en-US" sz="2700" dirty="0" smtClean="0">
                <a:latin typeface="Trebuchet MS" pitchFamily="34" charset="0"/>
              </a:rPr>
              <a:t>/</a:t>
            </a:r>
            <a:r>
              <a:rPr lang="en-US" sz="2700" dirty="0" err="1" smtClean="0">
                <a:latin typeface="Trebuchet MS" pitchFamily="34" charset="0"/>
              </a:rPr>
              <a:t>aparținătorilor</a:t>
            </a:r>
            <a:r>
              <a:rPr lang="en-US" sz="2700" dirty="0" smtClean="0">
                <a:latin typeface="Trebuchet MS" pitchFamily="34" charset="0"/>
              </a:rPr>
              <a:t>, </a:t>
            </a:r>
            <a:r>
              <a:rPr lang="en-US" sz="2700" dirty="0" err="1" smtClean="0">
                <a:latin typeface="Trebuchet MS" pitchFamily="34" charset="0"/>
              </a:rPr>
              <a:t>precum</a:t>
            </a:r>
            <a:r>
              <a:rPr lang="en-US" sz="2700" dirty="0" smtClean="0">
                <a:latin typeface="Trebuchet MS" pitchFamily="34" charset="0"/>
              </a:rPr>
              <a:t> </a:t>
            </a:r>
            <a:r>
              <a:rPr lang="en-US" sz="2700" dirty="0" err="1" smtClean="0">
                <a:latin typeface="Trebuchet MS" pitchFamily="34" charset="0"/>
              </a:rPr>
              <a:t>și</a:t>
            </a:r>
            <a:r>
              <a:rPr lang="en-US" sz="2700" dirty="0" smtClean="0">
                <a:latin typeface="Trebuchet MS" pitchFamily="34" charset="0"/>
              </a:rPr>
              <a:t> a </a:t>
            </a:r>
            <a:r>
              <a:rPr lang="en-US" sz="2700" dirty="0" err="1" smtClean="0">
                <a:latin typeface="Trebuchet MS" pitchFamily="34" charset="0"/>
              </a:rPr>
              <a:t>gradului</a:t>
            </a:r>
            <a:r>
              <a:rPr lang="en-US" sz="2700" dirty="0" smtClean="0">
                <a:latin typeface="Trebuchet MS" pitchFamily="34" charset="0"/>
              </a:rPr>
              <a:t> de </a:t>
            </a:r>
            <a:r>
              <a:rPr lang="en-US" sz="2700" dirty="0" err="1" smtClean="0">
                <a:latin typeface="Trebuchet MS" pitchFamily="34" charset="0"/>
              </a:rPr>
              <a:t>satisfacție</a:t>
            </a:r>
            <a:r>
              <a:rPr lang="en-US" sz="2700" dirty="0" smtClean="0">
                <a:latin typeface="Trebuchet MS" pitchFamily="34" charset="0"/>
              </a:rPr>
              <a:t> a </a:t>
            </a:r>
            <a:r>
              <a:rPr lang="en-US" sz="2700" dirty="0" err="1" smtClean="0">
                <a:latin typeface="Trebuchet MS" pitchFamily="34" charset="0"/>
              </a:rPr>
              <a:t>salariaților</a:t>
            </a:r>
            <a:r>
              <a:rPr lang="en-US" sz="2700" dirty="0" smtClean="0">
                <a:latin typeface="Trebuchet MS" pitchFamily="34" charset="0"/>
              </a:rPr>
              <a:t> din </a:t>
            </a:r>
            <a:r>
              <a:rPr lang="en-US" sz="2700" dirty="0" err="1" smtClean="0">
                <a:latin typeface="Trebuchet MS" pitchFamily="34" charset="0"/>
              </a:rPr>
              <a:t>structură</a:t>
            </a:r>
            <a:r>
              <a:rPr lang="en-US" sz="2700" dirty="0" smtClean="0">
                <a:latin typeface="Trebuchet MS" pitchFamily="34" charset="0"/>
              </a:rPr>
              <a:t>, </a:t>
            </a:r>
            <a:r>
              <a:rPr lang="en-US" sz="2700" dirty="0" err="1" smtClean="0">
                <a:latin typeface="Trebuchet MS" pitchFamily="34" charset="0"/>
              </a:rPr>
              <a:t>toate</a:t>
            </a:r>
            <a:r>
              <a:rPr lang="en-US" sz="2700" dirty="0" smtClean="0">
                <a:latin typeface="Trebuchet MS" pitchFamily="34" charset="0"/>
              </a:rPr>
              <a:t> </a:t>
            </a:r>
            <a:r>
              <a:rPr lang="en-US" sz="2700" dirty="0" err="1" smtClean="0">
                <a:latin typeface="Trebuchet MS" pitchFamily="34" charset="0"/>
              </a:rPr>
              <a:t>aceste</a:t>
            </a:r>
            <a:r>
              <a:rPr lang="en-US" sz="2700" dirty="0" smtClean="0">
                <a:latin typeface="Trebuchet MS" pitchFamily="34" charset="0"/>
              </a:rPr>
              <a:t> </a:t>
            </a:r>
            <a:r>
              <a:rPr lang="en-US" sz="2700" dirty="0" err="1" smtClean="0">
                <a:latin typeface="Trebuchet MS" pitchFamily="34" charset="0"/>
              </a:rPr>
              <a:t>îmbunătățiri</a:t>
            </a:r>
            <a:r>
              <a:rPr lang="en-US" sz="2700" dirty="0" smtClean="0">
                <a:latin typeface="Trebuchet MS" pitchFamily="34" charset="0"/>
              </a:rPr>
              <a:t> ale </a:t>
            </a:r>
            <a:r>
              <a:rPr lang="en-US" sz="2700" dirty="0" err="1" smtClean="0">
                <a:latin typeface="Trebuchet MS" pitchFamily="34" charset="0"/>
              </a:rPr>
              <a:t>activității</a:t>
            </a:r>
            <a:r>
              <a:rPr lang="en-US" sz="2700" dirty="0" smtClean="0">
                <a:latin typeface="Trebuchet MS" pitchFamily="34" charset="0"/>
              </a:rPr>
              <a:t>, </a:t>
            </a:r>
            <a:r>
              <a:rPr lang="en-US" sz="2700" dirty="0" err="1" smtClean="0">
                <a:latin typeface="Trebuchet MS" pitchFamily="34" charset="0"/>
              </a:rPr>
              <a:t>regăsindu</a:t>
            </a:r>
            <a:r>
              <a:rPr lang="en-US" sz="2700" dirty="0" smtClean="0">
                <a:latin typeface="Trebuchet MS" pitchFamily="34" charset="0"/>
              </a:rPr>
              <a:t>-se </a:t>
            </a:r>
            <a:r>
              <a:rPr lang="en-US" sz="2700" dirty="0" err="1" smtClean="0">
                <a:latin typeface="Trebuchet MS" pitchFamily="34" charset="0"/>
              </a:rPr>
              <a:t>finalmente</a:t>
            </a:r>
            <a:r>
              <a:rPr lang="en-US" sz="2700" dirty="0" smtClean="0">
                <a:latin typeface="Trebuchet MS" pitchFamily="34" charset="0"/>
              </a:rPr>
              <a:t> </a:t>
            </a:r>
            <a:r>
              <a:rPr lang="en-US" sz="2700" dirty="0" err="1" smtClean="0">
                <a:latin typeface="Trebuchet MS" pitchFamily="34" charset="0"/>
              </a:rPr>
              <a:t>în</a:t>
            </a:r>
            <a:r>
              <a:rPr lang="en-US" sz="2700" dirty="0" smtClean="0">
                <a:latin typeface="Trebuchet MS" pitchFamily="34" charset="0"/>
              </a:rPr>
              <a:t> </a:t>
            </a:r>
            <a:r>
              <a:rPr lang="en-US" sz="2700" dirty="0" err="1" smtClean="0">
                <a:latin typeface="Trebuchet MS" pitchFamily="34" charset="0"/>
              </a:rPr>
              <a:t>creșterea</a:t>
            </a:r>
            <a:r>
              <a:rPr lang="en-US" sz="2700" dirty="0" smtClean="0">
                <a:latin typeface="Trebuchet MS" pitchFamily="34" charset="0"/>
              </a:rPr>
              <a:t> </a:t>
            </a:r>
            <a:r>
              <a:rPr lang="en-US" sz="2700" dirty="0" err="1" smtClean="0">
                <a:latin typeface="Trebuchet MS" pitchFamily="34" charset="0"/>
              </a:rPr>
              <a:t>calității</a:t>
            </a:r>
            <a:r>
              <a:rPr lang="en-US" sz="2700" dirty="0" smtClean="0">
                <a:latin typeface="Trebuchet MS" pitchFamily="34" charset="0"/>
              </a:rPr>
              <a:t> </a:t>
            </a:r>
            <a:r>
              <a:rPr lang="en-US" sz="2700" dirty="0" err="1" smtClean="0">
                <a:latin typeface="Trebuchet MS" pitchFamily="34" charset="0"/>
              </a:rPr>
              <a:t>serviciilor</a:t>
            </a:r>
            <a:r>
              <a:rPr lang="en-US" sz="2700" dirty="0" smtClean="0">
                <a:latin typeface="Trebuchet MS" pitchFamily="34" charset="0"/>
              </a:rPr>
              <a:t> </a:t>
            </a:r>
            <a:r>
              <a:rPr lang="en-US" sz="2700" dirty="0" err="1" smtClean="0">
                <a:latin typeface="Trebuchet MS" pitchFamily="34" charset="0"/>
              </a:rPr>
              <a:t>medicale</a:t>
            </a:r>
            <a:r>
              <a:rPr lang="en-US" sz="2700" dirty="0" smtClean="0">
                <a:latin typeface="Trebuchet MS" pitchFamily="34" charset="0"/>
              </a:rPr>
              <a:t> </a:t>
            </a:r>
            <a:r>
              <a:rPr lang="en-US" sz="2700" dirty="0" err="1" smtClean="0">
                <a:latin typeface="Trebuchet MS" pitchFamily="34" charset="0"/>
              </a:rPr>
              <a:t>furnizate</a:t>
            </a:r>
            <a:r>
              <a:rPr lang="en-US" sz="2700" dirty="0" smtClean="0">
                <a:latin typeface="Trebuchet MS" pitchFamily="34" charset="0"/>
              </a:rPr>
              <a:t> de </a:t>
            </a:r>
            <a:r>
              <a:rPr lang="en-US" sz="2700" dirty="0" err="1" smtClean="0">
                <a:latin typeface="Trebuchet MS" pitchFamily="34" charset="0"/>
              </a:rPr>
              <a:t>Spitalul</a:t>
            </a:r>
            <a:r>
              <a:rPr lang="en-US" sz="2700" dirty="0" smtClean="0">
                <a:latin typeface="Trebuchet MS" pitchFamily="34" charset="0"/>
              </a:rPr>
              <a:t> de </a:t>
            </a:r>
            <a:r>
              <a:rPr lang="en-US" sz="2700" dirty="0" err="1" smtClean="0">
                <a:latin typeface="Trebuchet MS" pitchFamily="34" charset="0"/>
              </a:rPr>
              <a:t>Pediatrie</a:t>
            </a:r>
            <a:r>
              <a:rPr lang="en-US" sz="2700" dirty="0" smtClean="0">
                <a:latin typeface="Trebuchet MS" pitchFamily="34" charset="0"/>
              </a:rPr>
              <a:t> </a:t>
            </a:r>
            <a:r>
              <a:rPr lang="en-US" sz="2700" dirty="0" err="1" smtClean="0">
                <a:latin typeface="Trebuchet MS" pitchFamily="34" charset="0"/>
              </a:rPr>
              <a:t>Pitești</a:t>
            </a:r>
            <a:r>
              <a:rPr lang="en-US" sz="2700" dirty="0" smtClean="0">
                <a:latin typeface="Trebuchet MS" pitchFamily="34" charset="0"/>
              </a:rPr>
              <a:t>.</a:t>
            </a:r>
            <a:r>
              <a:rPr lang="ro-RO" sz="2400" dirty="0" smtClean="0">
                <a:latin typeface="Trebuchet MS" pitchFamily="34" charset="0"/>
              </a:rPr>
              <a:t/>
            </a:r>
            <a:br>
              <a:rPr lang="ro-RO" sz="2400" dirty="0" smtClean="0">
                <a:latin typeface="Trebuchet MS" pitchFamily="34" charset="0"/>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5867400"/>
            <a:ext cx="7772400" cy="838200"/>
          </a:xfrm>
          <a:effectLst/>
        </p:spPr>
        <p:txBody>
          <a:bodyPr>
            <a:normAutofit/>
          </a:bodyPr>
          <a:lstStyle/>
          <a:p>
            <a:pPr algn="ctr"/>
            <a:endParaRPr lang="en-US" sz="1200" b="1" dirty="0" smtClean="0">
              <a:solidFill>
                <a:schemeClr val="tx1"/>
              </a:solidFill>
              <a:latin typeface="Trebuchet MS" pitchFamily="34" charset="0"/>
            </a:endParaRPr>
          </a:p>
          <a:p>
            <a:pPr algn="ctr"/>
            <a:endParaRPr lang="en-US" sz="1200" b="1" dirty="0" smtClean="0">
              <a:solidFill>
                <a:schemeClr val="tx1"/>
              </a:solidFill>
              <a:latin typeface="Trebuchet MS" pitchFamily="34" charset="0"/>
            </a:endParaRPr>
          </a:p>
          <a:p>
            <a:r>
              <a:rPr lang="ro-RO" sz="1200" b="1" dirty="0" smtClean="0">
                <a:solidFill>
                  <a:schemeClr val="tx1"/>
                </a:solidFill>
                <a:latin typeface="Trebuchet MS" pitchFamily="34" charset="0"/>
                <a:hlinkClick r:id="rId3"/>
              </a:rPr>
              <a:t>regio.</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sz="1200" b="1" dirty="0" smtClean="0">
              <a:solidFill>
                <a:schemeClr val="tx1"/>
              </a:solidFill>
              <a:latin typeface="Trebuchet MS" pitchFamily="34" charset="0"/>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6096000"/>
            <a:ext cx="9144000" cy="228600"/>
          </a:xfrm>
          <a:prstGeom prst="rect">
            <a:avLst/>
          </a:prstGeom>
          <a:noFill/>
          <a:ln w="9525">
            <a:noFill/>
            <a:miter lim="800000"/>
            <a:headEnd/>
            <a:tailEnd/>
          </a:ln>
        </p:spPr>
      </p:pic>
      <p:sp>
        <p:nvSpPr>
          <p:cNvPr id="15" name="TextBox 14"/>
          <p:cNvSpPr txBox="1"/>
          <p:nvPr/>
        </p:nvSpPr>
        <p:spPr>
          <a:xfrm>
            <a:off x="685800" y="685800"/>
            <a:ext cx="7696200" cy="2646878"/>
          </a:xfrm>
          <a:prstGeom prst="rect">
            <a:avLst/>
          </a:prstGeom>
          <a:noFill/>
        </p:spPr>
        <p:txBody>
          <a:bodyPr wrap="square" rtlCol="0">
            <a:spAutoFit/>
          </a:bodyPr>
          <a:lstStyle/>
          <a:p>
            <a:pPr algn="ctr"/>
            <a:r>
              <a:rPr lang="ro-RO" sz="2800" dirty="0" smtClean="0">
                <a:latin typeface="Trebuchet MS" pitchFamily="34" charset="0"/>
              </a:rPr>
              <a:t>INFORMAŢII GENERALE</a:t>
            </a:r>
            <a:endParaRPr lang="en-US" sz="2800" dirty="0" smtClean="0">
              <a:latin typeface="Trebuchet MS" pitchFamily="34" charset="0"/>
            </a:endParaRPr>
          </a:p>
          <a:p>
            <a:pPr algn="ctr"/>
            <a:endParaRPr lang="en-US" sz="2800" dirty="0" smtClean="0">
              <a:latin typeface="Trebuchet MS" pitchFamily="34" charset="0"/>
            </a:endParaRPr>
          </a:p>
          <a:p>
            <a:pPr algn="ctr"/>
            <a:endParaRPr lang="ro-RO" sz="2800" dirty="0" smtClean="0">
              <a:latin typeface="Trebuchet MS" pitchFamily="34" charset="0"/>
            </a:endParaRPr>
          </a:p>
          <a:p>
            <a:pPr algn="ctr"/>
            <a:endParaRPr lang="ro-RO" sz="2800" dirty="0" smtClean="0">
              <a:latin typeface="Trebuchet MS" pitchFamily="34" charset="0"/>
            </a:endParaRPr>
          </a:p>
          <a:p>
            <a:endParaRPr lang="ro-RO" dirty="0" smtClean="0">
              <a:latin typeface="Trebuchet MS" pitchFamily="34" charset="0"/>
            </a:endParaRPr>
          </a:p>
          <a:p>
            <a:endParaRPr lang="ro-RO" dirty="0" smtClean="0">
              <a:latin typeface="Trebuchet MS" pitchFamily="34" charset="0"/>
            </a:endParaRPr>
          </a:p>
          <a:p>
            <a:endParaRPr lang="ro-RO" dirty="0" smtClean="0">
              <a:latin typeface="Trebuchet MS"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5867400"/>
            <a:ext cx="7772400" cy="838200"/>
          </a:xfrm>
          <a:effectLst/>
        </p:spPr>
        <p:txBody>
          <a:bodyPr>
            <a:normAutofit/>
          </a:bodyPr>
          <a:lstStyle/>
          <a:p>
            <a:pPr algn="ctr"/>
            <a:endParaRPr lang="ro-RO" sz="1200" b="1" dirty="0" smtClean="0">
              <a:solidFill>
                <a:schemeClr val="tx1"/>
              </a:solidFill>
              <a:latin typeface="Trebuchet MS" pitchFamily="34" charset="0"/>
              <a:hlinkClick r:id="rId3"/>
            </a:endParaRPr>
          </a:p>
          <a:p>
            <a:pPr algn="ctr"/>
            <a:endParaRPr lang="ro-RO" sz="1200" b="1" dirty="0" smtClean="0">
              <a:solidFill>
                <a:schemeClr val="tx1"/>
              </a:solidFill>
              <a:latin typeface="Trebuchet MS" pitchFamily="34" charset="0"/>
              <a:hlinkClick r:id="rId3"/>
            </a:endParaRPr>
          </a:p>
          <a:p>
            <a:r>
              <a:rPr lang="ro-RO" sz="1200" b="1" dirty="0" smtClean="0">
                <a:solidFill>
                  <a:schemeClr val="tx1"/>
                </a:solidFill>
                <a:latin typeface="Trebuchet MS" pitchFamily="34" charset="0"/>
                <a:hlinkClick r:id="rId4"/>
              </a:rPr>
              <a:t>regio.</a:t>
            </a:r>
            <a:r>
              <a:rPr lang="en-US" sz="1200" b="1" dirty="0" err="1" smtClean="0">
                <a:solidFill>
                  <a:schemeClr val="tx1"/>
                </a:solidFill>
                <a:latin typeface="Trebuchet MS" pitchFamily="34" charset="0"/>
                <a:hlinkClick r:id="rId4"/>
              </a:rPr>
              <a:t>adrmuntenia</a:t>
            </a:r>
            <a:r>
              <a:rPr lang="ro-RO" sz="1200" b="1" dirty="0" smtClean="0">
                <a:solidFill>
                  <a:schemeClr val="tx1"/>
                </a:solidFill>
                <a:latin typeface="Trebuchet MS" pitchFamily="34" charset="0"/>
                <a:hlinkClick r:id="rId4"/>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5"/>
              </a:rPr>
              <a:t>www.inforegio.ro</a:t>
            </a:r>
            <a:endParaRPr lang="ro-RO" sz="1300" b="1" dirty="0" smtClean="0">
              <a:solidFill>
                <a:schemeClr val="tx1"/>
              </a:solidFill>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6" cstate="print"/>
          <a:srcRect/>
          <a:stretch>
            <a:fillRect/>
          </a:stretch>
        </p:blipFill>
        <p:spPr bwMode="auto">
          <a:xfrm>
            <a:off x="0" y="6019800"/>
            <a:ext cx="9144000" cy="304800"/>
          </a:xfrm>
          <a:prstGeom prst="rect">
            <a:avLst/>
          </a:prstGeom>
          <a:noFill/>
          <a:ln w="9525">
            <a:noFill/>
            <a:miter lim="800000"/>
            <a:headEnd/>
            <a:tailEnd/>
          </a:ln>
        </p:spPr>
      </p:pic>
      <p:sp>
        <p:nvSpPr>
          <p:cNvPr id="15" name="TextBox 14"/>
          <p:cNvSpPr txBox="1"/>
          <p:nvPr/>
        </p:nvSpPr>
        <p:spPr>
          <a:xfrm>
            <a:off x="685800" y="762000"/>
            <a:ext cx="7696200" cy="4862870"/>
          </a:xfrm>
          <a:prstGeom prst="rect">
            <a:avLst/>
          </a:prstGeom>
          <a:noFill/>
        </p:spPr>
        <p:txBody>
          <a:bodyPr wrap="square" rtlCol="0">
            <a:spAutoFit/>
          </a:bodyPr>
          <a:lstStyle/>
          <a:p>
            <a:pPr algn="ctr"/>
            <a:r>
              <a:rPr lang="ro-RO" sz="2800" dirty="0" smtClean="0">
                <a:latin typeface="Trebuchet MS" pitchFamily="34" charset="0"/>
              </a:rPr>
              <a:t>OBIECTIVELE PROIECTULUI</a:t>
            </a:r>
          </a:p>
          <a:p>
            <a:pPr algn="ctr"/>
            <a:endParaRPr lang="ro-RO" sz="2800" dirty="0" smtClean="0">
              <a:latin typeface="Trebuchet MS" pitchFamily="34" charset="0"/>
            </a:endParaRPr>
          </a:p>
          <a:p>
            <a:pPr algn="just"/>
            <a:r>
              <a:rPr lang="en-US" sz="2000" b="1" i="1" dirty="0" err="1" smtClean="0">
                <a:latin typeface="Trebuchet MS" pitchFamily="34" charset="0"/>
              </a:rPr>
              <a:t>Obiectivul</a:t>
            </a:r>
            <a:r>
              <a:rPr lang="en-US" sz="2000" b="1" i="1" dirty="0" smtClean="0">
                <a:latin typeface="Trebuchet MS" pitchFamily="34" charset="0"/>
              </a:rPr>
              <a:t> general al </a:t>
            </a:r>
            <a:r>
              <a:rPr lang="en-US" sz="2000" b="1" i="1" dirty="0" err="1" smtClean="0">
                <a:latin typeface="Trebuchet MS" pitchFamily="34" charset="0"/>
              </a:rPr>
              <a:t>proiectului</a:t>
            </a:r>
            <a:r>
              <a:rPr lang="en-US" sz="2000" dirty="0" smtClean="0">
                <a:latin typeface="Trebuchet MS" pitchFamily="34" charset="0"/>
              </a:rPr>
              <a:t>: </a:t>
            </a:r>
            <a:r>
              <a:rPr lang="en-US" sz="2000" dirty="0" err="1" smtClean="0">
                <a:latin typeface="Trebuchet MS" pitchFamily="34" charset="0"/>
              </a:rPr>
              <a:t>Obiectivul</a:t>
            </a:r>
            <a:r>
              <a:rPr lang="en-US" sz="2000" dirty="0" smtClean="0">
                <a:latin typeface="Trebuchet MS" pitchFamily="34" charset="0"/>
              </a:rPr>
              <a:t> general </a:t>
            </a:r>
            <a:r>
              <a:rPr lang="en-US" sz="2000" dirty="0" err="1" smtClean="0">
                <a:latin typeface="Trebuchet MS" pitchFamily="34" charset="0"/>
              </a:rPr>
              <a:t>constă</a:t>
            </a:r>
            <a:r>
              <a:rPr lang="en-US" sz="2000" dirty="0" smtClean="0">
                <a:latin typeface="Trebuchet MS" pitchFamily="34" charset="0"/>
              </a:rPr>
              <a:t> </a:t>
            </a:r>
            <a:r>
              <a:rPr lang="en-US" sz="2000" dirty="0" err="1" smtClean="0">
                <a:latin typeface="Trebuchet MS" pitchFamily="34" charset="0"/>
              </a:rPr>
              <a:t>în</a:t>
            </a:r>
            <a:r>
              <a:rPr lang="en-US" sz="2000" dirty="0" smtClean="0">
                <a:latin typeface="Trebuchet MS" pitchFamily="34" charset="0"/>
              </a:rPr>
              <a:t> </a:t>
            </a:r>
            <a:r>
              <a:rPr lang="en-US" sz="2000" dirty="0" err="1" smtClean="0">
                <a:latin typeface="Trebuchet MS" pitchFamily="34" charset="0"/>
              </a:rPr>
              <a:t>îmbunătățirea</a:t>
            </a:r>
            <a:r>
              <a:rPr lang="en-US" sz="2000" dirty="0" smtClean="0">
                <a:latin typeface="Trebuchet MS" pitchFamily="34" charset="0"/>
              </a:rPr>
              <a:t> </a:t>
            </a:r>
            <a:r>
              <a:rPr lang="en-US" sz="2000" dirty="0" err="1" smtClean="0">
                <a:latin typeface="Trebuchet MS" pitchFamily="34" charset="0"/>
              </a:rPr>
              <a:t>calității</a:t>
            </a:r>
            <a:r>
              <a:rPr lang="en-US" sz="2000" dirty="0" smtClean="0">
                <a:latin typeface="Trebuchet MS" pitchFamily="34" charset="0"/>
              </a:rPr>
              <a:t> </a:t>
            </a:r>
            <a:r>
              <a:rPr lang="en-US" sz="2000" dirty="0" err="1" smtClean="0">
                <a:latin typeface="Trebuchet MS" pitchFamily="34" charset="0"/>
              </a:rPr>
              <a:t>și</a:t>
            </a:r>
            <a:r>
              <a:rPr lang="en-US" sz="2000" dirty="0" smtClean="0">
                <a:latin typeface="Trebuchet MS" pitchFamily="34" charset="0"/>
              </a:rPr>
              <a:t> </a:t>
            </a:r>
            <a:r>
              <a:rPr lang="en-US" sz="2000" dirty="0" err="1" smtClean="0">
                <a:latin typeface="Trebuchet MS" pitchFamily="34" charset="0"/>
              </a:rPr>
              <a:t>eficienței</a:t>
            </a:r>
            <a:r>
              <a:rPr lang="en-US" sz="2000" dirty="0" smtClean="0">
                <a:latin typeface="Trebuchet MS" pitchFamily="34" charset="0"/>
              </a:rPr>
              <a:t> </a:t>
            </a:r>
            <a:r>
              <a:rPr lang="en-US" sz="2000" dirty="0" err="1" smtClean="0">
                <a:latin typeface="Trebuchet MS" pitchFamily="34" charset="0"/>
              </a:rPr>
              <a:t>îngrijirii</a:t>
            </a:r>
            <a:r>
              <a:rPr lang="en-US" sz="2000" dirty="0" smtClean="0">
                <a:latin typeface="Trebuchet MS" pitchFamily="34" charset="0"/>
              </a:rPr>
              <a:t> </a:t>
            </a:r>
            <a:r>
              <a:rPr lang="en-US" sz="2000" dirty="0" err="1" smtClean="0">
                <a:latin typeface="Trebuchet MS" pitchFamily="34" charset="0"/>
              </a:rPr>
              <a:t>spitalicești</a:t>
            </a:r>
            <a:r>
              <a:rPr lang="en-US" sz="2000" dirty="0" smtClean="0">
                <a:latin typeface="Trebuchet MS" pitchFamily="34" charset="0"/>
              </a:rPr>
              <a:t> de </a:t>
            </a:r>
            <a:r>
              <a:rPr lang="en-US" sz="2000" dirty="0" err="1" smtClean="0">
                <a:latin typeface="Trebuchet MS" pitchFamily="34" charset="0"/>
              </a:rPr>
              <a:t>urgență</a:t>
            </a:r>
            <a:r>
              <a:rPr lang="en-US" sz="2000" dirty="0" smtClean="0">
                <a:latin typeface="Trebuchet MS" pitchFamily="34" charset="0"/>
              </a:rPr>
              <a:t> din </a:t>
            </a:r>
            <a:r>
              <a:rPr lang="en-US" sz="2000" dirty="0" err="1" smtClean="0">
                <a:latin typeface="Trebuchet MS" pitchFamily="34" charset="0"/>
              </a:rPr>
              <a:t>cadrul</a:t>
            </a:r>
            <a:r>
              <a:rPr lang="en-US" sz="2000" dirty="0" smtClean="0">
                <a:latin typeface="Trebuchet MS" pitchFamily="34" charset="0"/>
              </a:rPr>
              <a:t> </a:t>
            </a:r>
            <a:r>
              <a:rPr lang="en-US" sz="2000" dirty="0" err="1" smtClean="0">
                <a:latin typeface="Trebuchet MS" pitchFamily="34" charset="0"/>
              </a:rPr>
              <a:t>Spitalului</a:t>
            </a:r>
            <a:r>
              <a:rPr lang="en-US" sz="2000" dirty="0" smtClean="0">
                <a:latin typeface="Trebuchet MS" pitchFamily="34" charset="0"/>
              </a:rPr>
              <a:t> de </a:t>
            </a:r>
            <a:r>
              <a:rPr lang="en-US" sz="2000" dirty="0" err="1" smtClean="0">
                <a:latin typeface="Trebuchet MS" pitchFamily="34" charset="0"/>
              </a:rPr>
              <a:t>Pediatrie</a:t>
            </a:r>
            <a:r>
              <a:rPr lang="en-US" sz="2000" dirty="0" smtClean="0">
                <a:latin typeface="Trebuchet MS" pitchFamily="34" charset="0"/>
              </a:rPr>
              <a:t> </a:t>
            </a:r>
            <a:r>
              <a:rPr lang="en-US" sz="2000" dirty="0" err="1" smtClean="0">
                <a:latin typeface="Trebuchet MS" pitchFamily="34" charset="0"/>
              </a:rPr>
              <a:t>Pitești</a:t>
            </a:r>
            <a:r>
              <a:rPr lang="en-US" sz="2000" dirty="0" smtClean="0">
                <a:latin typeface="Trebuchet MS" pitchFamily="34" charset="0"/>
              </a:rPr>
              <a:t>, </a:t>
            </a:r>
            <a:r>
              <a:rPr lang="en-US" sz="2000" dirty="0" err="1" smtClean="0">
                <a:latin typeface="Trebuchet MS" pitchFamily="34" charset="0"/>
              </a:rPr>
              <a:t>în</a:t>
            </a:r>
            <a:r>
              <a:rPr lang="en-US" sz="2000" dirty="0" smtClean="0">
                <a:latin typeface="Trebuchet MS" pitchFamily="34" charset="0"/>
              </a:rPr>
              <a:t> </a:t>
            </a:r>
            <a:r>
              <a:rPr lang="en-US" sz="2000" dirty="0" err="1" smtClean="0">
                <a:latin typeface="Trebuchet MS" pitchFamily="34" charset="0"/>
              </a:rPr>
              <a:t>vederea</a:t>
            </a:r>
            <a:r>
              <a:rPr lang="en-US" sz="2000" dirty="0" smtClean="0">
                <a:latin typeface="Trebuchet MS" pitchFamily="34" charset="0"/>
              </a:rPr>
              <a:t> </a:t>
            </a:r>
            <a:r>
              <a:rPr lang="en-US" sz="2000" dirty="0" err="1" smtClean="0">
                <a:latin typeface="Trebuchet MS" pitchFamily="34" charset="0"/>
              </a:rPr>
              <a:t>asigurării</a:t>
            </a:r>
            <a:r>
              <a:rPr lang="en-US" sz="2000" dirty="0" smtClean="0">
                <a:latin typeface="Trebuchet MS" pitchFamily="34" charset="0"/>
              </a:rPr>
              <a:t> </a:t>
            </a:r>
            <a:r>
              <a:rPr lang="en-US" sz="2000" dirty="0" err="1" smtClean="0">
                <a:latin typeface="Trebuchet MS" pitchFamily="34" charset="0"/>
              </a:rPr>
              <a:t>distribuției</a:t>
            </a:r>
            <a:r>
              <a:rPr lang="en-US" sz="2000" dirty="0" smtClean="0">
                <a:latin typeface="Trebuchet MS" pitchFamily="34" charset="0"/>
              </a:rPr>
              <a:t> </a:t>
            </a:r>
            <a:r>
              <a:rPr lang="en-US" sz="2000" dirty="0" err="1" smtClean="0">
                <a:latin typeface="Trebuchet MS" pitchFamily="34" charset="0"/>
              </a:rPr>
              <a:t>teritoriale</a:t>
            </a:r>
            <a:r>
              <a:rPr lang="en-US" sz="2000" dirty="0" smtClean="0">
                <a:latin typeface="Trebuchet MS" pitchFamily="34" charset="0"/>
              </a:rPr>
              <a:t> </a:t>
            </a:r>
            <a:r>
              <a:rPr lang="en-US" sz="2000" dirty="0" err="1" smtClean="0">
                <a:latin typeface="Trebuchet MS" pitchFamily="34" charset="0"/>
              </a:rPr>
              <a:t>echilibrate</a:t>
            </a:r>
            <a:r>
              <a:rPr lang="en-US" sz="2000" dirty="0" smtClean="0">
                <a:latin typeface="Trebuchet MS" pitchFamily="34" charset="0"/>
              </a:rPr>
              <a:t> a </a:t>
            </a:r>
            <a:r>
              <a:rPr lang="en-US" sz="2000" dirty="0" err="1" smtClean="0">
                <a:latin typeface="Trebuchet MS" pitchFamily="34" charset="0"/>
              </a:rPr>
              <a:t>serviciilor</a:t>
            </a:r>
            <a:r>
              <a:rPr lang="en-US" sz="2000" dirty="0" smtClean="0">
                <a:latin typeface="Trebuchet MS" pitchFamily="34" charset="0"/>
              </a:rPr>
              <a:t> </a:t>
            </a:r>
            <a:r>
              <a:rPr lang="en-US" sz="2000" dirty="0" err="1" smtClean="0">
                <a:latin typeface="Trebuchet MS" pitchFamily="34" charset="0"/>
              </a:rPr>
              <a:t>medicale</a:t>
            </a:r>
            <a:r>
              <a:rPr lang="en-US" sz="2000" dirty="0" smtClean="0">
                <a:latin typeface="Trebuchet MS" pitchFamily="34" charset="0"/>
              </a:rPr>
              <a:t> de </a:t>
            </a:r>
            <a:r>
              <a:rPr lang="en-US" sz="2000" dirty="0" err="1" smtClean="0">
                <a:latin typeface="Trebuchet MS" pitchFamily="34" charset="0"/>
              </a:rPr>
              <a:t>urgență</a:t>
            </a:r>
            <a:r>
              <a:rPr lang="en-US" sz="2000" dirty="0" smtClean="0">
                <a:latin typeface="Trebuchet MS" pitchFamily="34" charset="0"/>
              </a:rPr>
              <a:t> </a:t>
            </a:r>
            <a:r>
              <a:rPr lang="en-US" sz="2000" dirty="0" err="1" smtClean="0">
                <a:latin typeface="Trebuchet MS" pitchFamily="34" charset="0"/>
              </a:rPr>
              <a:t>prin</a:t>
            </a:r>
            <a:r>
              <a:rPr lang="en-US" sz="2000" dirty="0" smtClean="0">
                <a:latin typeface="Trebuchet MS" pitchFamily="34" charset="0"/>
              </a:rPr>
              <a:t> </a:t>
            </a:r>
            <a:r>
              <a:rPr lang="en-US" sz="2000" dirty="0" err="1" smtClean="0">
                <a:latin typeface="Trebuchet MS" pitchFamily="34" charset="0"/>
              </a:rPr>
              <a:t>preluarea</a:t>
            </a:r>
            <a:r>
              <a:rPr lang="en-US" sz="2000" dirty="0" smtClean="0">
                <a:latin typeface="Trebuchet MS" pitchFamily="34" charset="0"/>
              </a:rPr>
              <a:t> </a:t>
            </a:r>
            <a:r>
              <a:rPr lang="en-US" sz="2000" dirty="0" err="1" smtClean="0">
                <a:latin typeface="Trebuchet MS" pitchFamily="34" charset="0"/>
              </a:rPr>
              <a:t>pacienților</a:t>
            </a:r>
            <a:r>
              <a:rPr lang="en-US" sz="2000" dirty="0" smtClean="0">
                <a:latin typeface="Trebuchet MS" pitchFamily="34" charset="0"/>
              </a:rPr>
              <a:t> de la </a:t>
            </a:r>
            <a:r>
              <a:rPr lang="en-US" sz="2000" dirty="0" err="1" smtClean="0">
                <a:latin typeface="Trebuchet MS" pitchFamily="34" charset="0"/>
              </a:rPr>
              <a:t>nivel</a:t>
            </a:r>
            <a:r>
              <a:rPr lang="en-US" sz="2000" dirty="0" smtClean="0">
                <a:latin typeface="Trebuchet MS" pitchFamily="34" charset="0"/>
              </a:rPr>
              <a:t> local, care nu pot </a:t>
            </a:r>
            <a:r>
              <a:rPr lang="en-US" sz="2000" dirty="0" err="1" smtClean="0">
                <a:latin typeface="Trebuchet MS" pitchFamily="34" charset="0"/>
              </a:rPr>
              <a:t>fi</a:t>
            </a:r>
            <a:r>
              <a:rPr lang="en-US" sz="2000" dirty="0" smtClean="0">
                <a:latin typeface="Trebuchet MS" pitchFamily="34" charset="0"/>
              </a:rPr>
              <a:t> </a:t>
            </a:r>
            <a:r>
              <a:rPr lang="en-US" sz="2000" dirty="0" err="1" smtClean="0">
                <a:latin typeface="Trebuchet MS" pitchFamily="34" charset="0"/>
              </a:rPr>
              <a:t>tratați</a:t>
            </a:r>
            <a:r>
              <a:rPr lang="en-US" sz="2000" dirty="0" smtClean="0">
                <a:latin typeface="Trebuchet MS" pitchFamily="34" charset="0"/>
              </a:rPr>
              <a:t> </a:t>
            </a:r>
            <a:r>
              <a:rPr lang="en-US" sz="2000" dirty="0" err="1" smtClean="0">
                <a:latin typeface="Trebuchet MS" pitchFamily="34" charset="0"/>
              </a:rPr>
              <a:t>în</a:t>
            </a:r>
            <a:r>
              <a:rPr lang="en-US" sz="2000" dirty="0" smtClean="0">
                <a:latin typeface="Trebuchet MS" pitchFamily="34" charset="0"/>
              </a:rPr>
              <a:t> </a:t>
            </a:r>
            <a:r>
              <a:rPr lang="en-US" sz="2000" dirty="0" err="1" smtClean="0">
                <a:latin typeface="Trebuchet MS" pitchFamily="34" charset="0"/>
              </a:rPr>
              <a:t>sistem</a:t>
            </a:r>
            <a:r>
              <a:rPr lang="en-US" sz="2000" dirty="0" smtClean="0">
                <a:latin typeface="Trebuchet MS" pitchFamily="34" charset="0"/>
              </a:rPr>
              <a:t> </a:t>
            </a:r>
            <a:r>
              <a:rPr lang="en-US" sz="2000" dirty="0" err="1" smtClean="0">
                <a:latin typeface="Trebuchet MS" pitchFamily="34" charset="0"/>
              </a:rPr>
              <a:t>ambulatoriu</a:t>
            </a:r>
            <a:r>
              <a:rPr lang="en-US" sz="2000" dirty="0" smtClean="0">
                <a:latin typeface="Trebuchet MS" pitchFamily="34" charset="0"/>
              </a:rPr>
              <a:t>.</a:t>
            </a:r>
          </a:p>
          <a:p>
            <a:pPr algn="just"/>
            <a:endParaRPr lang="ro-RO" sz="2000" dirty="0" smtClean="0">
              <a:latin typeface="Trebuchet MS" pitchFamily="34" charset="0"/>
            </a:endParaRPr>
          </a:p>
          <a:p>
            <a:pPr algn="just"/>
            <a:r>
              <a:rPr lang="en-US" sz="2000" b="1" i="1" dirty="0" err="1" smtClean="0">
                <a:latin typeface="Trebuchet MS" pitchFamily="34" charset="0"/>
              </a:rPr>
              <a:t>Obiective</a:t>
            </a:r>
            <a:r>
              <a:rPr lang="en-US" sz="2000" b="1" i="1" dirty="0" smtClean="0">
                <a:latin typeface="Trebuchet MS" pitchFamily="34" charset="0"/>
              </a:rPr>
              <a:t> </a:t>
            </a:r>
            <a:r>
              <a:rPr lang="en-US" sz="2000" b="1" i="1" dirty="0" err="1" smtClean="0">
                <a:latin typeface="Trebuchet MS" pitchFamily="34" charset="0"/>
              </a:rPr>
              <a:t>specifice</a:t>
            </a:r>
            <a:r>
              <a:rPr lang="en-US" sz="2000" b="1" i="1" dirty="0" smtClean="0">
                <a:latin typeface="Trebuchet MS" pitchFamily="34" charset="0"/>
              </a:rPr>
              <a:t> ale </a:t>
            </a:r>
            <a:r>
              <a:rPr lang="en-US" sz="2000" b="1" i="1" dirty="0" err="1" smtClean="0">
                <a:latin typeface="Trebuchet MS" pitchFamily="34" charset="0"/>
              </a:rPr>
              <a:t>proiectului</a:t>
            </a:r>
            <a:r>
              <a:rPr lang="en-US" sz="2000" dirty="0" smtClean="0">
                <a:latin typeface="Trebuchet MS" pitchFamily="34" charset="0"/>
              </a:rPr>
              <a:t>: </a:t>
            </a:r>
            <a:r>
              <a:rPr lang="en-US" sz="2000" dirty="0" err="1" smtClean="0">
                <a:latin typeface="Trebuchet MS" pitchFamily="34" charset="0"/>
              </a:rPr>
              <a:t>Obiectivul</a:t>
            </a:r>
            <a:r>
              <a:rPr lang="en-US" sz="2000" dirty="0" smtClean="0">
                <a:latin typeface="Trebuchet MS" pitchFamily="34" charset="0"/>
              </a:rPr>
              <a:t> specific </a:t>
            </a:r>
            <a:r>
              <a:rPr lang="en-US" sz="2000" dirty="0" err="1" smtClean="0">
                <a:latin typeface="Trebuchet MS" pitchFamily="34" charset="0"/>
              </a:rPr>
              <a:t>este</a:t>
            </a:r>
            <a:r>
              <a:rPr lang="en-US" sz="2000" dirty="0" smtClean="0">
                <a:latin typeface="Trebuchet MS" pitchFamily="34" charset="0"/>
              </a:rPr>
              <a:t> </a:t>
            </a:r>
            <a:r>
              <a:rPr lang="en-US" sz="2000" dirty="0" err="1" smtClean="0">
                <a:latin typeface="Trebuchet MS" pitchFamily="34" charset="0"/>
              </a:rPr>
              <a:t>extinderea</a:t>
            </a:r>
            <a:r>
              <a:rPr lang="en-US" sz="2000" dirty="0" smtClean="0">
                <a:latin typeface="Trebuchet MS" pitchFamily="34" charset="0"/>
              </a:rPr>
              <a:t>, </a:t>
            </a:r>
            <a:r>
              <a:rPr lang="en-US" sz="2000" dirty="0" err="1" smtClean="0">
                <a:latin typeface="Trebuchet MS" pitchFamily="34" charset="0"/>
              </a:rPr>
              <a:t>dotarea</a:t>
            </a:r>
            <a:r>
              <a:rPr lang="en-US" sz="2000" dirty="0" smtClean="0">
                <a:latin typeface="Trebuchet MS" pitchFamily="34" charset="0"/>
              </a:rPr>
              <a:t> </a:t>
            </a:r>
            <a:r>
              <a:rPr lang="en-US" sz="2000" dirty="0" err="1" smtClean="0">
                <a:latin typeface="Trebuchet MS" pitchFamily="34" charset="0"/>
              </a:rPr>
              <a:t>și</a:t>
            </a:r>
            <a:r>
              <a:rPr lang="en-US" sz="2000" dirty="0" smtClean="0">
                <a:latin typeface="Trebuchet MS" pitchFamily="34" charset="0"/>
              </a:rPr>
              <a:t> </a:t>
            </a:r>
            <a:r>
              <a:rPr lang="en-US" sz="2000" dirty="0" err="1" smtClean="0">
                <a:latin typeface="Trebuchet MS" pitchFamily="34" charset="0"/>
              </a:rPr>
              <a:t>amenajarea</a:t>
            </a:r>
            <a:r>
              <a:rPr lang="en-US" sz="2000" dirty="0" smtClean="0">
                <a:latin typeface="Trebuchet MS" pitchFamily="34" charset="0"/>
              </a:rPr>
              <a:t> </a:t>
            </a:r>
            <a:r>
              <a:rPr lang="en-US" sz="2000" dirty="0" err="1" smtClean="0">
                <a:latin typeface="Trebuchet MS" pitchFamily="34" charset="0"/>
              </a:rPr>
              <a:t>Compartimentului</a:t>
            </a:r>
            <a:r>
              <a:rPr lang="en-US" sz="2000" dirty="0" smtClean="0">
                <a:latin typeface="Trebuchet MS" pitchFamily="34" charset="0"/>
              </a:rPr>
              <a:t> de </a:t>
            </a:r>
            <a:r>
              <a:rPr lang="en-US" sz="2000" dirty="0" err="1" smtClean="0">
                <a:latin typeface="Trebuchet MS" pitchFamily="34" charset="0"/>
              </a:rPr>
              <a:t>Primiri</a:t>
            </a:r>
            <a:r>
              <a:rPr lang="en-US" sz="2000" dirty="0" smtClean="0">
                <a:latin typeface="Trebuchet MS" pitchFamily="34" charset="0"/>
              </a:rPr>
              <a:t> </a:t>
            </a:r>
            <a:r>
              <a:rPr lang="en-US" sz="2000" dirty="0" err="1" smtClean="0">
                <a:latin typeface="Trebuchet MS" pitchFamily="34" charset="0"/>
              </a:rPr>
              <a:t>Urgențe</a:t>
            </a:r>
            <a:r>
              <a:rPr lang="en-US" sz="2000" dirty="0" smtClean="0">
                <a:latin typeface="Trebuchet MS" pitchFamily="34" charset="0"/>
              </a:rPr>
              <a:t> a </a:t>
            </a:r>
            <a:r>
              <a:rPr lang="en-US" sz="2000" dirty="0" err="1" smtClean="0">
                <a:latin typeface="Trebuchet MS" pitchFamily="34" charset="0"/>
              </a:rPr>
              <a:t>Spitalului</a:t>
            </a:r>
            <a:r>
              <a:rPr lang="en-US" sz="2000" dirty="0" smtClean="0">
                <a:latin typeface="Trebuchet MS" pitchFamily="34" charset="0"/>
              </a:rPr>
              <a:t> de </a:t>
            </a:r>
            <a:r>
              <a:rPr lang="en-US" sz="2000" dirty="0" err="1" smtClean="0">
                <a:latin typeface="Trebuchet MS" pitchFamily="34" charset="0"/>
              </a:rPr>
              <a:t>Pediatrie</a:t>
            </a:r>
            <a:r>
              <a:rPr lang="en-US" sz="2000" dirty="0" smtClean="0">
                <a:latin typeface="Trebuchet MS" pitchFamily="34" charset="0"/>
              </a:rPr>
              <a:t> </a:t>
            </a:r>
            <a:r>
              <a:rPr lang="en-US" sz="2000" dirty="0" err="1" smtClean="0">
                <a:latin typeface="Trebuchet MS" pitchFamily="34" charset="0"/>
              </a:rPr>
              <a:t>Pitești</a:t>
            </a:r>
            <a:r>
              <a:rPr lang="en-US" sz="2000" dirty="0" smtClean="0">
                <a:latin typeface="Trebuchet MS" pitchFamily="34" charset="0"/>
              </a:rPr>
              <a:t>, </a:t>
            </a:r>
            <a:r>
              <a:rPr lang="en-US" sz="2000" dirty="0" err="1" smtClean="0">
                <a:latin typeface="Trebuchet MS" pitchFamily="34" charset="0"/>
              </a:rPr>
              <a:t>județul</a:t>
            </a:r>
            <a:r>
              <a:rPr lang="en-US" sz="2000" dirty="0" smtClean="0">
                <a:latin typeface="Trebuchet MS" pitchFamily="34" charset="0"/>
              </a:rPr>
              <a:t> </a:t>
            </a:r>
            <a:r>
              <a:rPr lang="en-US" sz="2000" dirty="0" err="1" smtClean="0">
                <a:latin typeface="Trebuchet MS" pitchFamily="34" charset="0"/>
              </a:rPr>
              <a:t>Argeș</a:t>
            </a:r>
            <a:r>
              <a:rPr lang="en-US" sz="2000" dirty="0" smtClean="0">
                <a:latin typeface="Trebuchet MS" pitchFamily="34" charset="0"/>
              </a:rPr>
              <a:t>.</a:t>
            </a:r>
            <a:endParaRPr lang="ro-RO" sz="2000" dirty="0" smtClean="0">
              <a:latin typeface="Trebuchet MS" pitchFamily="34" charset="0"/>
            </a:endParaRPr>
          </a:p>
          <a:p>
            <a:endParaRPr lang="ro-RO" dirty="0" smtClean="0">
              <a:latin typeface="Trebuchet MS" pitchFamily="34" charset="0"/>
            </a:endParaRPr>
          </a:p>
          <a:p>
            <a:endParaRPr lang="ro-RO" dirty="0" smtClean="0">
              <a:latin typeface="Trebuchet MS" pitchFamily="34" charset="0"/>
            </a:endParaRPr>
          </a:p>
          <a:p>
            <a:endParaRPr lang="ro-RO"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248400"/>
            <a:ext cx="7772400" cy="457200"/>
          </a:xfrm>
          <a:effectLst/>
        </p:spPr>
        <p:txBody>
          <a:bodyPr>
            <a:normAutofit/>
          </a:bodyPr>
          <a:lstStyle/>
          <a:p>
            <a:r>
              <a:rPr lang="ro-RO" sz="1200" b="1" dirty="0" smtClean="0">
                <a:solidFill>
                  <a:schemeClr val="tx1"/>
                </a:solidFill>
                <a:latin typeface="Trebuchet MS" pitchFamily="34" charset="0"/>
                <a:hlinkClick r:id="rId3"/>
              </a:rPr>
              <a:t>www.</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5943600"/>
            <a:ext cx="9144000" cy="304800"/>
          </a:xfrm>
          <a:prstGeom prst="rect">
            <a:avLst/>
          </a:prstGeom>
          <a:noFill/>
          <a:ln w="9525">
            <a:noFill/>
            <a:miter lim="800000"/>
            <a:headEnd/>
            <a:tailEnd/>
          </a:ln>
        </p:spPr>
      </p:pic>
      <p:sp>
        <p:nvSpPr>
          <p:cNvPr id="15" name="TextBox 14"/>
          <p:cNvSpPr txBox="1"/>
          <p:nvPr/>
        </p:nvSpPr>
        <p:spPr>
          <a:xfrm>
            <a:off x="457200" y="304800"/>
            <a:ext cx="8229600" cy="6401753"/>
          </a:xfrm>
          <a:prstGeom prst="rect">
            <a:avLst/>
          </a:prstGeom>
          <a:noFill/>
        </p:spPr>
        <p:txBody>
          <a:bodyPr wrap="square" rtlCol="0">
            <a:spAutoFit/>
          </a:bodyPr>
          <a:lstStyle/>
          <a:p>
            <a:pPr algn="ctr"/>
            <a:r>
              <a:rPr lang="ro-RO" sz="2000" dirty="0" smtClean="0">
                <a:latin typeface="Trebuchet MS" pitchFamily="34" charset="0"/>
              </a:rPr>
              <a:t>LUCRĂRI PROPUSE</a:t>
            </a:r>
          </a:p>
          <a:p>
            <a:pPr algn="ctr"/>
            <a:endParaRPr lang="ro-RO" sz="1200" dirty="0" smtClean="0">
              <a:latin typeface="Trebuchet MS" pitchFamily="34" charset="0"/>
            </a:endParaRPr>
          </a:p>
          <a:p>
            <a:pPr algn="just"/>
            <a:r>
              <a:rPr lang="ro-RO" sz="1200" dirty="0" smtClean="0">
                <a:latin typeface="Trebuchet MS" pitchFamily="34" charset="0"/>
              </a:rPr>
              <a:t>       </a:t>
            </a:r>
            <a:r>
              <a:rPr lang="en-US" sz="1400" dirty="0" err="1" smtClean="0">
                <a:latin typeface="Trebuchet MS" pitchFamily="34" charset="0"/>
              </a:rPr>
              <a:t>Compartimentul</a:t>
            </a:r>
            <a:r>
              <a:rPr lang="en-US" sz="1400" dirty="0" smtClean="0">
                <a:latin typeface="Trebuchet MS" pitchFamily="34" charset="0"/>
              </a:rPr>
              <a:t> </a:t>
            </a:r>
            <a:r>
              <a:rPr lang="en-US" sz="1400" dirty="0" err="1" smtClean="0">
                <a:latin typeface="Trebuchet MS" pitchFamily="34" charset="0"/>
              </a:rPr>
              <a:t>Primiri</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din </a:t>
            </a:r>
            <a:r>
              <a:rPr lang="en-US" sz="1400" dirty="0" err="1" smtClean="0">
                <a:latin typeface="Trebuchet MS" pitchFamily="34" charset="0"/>
              </a:rPr>
              <a:t>cadrul</a:t>
            </a:r>
            <a:r>
              <a:rPr lang="en-US" sz="1400" dirty="0" smtClean="0">
                <a:latin typeface="Trebuchet MS" pitchFamily="34" charset="0"/>
              </a:rPr>
              <a:t> </a:t>
            </a:r>
            <a:r>
              <a:rPr lang="en-US" sz="1400" dirty="0" err="1" smtClean="0">
                <a:latin typeface="Trebuchet MS" pitchFamily="34" charset="0"/>
              </a:rPr>
              <a:t>Spitalului</a:t>
            </a:r>
            <a:r>
              <a:rPr lang="en-US" sz="1400" dirty="0" smtClean="0">
                <a:latin typeface="Trebuchet MS" pitchFamily="34" charset="0"/>
              </a:rPr>
              <a:t> de </a:t>
            </a:r>
            <a:r>
              <a:rPr lang="en-US" sz="1400" dirty="0" err="1" smtClean="0">
                <a:latin typeface="Trebuchet MS" pitchFamily="34" charset="0"/>
              </a:rPr>
              <a:t>Pediatrie</a:t>
            </a:r>
            <a:r>
              <a:rPr lang="en-US" sz="1400" dirty="0" smtClean="0">
                <a:latin typeface="Trebuchet MS" pitchFamily="34" charset="0"/>
              </a:rPr>
              <a:t> are o </a:t>
            </a:r>
            <a:r>
              <a:rPr lang="en-US" sz="1400" dirty="0" err="1" smtClean="0">
                <a:latin typeface="Trebuchet MS" pitchFamily="34" charset="0"/>
              </a:rPr>
              <a:t>importanță</a:t>
            </a:r>
            <a:r>
              <a:rPr lang="en-US" sz="1400" dirty="0" smtClean="0">
                <a:latin typeface="Trebuchet MS" pitchFamily="34" charset="0"/>
              </a:rPr>
              <a:t> </a:t>
            </a:r>
            <a:r>
              <a:rPr lang="en-US" sz="1400" dirty="0" err="1" smtClean="0">
                <a:latin typeface="Trebuchet MS" pitchFamily="34" charset="0"/>
              </a:rPr>
              <a:t>deosebită</a:t>
            </a:r>
            <a:r>
              <a:rPr lang="en-US" sz="1400" dirty="0" smtClean="0">
                <a:latin typeface="Trebuchet MS" pitchFamily="34" charset="0"/>
              </a:rPr>
              <a:t>, </a:t>
            </a:r>
            <a:r>
              <a:rPr lang="en-US" sz="1400" dirty="0" err="1" smtClean="0">
                <a:latin typeface="Trebuchet MS" pitchFamily="34" charset="0"/>
              </a:rPr>
              <a:t>deoarece</a:t>
            </a:r>
            <a:r>
              <a:rPr lang="en-US" sz="1400" dirty="0" smtClean="0">
                <a:latin typeface="Trebuchet MS" pitchFamily="34" charset="0"/>
              </a:rPr>
              <a:t> </a:t>
            </a:r>
            <a:r>
              <a:rPr lang="en-US" sz="1400" dirty="0" err="1" smtClean="0">
                <a:latin typeface="Trebuchet MS" pitchFamily="34" charset="0"/>
              </a:rPr>
              <a:t>în</a:t>
            </a:r>
            <a:r>
              <a:rPr lang="en-US" sz="1400" dirty="0" smtClean="0">
                <a:latin typeface="Trebuchet MS" pitchFamily="34" charset="0"/>
              </a:rPr>
              <a:t> </a:t>
            </a:r>
            <a:r>
              <a:rPr lang="en-US" sz="1400" dirty="0" err="1" smtClean="0">
                <a:latin typeface="Trebuchet MS" pitchFamily="34" charset="0"/>
              </a:rPr>
              <a:t>ansamblul</a:t>
            </a:r>
            <a:r>
              <a:rPr lang="en-US" sz="1400" dirty="0" smtClean="0">
                <a:latin typeface="Trebuchet MS" pitchFamily="34" charset="0"/>
              </a:rPr>
              <a:t> </a:t>
            </a:r>
            <a:r>
              <a:rPr lang="en-US" sz="1400" dirty="0" err="1" smtClean="0">
                <a:latin typeface="Trebuchet MS" pitchFamily="34" charset="0"/>
              </a:rPr>
              <a:t>unităților</a:t>
            </a:r>
            <a:r>
              <a:rPr lang="en-US" sz="1400" dirty="0" smtClean="0">
                <a:latin typeface="Trebuchet MS" pitchFamily="34" charset="0"/>
              </a:rPr>
              <a:t> </a:t>
            </a:r>
            <a:r>
              <a:rPr lang="en-US" sz="1400" dirty="0" err="1" smtClean="0">
                <a:latin typeface="Trebuchet MS" pitchFamily="34" charset="0"/>
              </a:rPr>
              <a:t>sanitare</a:t>
            </a:r>
            <a:r>
              <a:rPr lang="en-US" sz="1400" dirty="0" smtClean="0">
                <a:latin typeface="Trebuchet MS" pitchFamily="34" charset="0"/>
              </a:rPr>
              <a:t> din </a:t>
            </a:r>
            <a:r>
              <a:rPr lang="en-US" sz="1400" dirty="0" err="1" smtClean="0">
                <a:latin typeface="Trebuchet MS" pitchFamily="34" charset="0"/>
              </a:rPr>
              <a:t>județul</a:t>
            </a:r>
            <a:r>
              <a:rPr lang="en-US" sz="1400" dirty="0" smtClean="0">
                <a:latin typeface="Trebuchet MS" pitchFamily="34" charset="0"/>
              </a:rPr>
              <a:t> </a:t>
            </a:r>
            <a:r>
              <a:rPr lang="en-US" sz="1400" dirty="0" err="1" smtClean="0">
                <a:latin typeface="Trebuchet MS" pitchFamily="34" charset="0"/>
              </a:rPr>
              <a:t>Argeș</a:t>
            </a:r>
            <a:r>
              <a:rPr lang="en-US" sz="1400" dirty="0" smtClean="0">
                <a:latin typeface="Trebuchet MS" pitchFamily="34" charset="0"/>
              </a:rPr>
              <a:t>, </a:t>
            </a:r>
            <a:r>
              <a:rPr lang="en-US" sz="1400" dirty="0" err="1" smtClean="0">
                <a:latin typeface="Trebuchet MS" pitchFamily="34" charset="0"/>
              </a:rPr>
              <a:t>spitalul</a:t>
            </a:r>
            <a:r>
              <a:rPr lang="en-US" sz="1400" dirty="0" smtClean="0">
                <a:latin typeface="Trebuchet MS" pitchFamily="34" charset="0"/>
              </a:rPr>
              <a:t> are o </a:t>
            </a:r>
            <a:r>
              <a:rPr lang="en-US" sz="1400" dirty="0" err="1" smtClean="0">
                <a:latin typeface="Trebuchet MS" pitchFamily="34" charset="0"/>
              </a:rPr>
              <a:t>importanță</a:t>
            </a:r>
            <a:r>
              <a:rPr lang="en-US" sz="1400" dirty="0" smtClean="0">
                <a:latin typeface="Trebuchet MS" pitchFamily="34" charset="0"/>
              </a:rPr>
              <a:t> </a:t>
            </a:r>
            <a:r>
              <a:rPr lang="en-US" sz="1400" dirty="0" err="1" smtClean="0">
                <a:latin typeface="Trebuchet MS" pitchFamily="34" charset="0"/>
              </a:rPr>
              <a:t>aparte</a:t>
            </a:r>
            <a:r>
              <a:rPr lang="en-US" sz="1400" dirty="0" smtClean="0">
                <a:latin typeface="Trebuchet MS" pitchFamily="34" charset="0"/>
              </a:rPr>
              <a:t>, </a:t>
            </a:r>
            <a:r>
              <a:rPr lang="en-US" sz="1400" dirty="0" err="1" smtClean="0">
                <a:latin typeface="Trebuchet MS" pitchFamily="34" charset="0"/>
              </a:rPr>
              <a:t>determinată</a:t>
            </a:r>
            <a:r>
              <a:rPr lang="en-US" sz="1400" dirty="0" smtClean="0">
                <a:latin typeface="Trebuchet MS" pitchFamily="34" charset="0"/>
              </a:rPr>
              <a:t> de </a:t>
            </a:r>
            <a:r>
              <a:rPr lang="en-US" sz="1400" dirty="0" err="1" smtClean="0">
                <a:latin typeface="Trebuchet MS" pitchFamily="34" charset="0"/>
              </a:rPr>
              <a:t>specificul</a:t>
            </a:r>
            <a:r>
              <a:rPr lang="en-US" sz="1400" dirty="0" smtClean="0">
                <a:latin typeface="Trebuchet MS" pitchFamily="34" charset="0"/>
              </a:rPr>
              <a:t> </a:t>
            </a:r>
            <a:r>
              <a:rPr lang="en-US" sz="1400" dirty="0" err="1" smtClean="0">
                <a:latin typeface="Trebuchet MS" pitchFamily="34" charset="0"/>
              </a:rPr>
              <a:t>activității</a:t>
            </a:r>
            <a:r>
              <a:rPr lang="en-US" sz="1400" dirty="0" smtClean="0">
                <a:latin typeface="Trebuchet MS" pitchFamily="34" charset="0"/>
              </a:rPr>
              <a:t> </a:t>
            </a:r>
            <a:r>
              <a:rPr lang="en-US" sz="1400" dirty="0" err="1" smtClean="0">
                <a:latin typeface="Trebuchet MS" pitchFamily="34" charset="0"/>
              </a:rPr>
              <a:t>medicale</a:t>
            </a:r>
            <a:r>
              <a:rPr lang="en-US" sz="1400" dirty="0" smtClean="0">
                <a:latin typeface="Trebuchet MS" pitchFamily="34" charset="0"/>
              </a:rPr>
              <a:t> </a:t>
            </a:r>
            <a:r>
              <a:rPr lang="en-US" sz="1400" dirty="0" err="1" smtClean="0">
                <a:latin typeface="Trebuchet MS" pitchFamily="34" charset="0"/>
              </a:rPr>
              <a:t>prestate</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categoria</a:t>
            </a:r>
            <a:r>
              <a:rPr lang="en-US" sz="1400" dirty="0" smtClean="0">
                <a:latin typeface="Trebuchet MS" pitchFamily="34" charset="0"/>
              </a:rPr>
              <a:t> de </a:t>
            </a:r>
            <a:r>
              <a:rPr lang="en-US" sz="1400" dirty="0" err="1" smtClean="0">
                <a:latin typeface="Trebuchet MS" pitchFamily="34" charset="0"/>
              </a:rPr>
              <a:t>cetățeni</a:t>
            </a:r>
            <a:r>
              <a:rPr lang="en-US" sz="1400" dirty="0" smtClean="0">
                <a:latin typeface="Trebuchet MS" pitchFamily="34" charset="0"/>
              </a:rPr>
              <a:t> care </a:t>
            </a:r>
            <a:r>
              <a:rPr lang="en-US" sz="1400" dirty="0" err="1" smtClean="0">
                <a:latin typeface="Trebuchet MS" pitchFamily="34" charset="0"/>
              </a:rPr>
              <a:t>beneficiază</a:t>
            </a:r>
            <a:r>
              <a:rPr lang="en-US" sz="1400" dirty="0" smtClean="0">
                <a:latin typeface="Trebuchet MS" pitchFamily="34" charset="0"/>
              </a:rPr>
              <a:t> de </a:t>
            </a:r>
            <a:r>
              <a:rPr lang="en-US" sz="1400" dirty="0" err="1" smtClean="0">
                <a:latin typeface="Trebuchet MS" pitchFamily="34" charset="0"/>
              </a:rPr>
              <a:t>îngrijirile</a:t>
            </a:r>
            <a:r>
              <a:rPr lang="en-US" sz="1400" dirty="0" smtClean="0">
                <a:latin typeface="Trebuchet MS" pitchFamily="34" charset="0"/>
              </a:rPr>
              <a:t> </a:t>
            </a:r>
            <a:r>
              <a:rPr lang="en-US" sz="1400" dirty="0" err="1" smtClean="0">
                <a:latin typeface="Trebuchet MS" pitchFamily="34" charset="0"/>
              </a:rPr>
              <a:t>medicale</a:t>
            </a:r>
            <a:r>
              <a:rPr lang="en-US" sz="1400" dirty="0" smtClean="0">
                <a:latin typeface="Trebuchet MS" pitchFamily="34" charset="0"/>
              </a:rPr>
              <a:t> </a:t>
            </a:r>
            <a:r>
              <a:rPr lang="en-US" sz="1400" dirty="0" err="1" smtClean="0">
                <a:latin typeface="Trebuchet MS" pitchFamily="34" charset="0"/>
              </a:rPr>
              <a:t>acordate</a:t>
            </a:r>
            <a:r>
              <a:rPr lang="en-US" sz="1400" dirty="0" smtClean="0">
                <a:latin typeface="Trebuchet MS" pitchFamily="34" charset="0"/>
              </a:rPr>
              <a:t>, </a:t>
            </a:r>
            <a:r>
              <a:rPr lang="en-US" sz="1400" dirty="0" err="1" smtClean="0">
                <a:latin typeface="Trebuchet MS" pitchFamily="34" charset="0"/>
              </a:rPr>
              <a:t>respectiv</a:t>
            </a:r>
            <a:r>
              <a:rPr lang="en-US" sz="1400" dirty="0" smtClean="0">
                <a:latin typeface="Trebuchet MS" pitchFamily="34" charset="0"/>
              </a:rPr>
              <a:t> </a:t>
            </a:r>
            <a:r>
              <a:rPr lang="en-US" sz="1400" dirty="0" err="1" smtClean="0">
                <a:latin typeface="Trebuchet MS" pitchFamily="34" charset="0"/>
              </a:rPr>
              <a:t>copii</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tineri</a:t>
            </a:r>
            <a:r>
              <a:rPr lang="en-US" sz="1400" dirty="0" smtClean="0">
                <a:latin typeface="Trebuchet MS" pitchFamily="34" charset="0"/>
              </a:rPr>
              <a:t>, </a:t>
            </a:r>
            <a:r>
              <a:rPr lang="en-US" sz="1400" dirty="0" err="1" smtClean="0">
                <a:latin typeface="Trebuchet MS" pitchFamily="34" charset="0"/>
              </a:rPr>
              <a:t>categorii</a:t>
            </a:r>
            <a:r>
              <a:rPr lang="en-US" sz="1400" dirty="0" smtClean="0">
                <a:latin typeface="Trebuchet MS" pitchFamily="34" charset="0"/>
              </a:rPr>
              <a:t> care au o </a:t>
            </a:r>
            <a:r>
              <a:rPr lang="en-US" sz="1400" dirty="0" err="1" smtClean="0">
                <a:latin typeface="Trebuchet MS" pitchFamily="34" charset="0"/>
              </a:rPr>
              <a:t>sensibilitate</a:t>
            </a:r>
            <a:r>
              <a:rPr lang="en-US" sz="1400" dirty="0" smtClean="0">
                <a:latin typeface="Trebuchet MS" pitchFamily="34" charset="0"/>
              </a:rPr>
              <a:t> </a:t>
            </a:r>
            <a:r>
              <a:rPr lang="en-US" sz="1400" dirty="0" err="1" smtClean="0">
                <a:latin typeface="Trebuchet MS" pitchFamily="34" charset="0"/>
              </a:rPr>
              <a:t>deosebită</a:t>
            </a:r>
            <a:r>
              <a:rPr lang="en-US" sz="1400" dirty="0" smtClean="0">
                <a:latin typeface="Trebuchet MS" pitchFamily="34" charset="0"/>
              </a:rPr>
              <a:t> </a:t>
            </a:r>
            <a:r>
              <a:rPr lang="en-US" sz="1400" dirty="0" err="1" smtClean="0">
                <a:latin typeface="Trebuchet MS" pitchFamily="34" charset="0"/>
              </a:rPr>
              <a:t>față</a:t>
            </a:r>
            <a:r>
              <a:rPr lang="en-US" sz="1400" dirty="0" smtClean="0">
                <a:latin typeface="Trebuchet MS" pitchFamily="34" charset="0"/>
              </a:rPr>
              <a:t> de </a:t>
            </a:r>
            <a:r>
              <a:rPr lang="en-US" sz="1400" dirty="0" err="1" smtClean="0">
                <a:latin typeface="Trebuchet MS" pitchFamily="34" charset="0"/>
              </a:rPr>
              <a:t>celelalte</a:t>
            </a:r>
            <a:r>
              <a:rPr lang="en-US" sz="1400" dirty="0" smtClean="0">
                <a:latin typeface="Trebuchet MS" pitchFamily="34" charset="0"/>
              </a:rPr>
              <a:t> </a:t>
            </a:r>
            <a:r>
              <a:rPr lang="en-US" sz="1400" dirty="0" err="1" smtClean="0">
                <a:latin typeface="Trebuchet MS" pitchFamily="34" charset="0"/>
              </a:rPr>
              <a:t>categorii</a:t>
            </a:r>
            <a:r>
              <a:rPr lang="en-US" sz="1400" dirty="0" smtClean="0">
                <a:latin typeface="Trebuchet MS" pitchFamily="34" charset="0"/>
              </a:rPr>
              <a:t> de </a:t>
            </a:r>
            <a:r>
              <a:rPr lang="en-US" sz="1400" dirty="0" err="1" smtClean="0">
                <a:latin typeface="Trebuchet MS" pitchFamily="34" charset="0"/>
              </a:rPr>
              <a:t>populație</a:t>
            </a:r>
            <a:r>
              <a:rPr lang="en-US" sz="1400" dirty="0" smtClean="0">
                <a:latin typeface="Trebuchet MS" pitchFamily="34" charset="0"/>
              </a:rPr>
              <a:t>. </a:t>
            </a:r>
            <a:endParaRPr lang="ro-RO" sz="1400" dirty="0" smtClean="0">
              <a:latin typeface="Trebuchet MS" pitchFamily="34" charset="0"/>
            </a:endParaRPr>
          </a:p>
          <a:p>
            <a:pPr algn="just"/>
            <a:r>
              <a:rPr lang="ro-RO" sz="1400" dirty="0" smtClean="0">
                <a:latin typeface="Trebuchet MS" pitchFamily="34" charset="0"/>
              </a:rPr>
              <a:t>     </a:t>
            </a:r>
            <a:r>
              <a:rPr lang="en-US" sz="1400" dirty="0" err="1" smtClean="0">
                <a:latin typeface="Trebuchet MS" pitchFamily="34" charset="0"/>
              </a:rPr>
              <a:t>În</a:t>
            </a:r>
            <a:r>
              <a:rPr lang="en-US" sz="1400" dirty="0" smtClean="0">
                <a:latin typeface="Trebuchet MS" pitchFamily="34" charset="0"/>
              </a:rPr>
              <a:t> </a:t>
            </a:r>
            <a:r>
              <a:rPr lang="en-US" sz="1400" dirty="0" err="1" smtClean="0">
                <a:latin typeface="Trebuchet MS" pitchFamily="34" charset="0"/>
              </a:rPr>
              <a:t>corpurile</a:t>
            </a:r>
            <a:r>
              <a:rPr lang="en-US" sz="1400" dirty="0" smtClean="0">
                <a:latin typeface="Trebuchet MS" pitchFamily="34" charset="0"/>
              </a:rPr>
              <a:t> </a:t>
            </a:r>
            <a:r>
              <a:rPr lang="en-US" sz="1400" dirty="0" err="1" smtClean="0">
                <a:latin typeface="Trebuchet MS" pitchFamily="34" charset="0"/>
              </a:rPr>
              <a:t>existente</a:t>
            </a:r>
            <a:r>
              <a:rPr lang="en-US" sz="1400" dirty="0" smtClean="0">
                <a:latin typeface="Trebuchet MS" pitchFamily="34" charset="0"/>
              </a:rPr>
              <a:t> - </a:t>
            </a:r>
            <a:r>
              <a:rPr lang="en-US" sz="1400" b="1" i="1" dirty="0" err="1" smtClean="0">
                <a:latin typeface="Trebuchet MS" pitchFamily="34" charset="0"/>
              </a:rPr>
              <a:t>zona</a:t>
            </a:r>
            <a:r>
              <a:rPr lang="en-US" sz="1400" b="1" i="1" dirty="0" smtClean="0">
                <a:latin typeface="Trebuchet MS" pitchFamily="34" charset="0"/>
              </a:rPr>
              <a:t> </a:t>
            </a:r>
            <a:r>
              <a:rPr lang="en-US" sz="1400" b="1" i="1" dirty="0" err="1" smtClean="0">
                <a:latin typeface="Trebuchet MS" pitchFamily="34" charset="0"/>
              </a:rPr>
              <a:t>parter</a:t>
            </a:r>
            <a:r>
              <a:rPr lang="en-US" sz="1400" dirty="0" smtClean="0">
                <a:latin typeface="Trebuchet MS" pitchFamily="34" charset="0"/>
              </a:rPr>
              <a:t> – </a:t>
            </a:r>
            <a:r>
              <a:rPr lang="en-US" sz="1400" dirty="0" err="1" smtClean="0">
                <a:latin typeface="Trebuchet MS" pitchFamily="34" charset="0"/>
              </a:rPr>
              <a:t>își</a:t>
            </a:r>
            <a:r>
              <a:rPr lang="en-US" sz="1400" dirty="0" smtClean="0">
                <a:latin typeface="Trebuchet MS" pitchFamily="34" charset="0"/>
              </a:rPr>
              <a:t> </a:t>
            </a:r>
            <a:r>
              <a:rPr lang="en-US" sz="1400" dirty="0" err="1" smtClean="0">
                <a:latin typeface="Trebuchet MS" pitchFamily="34" charset="0"/>
              </a:rPr>
              <a:t>desfășoară</a:t>
            </a:r>
            <a:r>
              <a:rPr lang="en-US" sz="1400" dirty="0" smtClean="0">
                <a:latin typeface="Trebuchet MS" pitchFamily="34" charset="0"/>
              </a:rPr>
              <a:t> </a:t>
            </a:r>
            <a:r>
              <a:rPr lang="en-US" sz="1400" dirty="0" err="1" smtClean="0">
                <a:latin typeface="Trebuchet MS" pitchFamily="34" charset="0"/>
              </a:rPr>
              <a:t>activitatea</a:t>
            </a:r>
            <a:r>
              <a:rPr lang="en-US" sz="1400" dirty="0" smtClean="0">
                <a:latin typeface="Trebuchet MS" pitchFamily="34" charset="0"/>
              </a:rPr>
              <a:t> </a:t>
            </a:r>
            <a:r>
              <a:rPr lang="en-US" sz="1400" dirty="0" err="1" smtClean="0">
                <a:latin typeface="Trebuchet MS" pitchFamily="34" charset="0"/>
              </a:rPr>
              <a:t>Compartimentul</a:t>
            </a:r>
            <a:r>
              <a:rPr lang="en-US" sz="1400" dirty="0" smtClean="0">
                <a:latin typeface="Trebuchet MS" pitchFamily="34" charset="0"/>
              </a:rPr>
              <a:t> de </a:t>
            </a:r>
            <a:r>
              <a:rPr lang="en-US" sz="1400" dirty="0" err="1" smtClean="0">
                <a:latin typeface="Trebuchet MS" pitchFamily="34" charset="0"/>
              </a:rPr>
              <a:t>Primiri</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a </a:t>
            </a:r>
            <a:r>
              <a:rPr lang="en-US" sz="1400" dirty="0" err="1" smtClean="0">
                <a:latin typeface="Trebuchet MS" pitchFamily="34" charset="0"/>
              </a:rPr>
              <a:t>Spitalului</a:t>
            </a:r>
            <a:r>
              <a:rPr lang="en-US" sz="1400" dirty="0" smtClean="0">
                <a:latin typeface="Trebuchet MS" pitchFamily="34" charset="0"/>
              </a:rPr>
              <a:t> de </a:t>
            </a:r>
            <a:r>
              <a:rPr lang="en-US" sz="1400" dirty="0" err="1" smtClean="0">
                <a:latin typeface="Trebuchet MS" pitchFamily="34" charset="0"/>
              </a:rPr>
              <a:t>Pediatrie</a:t>
            </a:r>
            <a:r>
              <a:rPr lang="en-US" sz="1400" dirty="0" smtClean="0">
                <a:latin typeface="Trebuchet MS" pitchFamily="34" charset="0"/>
              </a:rPr>
              <a:t> care se </a:t>
            </a:r>
            <a:r>
              <a:rPr lang="en-US" sz="1400" dirty="0" err="1" smtClean="0">
                <a:latin typeface="Trebuchet MS" pitchFamily="34" charset="0"/>
              </a:rPr>
              <a:t>compune</a:t>
            </a:r>
            <a:r>
              <a:rPr lang="en-US" sz="1400" dirty="0" smtClean="0">
                <a:latin typeface="Trebuchet MS" pitchFamily="34" charset="0"/>
              </a:rPr>
              <a:t> din </a:t>
            </a:r>
            <a:r>
              <a:rPr lang="en-US" sz="1400" dirty="0" err="1" smtClean="0">
                <a:latin typeface="Trebuchet MS" pitchFamily="34" charset="0"/>
              </a:rPr>
              <a:t>zona</a:t>
            </a:r>
            <a:r>
              <a:rPr lang="en-US" sz="1400" dirty="0" smtClean="0">
                <a:latin typeface="Trebuchet MS" pitchFamily="34" charset="0"/>
              </a:rPr>
              <a:t> </a:t>
            </a:r>
            <a:r>
              <a:rPr lang="en-US" sz="1400" dirty="0" err="1" smtClean="0">
                <a:latin typeface="Trebuchet MS" pitchFamily="34" charset="0"/>
              </a:rPr>
              <a:t>acces</a:t>
            </a:r>
            <a:r>
              <a:rPr lang="en-US" sz="1400" dirty="0" smtClean="0">
                <a:latin typeface="Trebuchet MS" pitchFamily="34" charset="0"/>
              </a:rPr>
              <a:t> </a:t>
            </a:r>
            <a:r>
              <a:rPr lang="en-US" sz="1400" dirty="0" err="1" smtClean="0">
                <a:latin typeface="Trebuchet MS" pitchFamily="34" charset="0"/>
              </a:rPr>
              <a:t>pacienți</a:t>
            </a:r>
            <a:r>
              <a:rPr lang="en-US" sz="1400" dirty="0" smtClean="0">
                <a:latin typeface="Trebuchet MS" pitchFamily="34" charset="0"/>
              </a:rPr>
              <a:t> – </a:t>
            </a:r>
            <a:r>
              <a:rPr lang="en-US" sz="1400" dirty="0" err="1" smtClean="0">
                <a:latin typeface="Trebuchet MS" pitchFamily="34" charset="0"/>
              </a:rPr>
              <a:t>atât</a:t>
            </a:r>
            <a:r>
              <a:rPr lang="en-US" sz="1400" dirty="0" smtClean="0">
                <a:latin typeface="Trebuchet MS" pitchFamily="34" charset="0"/>
              </a:rPr>
              <a:t> </a:t>
            </a:r>
            <a:r>
              <a:rPr lang="en-US" sz="1400" dirty="0" err="1" smtClean="0">
                <a:latin typeface="Trebuchet MS" pitchFamily="34" charset="0"/>
              </a:rPr>
              <a:t>pe</a:t>
            </a:r>
            <a:r>
              <a:rPr lang="en-US" sz="1400" dirty="0" smtClean="0">
                <a:latin typeface="Trebuchet MS" pitchFamily="34" charset="0"/>
              </a:rPr>
              <a:t> </a:t>
            </a:r>
            <a:r>
              <a:rPr lang="en-US" sz="1400" dirty="0" err="1" smtClean="0">
                <a:latin typeface="Trebuchet MS" pitchFamily="34" charset="0"/>
              </a:rPr>
              <a:t>picioarele</a:t>
            </a:r>
            <a:r>
              <a:rPr lang="en-US" sz="1400" dirty="0" smtClean="0">
                <a:latin typeface="Trebuchet MS" pitchFamily="34" charset="0"/>
              </a:rPr>
              <a:t> </a:t>
            </a:r>
            <a:r>
              <a:rPr lang="en-US" sz="1400" dirty="0" err="1" smtClean="0">
                <a:latin typeface="Trebuchet MS" pitchFamily="34" charset="0"/>
              </a:rPr>
              <a:t>lor</a:t>
            </a:r>
            <a:r>
              <a:rPr lang="en-US" sz="1400" dirty="0" smtClean="0">
                <a:latin typeface="Trebuchet MS" pitchFamily="34" charset="0"/>
              </a:rPr>
              <a:t> </a:t>
            </a:r>
            <a:r>
              <a:rPr lang="en-US" sz="1400" dirty="0" err="1" smtClean="0">
                <a:latin typeface="Trebuchet MS" pitchFamily="34" charset="0"/>
              </a:rPr>
              <a:t>cât</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cu </a:t>
            </a:r>
            <a:r>
              <a:rPr lang="en-US" sz="1400" dirty="0" err="1" smtClean="0">
                <a:latin typeface="Trebuchet MS" pitchFamily="34" charset="0"/>
              </a:rPr>
              <a:t>ambulanța</a:t>
            </a:r>
            <a:r>
              <a:rPr lang="en-US" sz="1400" dirty="0" smtClean="0">
                <a:latin typeface="Trebuchet MS" pitchFamily="34" charset="0"/>
              </a:rPr>
              <a:t>, </a:t>
            </a:r>
            <a:r>
              <a:rPr lang="en-US" sz="1400" dirty="0" err="1" smtClean="0">
                <a:latin typeface="Trebuchet MS" pitchFamily="34" charset="0"/>
              </a:rPr>
              <a:t>zona</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a:t>
            </a:r>
            <a:r>
              <a:rPr lang="en-US" sz="1400" dirty="0" err="1" smtClean="0">
                <a:latin typeface="Trebuchet MS" pitchFamily="34" charset="0"/>
              </a:rPr>
              <a:t>minore</a:t>
            </a:r>
            <a:r>
              <a:rPr lang="en-US" sz="1400" dirty="0" smtClean="0">
                <a:latin typeface="Trebuchet MS" pitchFamily="34" charset="0"/>
              </a:rPr>
              <a:t>, </a:t>
            </a:r>
            <a:r>
              <a:rPr lang="en-US" sz="1400" dirty="0" err="1" smtClean="0">
                <a:latin typeface="Trebuchet MS" pitchFamily="34" charset="0"/>
              </a:rPr>
              <a:t>zona</a:t>
            </a:r>
            <a:r>
              <a:rPr lang="en-US" sz="1400" dirty="0" smtClean="0">
                <a:latin typeface="Trebuchet MS" pitchFamily="34" charset="0"/>
              </a:rPr>
              <a:t> </a:t>
            </a:r>
            <a:r>
              <a:rPr lang="en-US" sz="1400" dirty="0" err="1" smtClean="0">
                <a:latin typeface="Trebuchet MS" pitchFamily="34" charset="0"/>
              </a:rPr>
              <a:t>resuscitări</a:t>
            </a:r>
            <a:r>
              <a:rPr lang="en-US" sz="1400" dirty="0" smtClean="0">
                <a:latin typeface="Trebuchet MS" pitchFamily="34" charset="0"/>
              </a:rPr>
              <a:t>, </a:t>
            </a:r>
            <a:r>
              <a:rPr lang="en-US" sz="1400" dirty="0" err="1" smtClean="0">
                <a:latin typeface="Trebuchet MS" pitchFamily="34" charset="0"/>
              </a:rPr>
              <a:t>sala</a:t>
            </a:r>
            <a:r>
              <a:rPr lang="en-US" sz="1400" dirty="0" smtClean="0">
                <a:latin typeface="Trebuchet MS" pitchFamily="34" charset="0"/>
              </a:rPr>
              <a:t> </a:t>
            </a:r>
            <a:r>
              <a:rPr lang="en-US" sz="1400" dirty="0" err="1" smtClean="0">
                <a:latin typeface="Trebuchet MS" pitchFamily="34" charset="0"/>
              </a:rPr>
              <a:t>gips</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sala</a:t>
            </a:r>
            <a:r>
              <a:rPr lang="en-US" sz="1400" dirty="0" smtClean="0">
                <a:latin typeface="Trebuchet MS" pitchFamily="34" charset="0"/>
              </a:rPr>
              <a:t> </a:t>
            </a:r>
            <a:r>
              <a:rPr lang="en-US" sz="1400" dirty="0" err="1" smtClean="0">
                <a:latin typeface="Trebuchet MS" pitchFamily="34" charset="0"/>
              </a:rPr>
              <a:t>deparazitare</a:t>
            </a:r>
            <a:r>
              <a:rPr lang="en-US" sz="1400" dirty="0" smtClean="0">
                <a:latin typeface="Trebuchet MS" pitchFamily="34" charset="0"/>
              </a:rPr>
              <a:t> cu </a:t>
            </a:r>
            <a:r>
              <a:rPr lang="en-US" sz="1400" dirty="0" err="1" smtClean="0">
                <a:latin typeface="Trebuchet MS" pitchFamily="34" charset="0"/>
              </a:rPr>
              <a:t>grup</a:t>
            </a:r>
            <a:r>
              <a:rPr lang="en-US" sz="1400" dirty="0" smtClean="0">
                <a:latin typeface="Trebuchet MS" pitchFamily="34" charset="0"/>
              </a:rPr>
              <a:t> </a:t>
            </a:r>
            <a:r>
              <a:rPr lang="en-US" sz="1400" dirty="0" err="1" smtClean="0">
                <a:latin typeface="Trebuchet MS" pitchFamily="34" charset="0"/>
              </a:rPr>
              <a:t>sanitar</a:t>
            </a:r>
            <a:r>
              <a:rPr lang="en-US" sz="1400" dirty="0" smtClean="0">
                <a:latin typeface="Trebuchet MS" pitchFamily="34" charset="0"/>
              </a:rPr>
              <a:t> </a:t>
            </a:r>
            <a:r>
              <a:rPr lang="en-US" sz="1400" dirty="0" err="1" smtClean="0">
                <a:latin typeface="Trebuchet MS" pitchFamily="34" charset="0"/>
              </a:rPr>
              <a:t>propriu</a:t>
            </a:r>
            <a:r>
              <a:rPr lang="en-US" sz="1400" dirty="0" smtClean="0">
                <a:latin typeface="Trebuchet MS" pitchFamily="34" charset="0"/>
              </a:rPr>
              <a:t> </a:t>
            </a:r>
            <a:r>
              <a:rPr lang="en-US" sz="1400" dirty="0" err="1" smtClean="0">
                <a:latin typeface="Trebuchet MS" pitchFamily="34" charset="0"/>
              </a:rPr>
              <a:t>precum</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saloane</a:t>
            </a:r>
            <a:r>
              <a:rPr lang="en-US" sz="1400" dirty="0" smtClean="0">
                <a:latin typeface="Trebuchet MS" pitchFamily="34" charset="0"/>
              </a:rPr>
              <a:t> </a:t>
            </a:r>
            <a:r>
              <a:rPr lang="en-US" sz="1400" dirty="0" err="1" smtClean="0">
                <a:latin typeface="Trebuchet MS" pitchFamily="34" charset="0"/>
              </a:rPr>
              <a:t>staționar</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izolator</a:t>
            </a:r>
            <a:r>
              <a:rPr lang="en-US" sz="1400" dirty="0" smtClean="0">
                <a:latin typeface="Trebuchet MS" pitchFamily="34" charset="0"/>
              </a:rPr>
              <a:t> </a:t>
            </a:r>
            <a:r>
              <a:rPr lang="en-US" sz="1400" dirty="0" err="1" smtClean="0">
                <a:latin typeface="Trebuchet MS" pitchFamily="34" charset="0"/>
              </a:rPr>
              <a:t>fiecare</a:t>
            </a:r>
            <a:r>
              <a:rPr lang="en-US" sz="1400" dirty="0" smtClean="0">
                <a:latin typeface="Trebuchet MS" pitchFamily="34" charset="0"/>
              </a:rPr>
              <a:t> </a:t>
            </a:r>
            <a:r>
              <a:rPr lang="en-US" sz="1400" dirty="0" err="1" smtClean="0">
                <a:latin typeface="Trebuchet MS" pitchFamily="34" charset="0"/>
              </a:rPr>
              <a:t>deservit</a:t>
            </a:r>
            <a:r>
              <a:rPr lang="en-US" sz="1400" dirty="0" smtClean="0">
                <a:latin typeface="Trebuchet MS" pitchFamily="34" charset="0"/>
              </a:rPr>
              <a:t> de </a:t>
            </a:r>
            <a:r>
              <a:rPr lang="en-US" sz="1400" dirty="0" err="1" smtClean="0">
                <a:latin typeface="Trebuchet MS" pitchFamily="34" charset="0"/>
              </a:rPr>
              <a:t>grup</a:t>
            </a:r>
            <a:r>
              <a:rPr lang="en-US" sz="1400" dirty="0" smtClean="0">
                <a:latin typeface="Trebuchet MS" pitchFamily="34" charset="0"/>
              </a:rPr>
              <a:t> </a:t>
            </a:r>
            <a:r>
              <a:rPr lang="en-US" sz="1400" dirty="0" err="1" smtClean="0">
                <a:latin typeface="Trebuchet MS" pitchFamily="34" charset="0"/>
              </a:rPr>
              <a:t>sanitar</a:t>
            </a:r>
            <a:r>
              <a:rPr lang="en-US" sz="1400" dirty="0" smtClean="0">
                <a:latin typeface="Trebuchet MS" pitchFamily="34" charset="0"/>
              </a:rPr>
              <a:t> </a:t>
            </a:r>
            <a:r>
              <a:rPr lang="en-US" sz="1400" dirty="0" err="1" smtClean="0">
                <a:latin typeface="Trebuchet MS" pitchFamily="34" charset="0"/>
              </a:rPr>
              <a:t>propriu</a:t>
            </a:r>
            <a:r>
              <a:rPr lang="en-US" sz="1400" dirty="0" smtClean="0">
                <a:latin typeface="Trebuchet MS" pitchFamily="34" charset="0"/>
              </a:rPr>
              <a:t>. </a:t>
            </a:r>
            <a:r>
              <a:rPr lang="en-US" sz="1400" dirty="0" err="1" smtClean="0">
                <a:latin typeface="Trebuchet MS" pitchFamily="34" charset="0"/>
              </a:rPr>
              <a:t>Acestor</a:t>
            </a:r>
            <a:r>
              <a:rPr lang="en-US" sz="1400" dirty="0" smtClean="0">
                <a:latin typeface="Trebuchet MS" pitchFamily="34" charset="0"/>
              </a:rPr>
              <a:t> </a:t>
            </a:r>
            <a:r>
              <a:rPr lang="en-US" sz="1400" dirty="0" err="1" smtClean="0">
                <a:latin typeface="Trebuchet MS" pitchFamily="34" charset="0"/>
              </a:rPr>
              <a:t>funcțiuni</a:t>
            </a:r>
            <a:r>
              <a:rPr lang="en-US" sz="1400" dirty="0" smtClean="0">
                <a:latin typeface="Trebuchet MS" pitchFamily="34" charset="0"/>
              </a:rPr>
              <a:t> </a:t>
            </a:r>
            <a:r>
              <a:rPr lang="en-US" sz="1400" dirty="0" err="1" smtClean="0">
                <a:latin typeface="Trebuchet MS" pitchFamily="34" charset="0"/>
              </a:rPr>
              <a:t>li</a:t>
            </a:r>
            <a:r>
              <a:rPr lang="en-US" sz="1400" dirty="0" smtClean="0">
                <a:latin typeface="Trebuchet MS" pitchFamily="34" charset="0"/>
              </a:rPr>
              <a:t> se </a:t>
            </a:r>
            <a:r>
              <a:rPr lang="en-US" sz="1400" dirty="0" err="1" smtClean="0">
                <a:latin typeface="Trebuchet MS" pitchFamily="34" charset="0"/>
              </a:rPr>
              <a:t>adaugă</a:t>
            </a:r>
            <a:r>
              <a:rPr lang="en-US" sz="1400" dirty="0" smtClean="0">
                <a:latin typeface="Trebuchet MS" pitchFamily="34" charset="0"/>
              </a:rPr>
              <a:t> </a:t>
            </a:r>
            <a:r>
              <a:rPr lang="en-US" sz="1400" dirty="0" err="1" smtClean="0">
                <a:latin typeface="Trebuchet MS" pitchFamily="34" charset="0"/>
              </a:rPr>
              <a:t>spațiile</a:t>
            </a:r>
            <a:r>
              <a:rPr lang="en-US" sz="1400" dirty="0" smtClean="0">
                <a:latin typeface="Trebuchet MS" pitchFamily="34" charset="0"/>
              </a:rPr>
              <a:t> </a:t>
            </a:r>
            <a:r>
              <a:rPr lang="en-US" sz="1400" dirty="0" err="1" smtClean="0">
                <a:latin typeface="Trebuchet MS" pitchFamily="34" charset="0"/>
              </a:rPr>
              <a:t>pentru</a:t>
            </a:r>
            <a:r>
              <a:rPr lang="en-US" sz="1400" dirty="0" smtClean="0">
                <a:latin typeface="Trebuchet MS" pitchFamily="34" charset="0"/>
              </a:rPr>
              <a:t> </a:t>
            </a:r>
            <a:r>
              <a:rPr lang="en-US" sz="1400" dirty="0" err="1" smtClean="0">
                <a:latin typeface="Trebuchet MS" pitchFamily="34" charset="0"/>
              </a:rPr>
              <a:t>personalul</a:t>
            </a:r>
            <a:r>
              <a:rPr lang="en-US" sz="1400" dirty="0" smtClean="0">
                <a:latin typeface="Trebuchet MS" pitchFamily="34" charset="0"/>
              </a:rPr>
              <a:t> medical – </a:t>
            </a:r>
            <a:r>
              <a:rPr lang="en-US" sz="1400" dirty="0" err="1" smtClean="0">
                <a:latin typeface="Trebuchet MS" pitchFamily="34" charset="0"/>
              </a:rPr>
              <a:t>recepție</a:t>
            </a:r>
            <a:r>
              <a:rPr lang="en-US" sz="1400" dirty="0" smtClean="0">
                <a:latin typeface="Trebuchet MS" pitchFamily="34" charset="0"/>
              </a:rPr>
              <a:t>, </a:t>
            </a:r>
            <a:r>
              <a:rPr lang="en-US" sz="1400" dirty="0" err="1" smtClean="0">
                <a:latin typeface="Trebuchet MS" pitchFamily="34" charset="0"/>
              </a:rPr>
              <a:t>birouri</a:t>
            </a:r>
            <a:r>
              <a:rPr lang="en-US" sz="1400" dirty="0" smtClean="0">
                <a:latin typeface="Trebuchet MS" pitchFamily="34" charset="0"/>
              </a:rPr>
              <a:t>, </a:t>
            </a:r>
            <a:r>
              <a:rPr lang="en-US" sz="1400" dirty="0" err="1" smtClean="0">
                <a:latin typeface="Trebuchet MS" pitchFamily="34" charset="0"/>
              </a:rPr>
              <a:t>spațiu</a:t>
            </a:r>
            <a:r>
              <a:rPr lang="en-US" sz="1400" dirty="0" smtClean="0">
                <a:latin typeface="Trebuchet MS" pitchFamily="34" charset="0"/>
              </a:rPr>
              <a:t> </a:t>
            </a:r>
            <a:r>
              <a:rPr lang="en-US" sz="1400" dirty="0" err="1" smtClean="0">
                <a:latin typeface="Trebuchet MS" pitchFamily="34" charset="0"/>
              </a:rPr>
              <a:t>asistente</a:t>
            </a:r>
            <a:r>
              <a:rPr lang="en-US" sz="1400" dirty="0" smtClean="0">
                <a:latin typeface="Trebuchet MS" pitchFamily="34" charset="0"/>
              </a:rPr>
              <a:t> cu </a:t>
            </a:r>
            <a:r>
              <a:rPr lang="en-US" sz="1400" dirty="0" err="1" smtClean="0">
                <a:latin typeface="Trebuchet MS" pitchFamily="34" charset="0"/>
              </a:rPr>
              <a:t>grup</a:t>
            </a:r>
            <a:r>
              <a:rPr lang="en-US" sz="1400" dirty="0" smtClean="0">
                <a:latin typeface="Trebuchet MS" pitchFamily="34" charset="0"/>
              </a:rPr>
              <a:t> </a:t>
            </a:r>
            <a:r>
              <a:rPr lang="en-US" sz="1400" dirty="0" err="1" smtClean="0">
                <a:latin typeface="Trebuchet MS" pitchFamily="34" charset="0"/>
              </a:rPr>
              <a:t>sanitar</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duș</a:t>
            </a:r>
            <a:r>
              <a:rPr lang="en-US" sz="1400" dirty="0" smtClean="0">
                <a:latin typeface="Trebuchet MS" pitchFamily="34" charset="0"/>
              </a:rPr>
              <a:t> </a:t>
            </a:r>
            <a:r>
              <a:rPr lang="en-US" sz="1400" dirty="0" err="1" smtClean="0">
                <a:latin typeface="Trebuchet MS" pitchFamily="34" charset="0"/>
              </a:rPr>
              <a:t>propriu</a:t>
            </a:r>
            <a:r>
              <a:rPr lang="en-US" sz="1400" dirty="0" smtClean="0">
                <a:latin typeface="Trebuchet MS" pitchFamily="34" charset="0"/>
              </a:rPr>
              <a:t>, </a:t>
            </a:r>
            <a:r>
              <a:rPr lang="en-US" sz="1400" dirty="0" err="1" smtClean="0">
                <a:latin typeface="Trebuchet MS" pitchFamily="34" charset="0"/>
              </a:rPr>
              <a:t>spațiu</a:t>
            </a:r>
            <a:r>
              <a:rPr lang="en-US" sz="1400" dirty="0" smtClean="0">
                <a:latin typeface="Trebuchet MS" pitchFamily="34" charset="0"/>
              </a:rPr>
              <a:t> </a:t>
            </a:r>
            <a:r>
              <a:rPr lang="en-US" sz="1400" dirty="0" err="1" smtClean="0">
                <a:latin typeface="Trebuchet MS" pitchFamily="34" charset="0"/>
              </a:rPr>
              <a:t>doctori</a:t>
            </a:r>
            <a:r>
              <a:rPr lang="en-US" sz="1400" dirty="0" smtClean="0">
                <a:latin typeface="Trebuchet MS" pitchFamily="34" charset="0"/>
              </a:rPr>
              <a:t> cu </a:t>
            </a:r>
            <a:r>
              <a:rPr lang="en-US" sz="1400" dirty="0" err="1" smtClean="0">
                <a:latin typeface="Trebuchet MS" pitchFamily="34" charset="0"/>
              </a:rPr>
              <a:t>grup</a:t>
            </a:r>
            <a:r>
              <a:rPr lang="en-US" sz="1400" dirty="0" smtClean="0">
                <a:latin typeface="Trebuchet MS" pitchFamily="34" charset="0"/>
              </a:rPr>
              <a:t> </a:t>
            </a:r>
            <a:r>
              <a:rPr lang="en-US" sz="1400" dirty="0" err="1" smtClean="0">
                <a:latin typeface="Trebuchet MS" pitchFamily="34" charset="0"/>
              </a:rPr>
              <a:t>sanitar</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duș</a:t>
            </a:r>
            <a:r>
              <a:rPr lang="en-US" sz="1400" dirty="0" smtClean="0">
                <a:latin typeface="Trebuchet MS" pitchFamily="34" charset="0"/>
              </a:rPr>
              <a:t> </a:t>
            </a:r>
            <a:r>
              <a:rPr lang="en-US" sz="1400" dirty="0" err="1" smtClean="0">
                <a:latin typeface="Trebuchet MS" pitchFamily="34" charset="0"/>
              </a:rPr>
              <a:t>propriu</a:t>
            </a:r>
            <a:r>
              <a:rPr lang="en-US" sz="1400" dirty="0" smtClean="0">
                <a:latin typeface="Trebuchet MS" pitchFamily="34" charset="0"/>
              </a:rPr>
              <a:t> </a:t>
            </a:r>
            <a:r>
              <a:rPr lang="en-US" sz="1400" dirty="0" err="1" smtClean="0">
                <a:latin typeface="Trebuchet MS" pitchFamily="34" charset="0"/>
              </a:rPr>
              <a:t>precum</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grupuri</a:t>
            </a:r>
            <a:r>
              <a:rPr lang="en-US" sz="1400" dirty="0" smtClean="0">
                <a:latin typeface="Trebuchet MS" pitchFamily="34" charset="0"/>
              </a:rPr>
              <a:t> </a:t>
            </a:r>
            <a:r>
              <a:rPr lang="en-US" sz="1400" dirty="0" err="1" smtClean="0">
                <a:latin typeface="Trebuchet MS" pitchFamily="34" charset="0"/>
              </a:rPr>
              <a:t>sanitare</a:t>
            </a:r>
            <a:r>
              <a:rPr lang="en-US" sz="1400" dirty="0" smtClean="0">
                <a:latin typeface="Trebuchet MS" pitchFamily="34" charset="0"/>
              </a:rPr>
              <a:t> </a:t>
            </a:r>
            <a:r>
              <a:rPr lang="en-US" sz="1400" dirty="0" err="1" smtClean="0">
                <a:latin typeface="Trebuchet MS" pitchFamily="34" charset="0"/>
              </a:rPr>
              <a:t>comune</a:t>
            </a:r>
            <a:r>
              <a:rPr lang="en-US" sz="1400" dirty="0" smtClean="0">
                <a:latin typeface="Trebuchet MS" pitchFamily="34" charset="0"/>
              </a:rPr>
              <a:t> </a:t>
            </a:r>
            <a:r>
              <a:rPr lang="en-US" sz="1400" dirty="0" err="1" smtClean="0">
                <a:latin typeface="Trebuchet MS" pitchFamily="34" charset="0"/>
              </a:rPr>
              <a:t>pentru</a:t>
            </a:r>
            <a:r>
              <a:rPr lang="en-US" sz="1400" dirty="0" smtClean="0">
                <a:latin typeface="Trebuchet MS" pitchFamily="34" charset="0"/>
              </a:rPr>
              <a:t> </a:t>
            </a:r>
            <a:r>
              <a:rPr lang="en-US" sz="1400" dirty="0" err="1" smtClean="0">
                <a:latin typeface="Trebuchet MS" pitchFamily="34" charset="0"/>
              </a:rPr>
              <a:t>pacienți</a:t>
            </a:r>
            <a:r>
              <a:rPr lang="en-US" sz="1400" dirty="0" smtClean="0">
                <a:latin typeface="Trebuchet MS" pitchFamily="34" charset="0"/>
              </a:rPr>
              <a:t>. </a:t>
            </a:r>
            <a:r>
              <a:rPr lang="en-US" sz="1400" dirty="0" err="1" smtClean="0">
                <a:latin typeface="Trebuchet MS" pitchFamily="34" charset="0"/>
              </a:rPr>
              <a:t>Compartimentul</a:t>
            </a:r>
            <a:r>
              <a:rPr lang="en-US" sz="1400" dirty="0" smtClean="0">
                <a:latin typeface="Trebuchet MS" pitchFamily="34" charset="0"/>
              </a:rPr>
              <a:t> de </a:t>
            </a:r>
            <a:r>
              <a:rPr lang="en-US" sz="1400" dirty="0" err="1" smtClean="0">
                <a:latin typeface="Trebuchet MS" pitchFamily="34" charset="0"/>
              </a:rPr>
              <a:t>Primiri</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are </a:t>
            </a:r>
            <a:r>
              <a:rPr lang="en-US" sz="1400" dirty="0" err="1" smtClean="0">
                <a:latin typeface="Trebuchet MS" pitchFamily="34" charset="0"/>
              </a:rPr>
              <a:t>legătură</a:t>
            </a:r>
            <a:r>
              <a:rPr lang="en-US" sz="1400" dirty="0" smtClean="0">
                <a:latin typeface="Trebuchet MS" pitchFamily="34" charset="0"/>
              </a:rPr>
              <a:t> cu </a:t>
            </a:r>
            <a:r>
              <a:rPr lang="en-US" sz="1400" dirty="0" err="1" smtClean="0">
                <a:latin typeface="Trebuchet MS" pitchFamily="34" charset="0"/>
              </a:rPr>
              <a:t>corpul</a:t>
            </a:r>
            <a:r>
              <a:rPr lang="en-US" sz="1400" dirty="0" smtClean="0">
                <a:latin typeface="Trebuchet MS" pitchFamily="34" charset="0"/>
              </a:rPr>
              <a:t> </a:t>
            </a:r>
            <a:r>
              <a:rPr lang="en-US" sz="1400" dirty="0" err="1" smtClean="0">
                <a:latin typeface="Trebuchet MS" pitchFamily="34" charset="0"/>
              </a:rPr>
              <a:t>spitalului</a:t>
            </a:r>
            <a:r>
              <a:rPr lang="en-US" sz="1400" dirty="0" smtClean="0">
                <a:latin typeface="Trebuchet MS" pitchFamily="34" charset="0"/>
              </a:rPr>
              <a:t> – C1 </a:t>
            </a:r>
            <a:r>
              <a:rPr lang="en-US" sz="1400" dirty="0" err="1" smtClean="0">
                <a:latin typeface="Trebuchet MS" pitchFamily="34" charset="0"/>
              </a:rPr>
              <a:t>prin</a:t>
            </a:r>
            <a:r>
              <a:rPr lang="en-US" sz="1400" dirty="0" smtClean="0">
                <a:latin typeface="Trebuchet MS" pitchFamily="34" charset="0"/>
              </a:rPr>
              <a:t> </a:t>
            </a:r>
            <a:r>
              <a:rPr lang="en-US" sz="1400" dirty="0" err="1" smtClean="0">
                <a:latin typeface="Trebuchet MS" pitchFamily="34" charset="0"/>
              </a:rPr>
              <a:t>liftul</a:t>
            </a:r>
            <a:r>
              <a:rPr lang="en-US" sz="1400" dirty="0" smtClean="0">
                <a:latin typeface="Trebuchet MS" pitchFamily="34" charset="0"/>
              </a:rPr>
              <a:t> medical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scara</a:t>
            </a:r>
            <a:r>
              <a:rPr lang="en-US" sz="1400" dirty="0" smtClean="0">
                <a:latin typeface="Trebuchet MS" pitchFamily="34" charset="0"/>
              </a:rPr>
              <a:t> </a:t>
            </a:r>
            <a:r>
              <a:rPr lang="en-US" sz="1400" dirty="0" err="1" smtClean="0">
                <a:latin typeface="Trebuchet MS" pitchFamily="34" charset="0"/>
              </a:rPr>
              <a:t>închisă</a:t>
            </a:r>
            <a:r>
              <a:rPr lang="en-US" sz="1400" dirty="0" smtClean="0">
                <a:latin typeface="Trebuchet MS" pitchFamily="34" charset="0"/>
              </a:rPr>
              <a:t> din </a:t>
            </a:r>
            <a:r>
              <a:rPr lang="en-US" sz="1400" dirty="0" err="1" smtClean="0">
                <a:latin typeface="Trebuchet MS" pitchFamily="34" charset="0"/>
              </a:rPr>
              <a:t>beton</a:t>
            </a:r>
            <a:r>
              <a:rPr lang="en-US" sz="1400" dirty="0" smtClean="0">
                <a:latin typeface="Trebuchet MS" pitchFamily="34" charset="0"/>
              </a:rPr>
              <a:t> </a:t>
            </a:r>
            <a:r>
              <a:rPr lang="en-US" sz="1400" dirty="0" err="1" smtClean="0">
                <a:latin typeface="Trebuchet MS" pitchFamily="34" charset="0"/>
              </a:rPr>
              <a:t>armat</a:t>
            </a:r>
            <a:r>
              <a:rPr lang="en-US" sz="1400" dirty="0" smtClean="0">
                <a:latin typeface="Trebuchet MS" pitchFamily="34" charset="0"/>
              </a:rPr>
              <a:t> </a:t>
            </a:r>
            <a:r>
              <a:rPr lang="en-US" sz="1400" dirty="0" err="1" smtClean="0">
                <a:latin typeface="Trebuchet MS" pitchFamily="34" charset="0"/>
              </a:rPr>
              <a:t>în</a:t>
            </a:r>
            <a:r>
              <a:rPr lang="en-US" sz="1400" dirty="0" smtClean="0">
                <a:latin typeface="Trebuchet MS" pitchFamily="34" charset="0"/>
              </a:rPr>
              <a:t> 2 </a:t>
            </a:r>
            <a:r>
              <a:rPr lang="en-US" sz="1400" dirty="0" err="1" smtClean="0">
                <a:latin typeface="Trebuchet MS" pitchFamily="34" charset="0"/>
              </a:rPr>
              <a:t>rampe</a:t>
            </a:r>
            <a:r>
              <a:rPr lang="en-US" sz="1400" dirty="0" smtClean="0">
                <a:latin typeface="Trebuchet MS" pitchFamily="34" charset="0"/>
              </a:rPr>
              <a:t>, cu </a:t>
            </a:r>
            <a:r>
              <a:rPr lang="en-US" sz="1400" dirty="0" err="1" smtClean="0">
                <a:latin typeface="Trebuchet MS" pitchFamily="34" charset="0"/>
              </a:rPr>
              <a:t>lățimea</a:t>
            </a:r>
            <a:r>
              <a:rPr lang="en-US" sz="1400" dirty="0" smtClean="0">
                <a:latin typeface="Trebuchet MS" pitchFamily="34" charset="0"/>
              </a:rPr>
              <a:t> </a:t>
            </a:r>
            <a:r>
              <a:rPr lang="en-US" sz="1400" dirty="0" err="1" smtClean="0">
                <a:latin typeface="Trebuchet MS" pitchFamily="34" charset="0"/>
              </a:rPr>
              <a:t>rampei</a:t>
            </a:r>
            <a:r>
              <a:rPr lang="en-US" sz="1400" dirty="0" smtClean="0">
                <a:latin typeface="Trebuchet MS" pitchFamily="34" charset="0"/>
              </a:rPr>
              <a:t> de 1.20 m. </a:t>
            </a:r>
            <a:endParaRPr lang="ro-RO" sz="1400" dirty="0" smtClean="0">
              <a:latin typeface="Trebuchet MS" pitchFamily="34" charset="0"/>
            </a:endParaRPr>
          </a:p>
          <a:p>
            <a:pPr algn="just"/>
            <a:endParaRPr lang="ro-RO" sz="1400" dirty="0" smtClean="0">
              <a:latin typeface="Trebuchet MS" pitchFamily="34" charset="0"/>
            </a:endParaRPr>
          </a:p>
          <a:p>
            <a:pPr algn="just"/>
            <a:r>
              <a:rPr lang="en-US" sz="1400" b="1" dirty="0" smtClean="0">
                <a:latin typeface="Trebuchet MS" pitchFamily="34" charset="0"/>
              </a:rPr>
              <a:t>     </a:t>
            </a:r>
            <a:r>
              <a:rPr lang="en-US" sz="1400" b="1" dirty="0" err="1" smtClean="0">
                <a:latin typeface="Trebuchet MS" pitchFamily="34" charset="0"/>
              </a:rPr>
              <a:t>Extinderea</a:t>
            </a:r>
            <a:r>
              <a:rPr lang="en-US" sz="1400" b="1" dirty="0" smtClean="0">
                <a:latin typeface="Trebuchet MS" pitchFamily="34" charset="0"/>
              </a:rPr>
              <a:t> </a:t>
            </a:r>
            <a:r>
              <a:rPr lang="en-US" sz="1400" b="1" dirty="0" err="1" smtClean="0">
                <a:latin typeface="Trebuchet MS" pitchFamily="34" charset="0"/>
              </a:rPr>
              <a:t>pe</a:t>
            </a:r>
            <a:r>
              <a:rPr lang="en-US" sz="1400" b="1" dirty="0" smtClean="0">
                <a:latin typeface="Trebuchet MS" pitchFamily="34" charset="0"/>
              </a:rPr>
              <a:t> vertical</a:t>
            </a:r>
            <a:r>
              <a:rPr lang="ro-RO" sz="1400" b="1" dirty="0" smtClean="0">
                <a:latin typeface="Trebuchet MS" pitchFamily="34" charset="0"/>
              </a:rPr>
              <a:t>ă</a:t>
            </a:r>
            <a:r>
              <a:rPr lang="en-US" sz="1400" dirty="0" smtClean="0">
                <a:latin typeface="Trebuchet MS" pitchFamily="34" charset="0"/>
              </a:rPr>
              <a:t>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adăposti</a:t>
            </a:r>
            <a:r>
              <a:rPr lang="en-US" sz="1400" dirty="0" smtClean="0">
                <a:latin typeface="Trebuchet MS" pitchFamily="34" charset="0"/>
              </a:rPr>
              <a:t> </a:t>
            </a:r>
            <a:r>
              <a:rPr lang="en-US" sz="1400" dirty="0" err="1" smtClean="0">
                <a:latin typeface="Trebuchet MS" pitchFamily="34" charset="0"/>
              </a:rPr>
              <a:t>vestiare</a:t>
            </a:r>
            <a:r>
              <a:rPr lang="en-US" sz="1400" dirty="0" smtClean="0">
                <a:latin typeface="Trebuchet MS" pitchFamily="34" charset="0"/>
              </a:rPr>
              <a:t> de tip </a:t>
            </a:r>
            <a:r>
              <a:rPr lang="en-US" sz="1400" dirty="0" err="1" smtClean="0">
                <a:latin typeface="Trebuchet MS" pitchFamily="34" charset="0"/>
              </a:rPr>
              <a:t>filtru</a:t>
            </a:r>
            <a:r>
              <a:rPr lang="en-US" sz="1400" dirty="0" smtClean="0">
                <a:latin typeface="Trebuchet MS" pitchFamily="34" charset="0"/>
              </a:rPr>
              <a:t> separate </a:t>
            </a:r>
            <a:r>
              <a:rPr lang="en-US" sz="1400" dirty="0" err="1" smtClean="0">
                <a:latin typeface="Trebuchet MS" pitchFamily="34" charset="0"/>
              </a:rPr>
              <a:t>pe</a:t>
            </a:r>
            <a:r>
              <a:rPr lang="en-US" sz="1400" dirty="0" smtClean="0">
                <a:latin typeface="Trebuchet MS" pitchFamily="34" charset="0"/>
              </a:rPr>
              <a:t> </a:t>
            </a:r>
            <a:r>
              <a:rPr lang="en-US" sz="1400" dirty="0" err="1" smtClean="0">
                <a:latin typeface="Trebuchet MS" pitchFamily="34" charset="0"/>
              </a:rPr>
              <a:t>sexe</a:t>
            </a:r>
            <a:r>
              <a:rPr lang="en-US" sz="1400" dirty="0" smtClean="0">
                <a:latin typeface="Trebuchet MS" pitchFamily="34" charset="0"/>
              </a:rPr>
              <a:t> (</a:t>
            </a:r>
            <a:r>
              <a:rPr lang="en-US" sz="1400" dirty="0" err="1" smtClean="0">
                <a:latin typeface="Trebuchet MS" pitchFamily="34" charset="0"/>
              </a:rPr>
              <a:t>vestiar</a:t>
            </a:r>
            <a:r>
              <a:rPr lang="en-US" sz="1400" dirty="0" smtClean="0">
                <a:latin typeface="Trebuchet MS" pitchFamily="34" charset="0"/>
              </a:rPr>
              <a:t> </a:t>
            </a:r>
            <a:r>
              <a:rPr lang="en-US" sz="1400" dirty="0" err="1" smtClean="0">
                <a:latin typeface="Trebuchet MS" pitchFamily="34" charset="0"/>
              </a:rPr>
              <a:t>bărbați</a:t>
            </a:r>
            <a:r>
              <a:rPr lang="en-US" sz="1400" dirty="0" smtClean="0">
                <a:latin typeface="Trebuchet MS" pitchFamily="34" charset="0"/>
              </a:rPr>
              <a:t>/</a:t>
            </a:r>
            <a:r>
              <a:rPr lang="en-US" sz="1400" dirty="0" err="1" smtClean="0">
                <a:latin typeface="Trebuchet MS" pitchFamily="34" charset="0"/>
              </a:rPr>
              <a:t>haine</a:t>
            </a:r>
            <a:r>
              <a:rPr lang="en-US" sz="1400" dirty="0" smtClean="0">
                <a:latin typeface="Trebuchet MS" pitchFamily="34" charset="0"/>
              </a:rPr>
              <a:t> de </a:t>
            </a:r>
            <a:r>
              <a:rPr lang="en-US" sz="1400" dirty="0" err="1" smtClean="0">
                <a:latin typeface="Trebuchet MS" pitchFamily="34" charset="0"/>
              </a:rPr>
              <a:t>lucru</a:t>
            </a:r>
            <a:r>
              <a:rPr lang="en-US" sz="1400" dirty="0" smtClean="0">
                <a:latin typeface="Trebuchet MS" pitchFamily="34" charset="0"/>
              </a:rPr>
              <a:t>, </a:t>
            </a:r>
            <a:r>
              <a:rPr lang="en-US" sz="1400" dirty="0" err="1" smtClean="0">
                <a:latin typeface="Trebuchet MS" pitchFamily="34" charset="0"/>
              </a:rPr>
              <a:t>vestiar</a:t>
            </a:r>
            <a:r>
              <a:rPr lang="en-US" sz="1400" dirty="0" smtClean="0">
                <a:latin typeface="Trebuchet MS" pitchFamily="34" charset="0"/>
              </a:rPr>
              <a:t> </a:t>
            </a:r>
            <a:r>
              <a:rPr lang="en-US" sz="1400" dirty="0" err="1" smtClean="0">
                <a:latin typeface="Trebuchet MS" pitchFamily="34" charset="0"/>
              </a:rPr>
              <a:t>bărbați</a:t>
            </a:r>
            <a:r>
              <a:rPr lang="en-US" sz="1400" dirty="0" smtClean="0">
                <a:latin typeface="Trebuchet MS" pitchFamily="34" charset="0"/>
              </a:rPr>
              <a:t>/</a:t>
            </a:r>
            <a:r>
              <a:rPr lang="en-US" sz="1400" dirty="0" err="1" smtClean="0">
                <a:latin typeface="Trebuchet MS" pitchFamily="34" charset="0"/>
              </a:rPr>
              <a:t>haine</a:t>
            </a:r>
            <a:r>
              <a:rPr lang="en-US" sz="1400" dirty="0" smtClean="0">
                <a:latin typeface="Trebuchet MS" pitchFamily="34" charset="0"/>
              </a:rPr>
              <a:t> de </a:t>
            </a:r>
            <a:r>
              <a:rPr lang="en-US" sz="1400" dirty="0" err="1" smtClean="0">
                <a:latin typeface="Trebuchet MS" pitchFamily="34" charset="0"/>
              </a:rPr>
              <a:t>stradă</a:t>
            </a:r>
            <a:r>
              <a:rPr lang="en-US" sz="1400" dirty="0" smtClean="0">
                <a:latin typeface="Trebuchet MS" pitchFamily="34" charset="0"/>
              </a:rPr>
              <a:t>, </a:t>
            </a:r>
            <a:r>
              <a:rPr lang="en-US" sz="1400" dirty="0" err="1" smtClean="0">
                <a:latin typeface="Trebuchet MS" pitchFamily="34" charset="0"/>
              </a:rPr>
              <a:t>vestiar</a:t>
            </a:r>
            <a:r>
              <a:rPr lang="en-US" sz="1400" dirty="0" smtClean="0">
                <a:latin typeface="Trebuchet MS" pitchFamily="34" charset="0"/>
              </a:rPr>
              <a:t> </a:t>
            </a:r>
            <a:r>
              <a:rPr lang="en-US" sz="1400" dirty="0" err="1" smtClean="0">
                <a:latin typeface="Trebuchet MS" pitchFamily="34" charset="0"/>
              </a:rPr>
              <a:t>barbați</a:t>
            </a:r>
            <a:r>
              <a:rPr lang="en-US" sz="1400" dirty="0" smtClean="0">
                <a:latin typeface="Trebuchet MS" pitchFamily="34" charset="0"/>
              </a:rPr>
              <a:t>/</a:t>
            </a:r>
            <a:r>
              <a:rPr lang="en-US" sz="1400" dirty="0" err="1" smtClean="0">
                <a:latin typeface="Trebuchet MS" pitchFamily="34" charset="0"/>
              </a:rPr>
              <a:t>grup</a:t>
            </a:r>
            <a:r>
              <a:rPr lang="en-US" sz="1400" dirty="0" smtClean="0">
                <a:latin typeface="Trebuchet MS" pitchFamily="34" charset="0"/>
              </a:rPr>
              <a:t> </a:t>
            </a:r>
            <a:r>
              <a:rPr lang="en-US" sz="1400" dirty="0" err="1" smtClean="0">
                <a:latin typeface="Trebuchet MS" pitchFamily="34" charset="0"/>
              </a:rPr>
              <a:t>sanitar</a:t>
            </a:r>
            <a:r>
              <a:rPr lang="en-US" sz="1400" dirty="0" smtClean="0">
                <a:latin typeface="Trebuchet MS" pitchFamily="34" charset="0"/>
              </a:rPr>
              <a:t>, </a:t>
            </a:r>
            <a:r>
              <a:rPr lang="en-US" sz="1400" dirty="0" err="1" smtClean="0">
                <a:latin typeface="Trebuchet MS" pitchFamily="34" charset="0"/>
              </a:rPr>
              <a:t>vestiar</a:t>
            </a:r>
            <a:r>
              <a:rPr lang="en-US" sz="1400" dirty="0" smtClean="0">
                <a:latin typeface="Trebuchet MS" pitchFamily="34" charset="0"/>
              </a:rPr>
              <a:t> </a:t>
            </a:r>
            <a:r>
              <a:rPr lang="en-US" sz="1400" dirty="0" err="1" smtClean="0">
                <a:latin typeface="Trebuchet MS" pitchFamily="34" charset="0"/>
              </a:rPr>
              <a:t>femei</a:t>
            </a:r>
            <a:r>
              <a:rPr lang="en-US" sz="1400" dirty="0" smtClean="0">
                <a:latin typeface="Trebuchet MS" pitchFamily="34" charset="0"/>
              </a:rPr>
              <a:t>/</a:t>
            </a:r>
            <a:r>
              <a:rPr lang="en-US" sz="1400" dirty="0" err="1" smtClean="0">
                <a:latin typeface="Trebuchet MS" pitchFamily="34" charset="0"/>
              </a:rPr>
              <a:t>haine</a:t>
            </a:r>
            <a:r>
              <a:rPr lang="en-US" sz="1400" dirty="0" smtClean="0">
                <a:latin typeface="Trebuchet MS" pitchFamily="34" charset="0"/>
              </a:rPr>
              <a:t> de </a:t>
            </a:r>
            <a:r>
              <a:rPr lang="en-US" sz="1400" dirty="0" err="1" smtClean="0">
                <a:latin typeface="Trebuchet MS" pitchFamily="34" charset="0"/>
              </a:rPr>
              <a:t>lucru</a:t>
            </a:r>
            <a:r>
              <a:rPr lang="en-US" sz="1400" dirty="0" smtClean="0">
                <a:latin typeface="Trebuchet MS" pitchFamily="34" charset="0"/>
              </a:rPr>
              <a:t>, </a:t>
            </a:r>
            <a:r>
              <a:rPr lang="en-US" sz="1400" dirty="0" err="1" smtClean="0">
                <a:latin typeface="Trebuchet MS" pitchFamily="34" charset="0"/>
              </a:rPr>
              <a:t>vestiar</a:t>
            </a:r>
            <a:r>
              <a:rPr lang="en-US" sz="1400" dirty="0" smtClean="0">
                <a:latin typeface="Trebuchet MS" pitchFamily="34" charset="0"/>
              </a:rPr>
              <a:t> </a:t>
            </a:r>
            <a:r>
              <a:rPr lang="en-US" sz="1400" dirty="0" err="1" smtClean="0">
                <a:latin typeface="Trebuchet MS" pitchFamily="34" charset="0"/>
              </a:rPr>
              <a:t>femei</a:t>
            </a:r>
            <a:r>
              <a:rPr lang="en-US" sz="1400" dirty="0" smtClean="0">
                <a:latin typeface="Trebuchet MS" pitchFamily="34" charset="0"/>
              </a:rPr>
              <a:t>/</a:t>
            </a:r>
            <a:r>
              <a:rPr lang="en-US" sz="1400" dirty="0" err="1" smtClean="0">
                <a:latin typeface="Trebuchet MS" pitchFamily="34" charset="0"/>
              </a:rPr>
              <a:t>haine</a:t>
            </a:r>
            <a:r>
              <a:rPr lang="en-US" sz="1400" dirty="0" smtClean="0">
                <a:latin typeface="Trebuchet MS" pitchFamily="34" charset="0"/>
              </a:rPr>
              <a:t> de </a:t>
            </a:r>
            <a:r>
              <a:rPr lang="en-US" sz="1400" dirty="0" err="1" smtClean="0">
                <a:latin typeface="Trebuchet MS" pitchFamily="34" charset="0"/>
              </a:rPr>
              <a:t>stradă</a:t>
            </a:r>
            <a:r>
              <a:rPr lang="en-US" sz="1400" dirty="0" smtClean="0">
                <a:latin typeface="Trebuchet MS" pitchFamily="34" charset="0"/>
              </a:rPr>
              <a:t>, </a:t>
            </a:r>
            <a:r>
              <a:rPr lang="en-US" sz="1400" dirty="0" err="1" smtClean="0">
                <a:latin typeface="Trebuchet MS" pitchFamily="34" charset="0"/>
              </a:rPr>
              <a:t>vestiar</a:t>
            </a:r>
            <a:r>
              <a:rPr lang="en-US" sz="1400" dirty="0" smtClean="0">
                <a:latin typeface="Trebuchet MS" pitchFamily="34" charset="0"/>
              </a:rPr>
              <a:t> </a:t>
            </a:r>
            <a:r>
              <a:rPr lang="en-US" sz="1400" dirty="0" err="1" smtClean="0">
                <a:latin typeface="Trebuchet MS" pitchFamily="34" charset="0"/>
              </a:rPr>
              <a:t>femei</a:t>
            </a:r>
            <a:r>
              <a:rPr lang="en-US" sz="1400" dirty="0" smtClean="0">
                <a:latin typeface="Trebuchet MS" pitchFamily="34" charset="0"/>
              </a:rPr>
              <a:t>/</a:t>
            </a:r>
            <a:r>
              <a:rPr lang="en-US" sz="1400" dirty="0" err="1" smtClean="0">
                <a:latin typeface="Trebuchet MS" pitchFamily="34" charset="0"/>
              </a:rPr>
              <a:t>grup</a:t>
            </a:r>
            <a:r>
              <a:rPr lang="en-US" sz="1400" dirty="0" smtClean="0">
                <a:latin typeface="Trebuchet MS" pitchFamily="34" charset="0"/>
              </a:rPr>
              <a:t> </a:t>
            </a:r>
            <a:r>
              <a:rPr lang="en-US" sz="1400" dirty="0" err="1" smtClean="0">
                <a:latin typeface="Trebuchet MS" pitchFamily="34" charset="0"/>
              </a:rPr>
              <a:t>sanitar</a:t>
            </a:r>
            <a:r>
              <a:rPr lang="en-US" sz="1400" dirty="0" smtClean="0">
                <a:latin typeface="Trebuchet MS" pitchFamily="34" charset="0"/>
              </a:rPr>
              <a:t>), </a:t>
            </a:r>
            <a:r>
              <a:rPr lang="en-US" sz="1400" dirty="0" err="1" smtClean="0">
                <a:latin typeface="Trebuchet MS" pitchFamily="34" charset="0"/>
              </a:rPr>
              <a:t>spații</a:t>
            </a:r>
            <a:r>
              <a:rPr lang="en-US" sz="1400" dirty="0" smtClean="0">
                <a:latin typeface="Trebuchet MS" pitchFamily="34" charset="0"/>
              </a:rPr>
              <a:t> </a:t>
            </a:r>
            <a:r>
              <a:rPr lang="en-US" sz="1400" dirty="0" err="1" smtClean="0">
                <a:latin typeface="Trebuchet MS" pitchFamily="34" charset="0"/>
              </a:rPr>
              <a:t>depozitare</a:t>
            </a:r>
            <a:r>
              <a:rPr lang="en-US" sz="1400" dirty="0" smtClean="0">
                <a:latin typeface="Trebuchet MS" pitchFamily="34" charset="0"/>
              </a:rPr>
              <a:t> </a:t>
            </a:r>
            <a:r>
              <a:rPr lang="en-US" sz="1400" dirty="0" err="1" smtClean="0">
                <a:latin typeface="Trebuchet MS" pitchFamily="34" charset="0"/>
              </a:rPr>
              <a:t>materiale</a:t>
            </a:r>
            <a:r>
              <a:rPr lang="en-US" sz="1400" dirty="0" smtClean="0">
                <a:latin typeface="Trebuchet MS" pitchFamily="34" charset="0"/>
              </a:rPr>
              <a:t> </a:t>
            </a:r>
            <a:r>
              <a:rPr lang="en-US" sz="1400" dirty="0" err="1" smtClean="0">
                <a:latin typeface="Trebuchet MS" pitchFamily="34" charset="0"/>
              </a:rPr>
              <a:t>sanitare</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spații</a:t>
            </a:r>
            <a:r>
              <a:rPr lang="en-US" sz="1400" dirty="0" smtClean="0">
                <a:latin typeface="Trebuchet MS" pitchFamily="34" charset="0"/>
              </a:rPr>
              <a:t> </a:t>
            </a:r>
            <a:r>
              <a:rPr lang="en-US" sz="1400" dirty="0" err="1" smtClean="0">
                <a:latin typeface="Trebuchet MS" pitchFamily="34" charset="0"/>
              </a:rPr>
              <a:t>depozitare</a:t>
            </a:r>
            <a:r>
              <a:rPr lang="en-US" sz="1400" dirty="0" smtClean="0">
                <a:latin typeface="Trebuchet MS" pitchFamily="34" charset="0"/>
              </a:rPr>
              <a:t> </a:t>
            </a:r>
            <a:r>
              <a:rPr lang="en-US" sz="1400" dirty="0" err="1" smtClean="0">
                <a:latin typeface="Trebuchet MS" pitchFamily="34" charset="0"/>
              </a:rPr>
              <a:t>medicamente</a:t>
            </a:r>
            <a:r>
              <a:rPr lang="en-US" sz="1400" dirty="0" smtClean="0">
                <a:latin typeface="Trebuchet MS" pitchFamily="34" charset="0"/>
              </a:rPr>
              <a:t>, </a:t>
            </a:r>
            <a:r>
              <a:rPr lang="en-US" sz="1400" dirty="0" err="1" smtClean="0">
                <a:latin typeface="Trebuchet MS" pitchFamily="34" charset="0"/>
              </a:rPr>
              <a:t>spațiu</a:t>
            </a:r>
            <a:r>
              <a:rPr lang="en-US" sz="1400" dirty="0" smtClean="0">
                <a:latin typeface="Trebuchet MS" pitchFamily="34" charset="0"/>
              </a:rPr>
              <a:t> </a:t>
            </a:r>
            <a:r>
              <a:rPr lang="en-US" sz="1400" dirty="0" err="1" smtClean="0">
                <a:latin typeface="Trebuchet MS" pitchFamily="34" charset="0"/>
              </a:rPr>
              <a:t>destinat</a:t>
            </a:r>
            <a:r>
              <a:rPr lang="en-US" sz="1400" dirty="0" smtClean="0">
                <a:latin typeface="Trebuchet MS" pitchFamily="34" charset="0"/>
              </a:rPr>
              <a:t> </a:t>
            </a:r>
            <a:r>
              <a:rPr lang="en-US" sz="1400" dirty="0" err="1" smtClean="0">
                <a:latin typeface="Trebuchet MS" pitchFamily="34" charset="0"/>
              </a:rPr>
              <a:t>învățământului</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întâlnirilor</a:t>
            </a:r>
            <a:r>
              <a:rPr lang="en-US" sz="1400" dirty="0" smtClean="0">
                <a:latin typeface="Trebuchet MS" pitchFamily="34" charset="0"/>
              </a:rPr>
              <a:t> </a:t>
            </a:r>
            <a:r>
              <a:rPr lang="en-US" sz="1400" dirty="0" err="1" smtClean="0">
                <a:latin typeface="Trebuchet MS" pitchFamily="34" charset="0"/>
              </a:rPr>
              <a:t>colective</a:t>
            </a:r>
            <a:r>
              <a:rPr lang="en-US" sz="1400" dirty="0" smtClean="0">
                <a:latin typeface="Trebuchet MS" pitchFamily="34" charset="0"/>
              </a:rPr>
              <a:t>. </a:t>
            </a:r>
            <a:r>
              <a:rPr lang="en-US" sz="1400" dirty="0" err="1" smtClean="0">
                <a:latin typeface="Trebuchet MS" pitchFamily="34" charset="0"/>
              </a:rPr>
              <a:t>Acestora</a:t>
            </a:r>
            <a:r>
              <a:rPr lang="en-US" sz="1400" dirty="0" smtClean="0">
                <a:latin typeface="Trebuchet MS" pitchFamily="34" charset="0"/>
              </a:rPr>
              <a:t> </a:t>
            </a:r>
            <a:r>
              <a:rPr lang="en-US" sz="1400" dirty="0" err="1" smtClean="0">
                <a:latin typeface="Trebuchet MS" pitchFamily="34" charset="0"/>
              </a:rPr>
              <a:t>li</a:t>
            </a:r>
            <a:r>
              <a:rPr lang="en-US" sz="1400" dirty="0" smtClean="0">
                <a:latin typeface="Trebuchet MS" pitchFamily="34" charset="0"/>
              </a:rPr>
              <a:t> se </a:t>
            </a:r>
            <a:r>
              <a:rPr lang="en-US" sz="1400" dirty="0" err="1" smtClean="0">
                <a:latin typeface="Trebuchet MS" pitchFamily="34" charset="0"/>
              </a:rPr>
              <a:t>adaugă</a:t>
            </a:r>
            <a:r>
              <a:rPr lang="en-US" sz="1400" dirty="0" smtClean="0">
                <a:latin typeface="Trebuchet MS" pitchFamily="34" charset="0"/>
              </a:rPr>
              <a:t> </a:t>
            </a:r>
            <a:r>
              <a:rPr lang="en-US" sz="1400" dirty="0" err="1" smtClean="0">
                <a:latin typeface="Trebuchet MS" pitchFamily="34" charset="0"/>
              </a:rPr>
              <a:t>spații</a:t>
            </a:r>
            <a:r>
              <a:rPr lang="en-US" sz="1400" dirty="0" smtClean="0">
                <a:latin typeface="Trebuchet MS" pitchFamily="34" charset="0"/>
              </a:rPr>
              <a:t> de </a:t>
            </a:r>
            <a:r>
              <a:rPr lang="en-US" sz="1400" dirty="0" err="1" smtClean="0">
                <a:latin typeface="Trebuchet MS" pitchFamily="34" charset="0"/>
              </a:rPr>
              <a:t>circulație</a:t>
            </a:r>
            <a:r>
              <a:rPr lang="en-US" sz="1400" dirty="0" smtClean="0">
                <a:latin typeface="Trebuchet MS" pitchFamily="34" charset="0"/>
              </a:rPr>
              <a:t> (</a:t>
            </a:r>
            <a:r>
              <a:rPr lang="en-US" sz="1400" dirty="0" err="1" smtClean="0">
                <a:latin typeface="Trebuchet MS" pitchFamily="34" charset="0"/>
              </a:rPr>
              <a:t>zona</a:t>
            </a:r>
            <a:r>
              <a:rPr lang="en-US" sz="1400" dirty="0" smtClean="0">
                <a:latin typeface="Trebuchet MS" pitchFamily="34" charset="0"/>
              </a:rPr>
              <a:t> </a:t>
            </a:r>
            <a:r>
              <a:rPr lang="en-US" sz="1400" dirty="0" err="1" smtClean="0">
                <a:latin typeface="Trebuchet MS" pitchFamily="34" charset="0"/>
              </a:rPr>
              <a:t>acces</a:t>
            </a:r>
            <a:r>
              <a:rPr lang="en-US" sz="1400" dirty="0" smtClean="0">
                <a:latin typeface="Trebuchet MS" pitchFamily="34" charset="0"/>
              </a:rPr>
              <a:t> personal CPU </a:t>
            </a:r>
            <a:r>
              <a:rPr lang="en-US" sz="1400" dirty="0" err="1" smtClean="0">
                <a:latin typeface="Trebuchet MS" pitchFamily="34" charset="0"/>
              </a:rPr>
              <a:t>haine</a:t>
            </a:r>
            <a:r>
              <a:rPr lang="en-US" sz="1400" dirty="0" smtClean="0">
                <a:latin typeface="Trebuchet MS" pitchFamily="34" charset="0"/>
              </a:rPr>
              <a:t> de </a:t>
            </a:r>
            <a:r>
              <a:rPr lang="en-US" sz="1400" dirty="0" err="1" smtClean="0">
                <a:latin typeface="Trebuchet MS" pitchFamily="34" charset="0"/>
              </a:rPr>
              <a:t>stradă</a:t>
            </a:r>
            <a:r>
              <a:rPr lang="en-US" sz="1400" dirty="0" smtClean="0">
                <a:latin typeface="Trebuchet MS" pitchFamily="34" charset="0"/>
              </a:rPr>
              <a:t>, </a:t>
            </a:r>
            <a:r>
              <a:rPr lang="en-US" sz="1400" dirty="0" err="1" smtClean="0">
                <a:latin typeface="Trebuchet MS" pitchFamily="34" charset="0"/>
              </a:rPr>
              <a:t>hol</a:t>
            </a:r>
            <a:r>
              <a:rPr lang="en-US" sz="1400" dirty="0" smtClean="0">
                <a:latin typeface="Trebuchet MS" pitchFamily="34" charset="0"/>
              </a:rPr>
              <a:t> personal CPU </a:t>
            </a:r>
            <a:r>
              <a:rPr lang="en-US" sz="1400" dirty="0" err="1" smtClean="0">
                <a:latin typeface="Trebuchet MS" pitchFamily="34" charset="0"/>
              </a:rPr>
              <a:t>haine</a:t>
            </a:r>
            <a:r>
              <a:rPr lang="en-US" sz="1400" dirty="0" smtClean="0">
                <a:latin typeface="Trebuchet MS" pitchFamily="34" charset="0"/>
              </a:rPr>
              <a:t> de </a:t>
            </a:r>
            <a:r>
              <a:rPr lang="en-US" sz="1400" dirty="0" err="1" smtClean="0">
                <a:latin typeface="Trebuchet MS" pitchFamily="34" charset="0"/>
              </a:rPr>
              <a:t>lucru</a:t>
            </a:r>
            <a:r>
              <a:rPr lang="en-US" sz="1400" dirty="0" smtClean="0">
                <a:latin typeface="Trebuchet MS" pitchFamily="34" charset="0"/>
              </a:rPr>
              <a:t>) </a:t>
            </a:r>
            <a:r>
              <a:rPr lang="en-US" sz="1400" dirty="0" err="1" smtClean="0">
                <a:latin typeface="Trebuchet MS" pitchFamily="34" charset="0"/>
              </a:rPr>
              <a:t>ce</a:t>
            </a:r>
            <a:r>
              <a:rPr lang="en-US" sz="1400" dirty="0" smtClean="0">
                <a:latin typeface="Trebuchet MS" pitchFamily="34" charset="0"/>
              </a:rPr>
              <a:t> </a:t>
            </a:r>
            <a:r>
              <a:rPr lang="en-US" sz="1400" dirty="0" err="1" smtClean="0">
                <a:latin typeface="Trebuchet MS" pitchFamily="34" charset="0"/>
              </a:rPr>
              <a:t>fac</a:t>
            </a:r>
            <a:r>
              <a:rPr lang="en-US" sz="1400" dirty="0" smtClean="0">
                <a:latin typeface="Trebuchet MS" pitchFamily="34" charset="0"/>
              </a:rPr>
              <a:t> </a:t>
            </a:r>
            <a:r>
              <a:rPr lang="en-US" sz="1400" dirty="0" err="1" smtClean="0">
                <a:latin typeface="Trebuchet MS" pitchFamily="34" charset="0"/>
              </a:rPr>
              <a:t>legătura</a:t>
            </a:r>
            <a:r>
              <a:rPr lang="en-US" sz="1400" dirty="0" smtClean="0">
                <a:latin typeface="Trebuchet MS" pitchFamily="34" charset="0"/>
              </a:rPr>
              <a:t> </a:t>
            </a:r>
            <a:r>
              <a:rPr lang="en-US" sz="1400" dirty="0" err="1" smtClean="0">
                <a:latin typeface="Trebuchet MS" pitchFamily="34" charset="0"/>
              </a:rPr>
              <a:t>între</a:t>
            </a:r>
            <a:r>
              <a:rPr lang="en-US" sz="1400" dirty="0" smtClean="0">
                <a:latin typeface="Trebuchet MS" pitchFamily="34" charset="0"/>
              </a:rPr>
              <a:t> </a:t>
            </a:r>
            <a:r>
              <a:rPr lang="en-US" sz="1400" dirty="0" err="1" smtClean="0">
                <a:latin typeface="Trebuchet MS" pitchFamily="34" charset="0"/>
              </a:rPr>
              <a:t>ele</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cu </a:t>
            </a:r>
            <a:r>
              <a:rPr lang="en-US" sz="1400" dirty="0" err="1" smtClean="0">
                <a:latin typeface="Trebuchet MS" pitchFamily="34" charset="0"/>
              </a:rPr>
              <a:t>spațiile</a:t>
            </a:r>
            <a:r>
              <a:rPr lang="en-US" sz="1400" dirty="0" smtClean="0">
                <a:latin typeface="Trebuchet MS" pitchFamily="34" charset="0"/>
              </a:rPr>
              <a:t> </a:t>
            </a:r>
            <a:r>
              <a:rPr lang="en-US" sz="1400" dirty="0" err="1" smtClean="0">
                <a:latin typeface="Trebuchet MS" pitchFamily="34" charset="0"/>
              </a:rPr>
              <a:t>existente</a:t>
            </a:r>
            <a:r>
              <a:rPr lang="en-US" sz="1400" dirty="0" smtClean="0">
                <a:latin typeface="Trebuchet MS" pitchFamily="34" charset="0"/>
              </a:rPr>
              <a:t> ale </a:t>
            </a:r>
            <a:r>
              <a:rPr lang="en-US" sz="1400" dirty="0" err="1" smtClean="0">
                <a:latin typeface="Trebuchet MS" pitchFamily="34" charset="0"/>
              </a:rPr>
              <a:t>Compartimentului</a:t>
            </a:r>
            <a:r>
              <a:rPr lang="en-US" sz="1400" dirty="0" smtClean="0">
                <a:latin typeface="Trebuchet MS" pitchFamily="34" charset="0"/>
              </a:rPr>
              <a:t> de </a:t>
            </a:r>
            <a:r>
              <a:rPr lang="en-US" sz="1400" dirty="0" err="1" smtClean="0">
                <a:latin typeface="Trebuchet MS" pitchFamily="34" charset="0"/>
              </a:rPr>
              <a:t>Primiri</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a:t>
            </a:r>
            <a:endParaRPr lang="ro-RO" sz="1400" b="1" dirty="0" smtClean="0">
              <a:latin typeface="Trebuchet MS" pitchFamily="34" charset="0"/>
            </a:endParaRPr>
          </a:p>
          <a:p>
            <a:endParaRPr lang="ro-RO" sz="1400" b="1" dirty="0" smtClean="0"/>
          </a:p>
          <a:p>
            <a:endParaRPr lang="ro-RO" sz="1400" b="1" dirty="0" smtClean="0"/>
          </a:p>
          <a:p>
            <a:endParaRPr lang="ro-RO" sz="1400" b="1" dirty="0" smtClean="0"/>
          </a:p>
          <a:p>
            <a:endParaRPr lang="ro-RO" sz="1400" dirty="0" smtClean="0"/>
          </a:p>
          <a:p>
            <a:r>
              <a:rPr lang="en-US" sz="1400" dirty="0" smtClean="0"/>
              <a:t> 	</a:t>
            </a:r>
            <a:endParaRPr lang="ro-RO"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248400"/>
            <a:ext cx="7772400" cy="457200"/>
          </a:xfrm>
          <a:effectLst/>
        </p:spPr>
        <p:txBody>
          <a:bodyPr>
            <a:normAutofit/>
          </a:bodyPr>
          <a:lstStyle/>
          <a:p>
            <a:r>
              <a:rPr lang="ro-RO" sz="1200" b="1" dirty="0" smtClean="0">
                <a:solidFill>
                  <a:schemeClr val="tx1"/>
                </a:solidFill>
                <a:latin typeface="Trebuchet MS" pitchFamily="34" charset="0"/>
                <a:hlinkClick r:id="rId3"/>
              </a:rPr>
              <a:t>www.</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5943600"/>
            <a:ext cx="9144000" cy="304800"/>
          </a:xfrm>
          <a:prstGeom prst="rect">
            <a:avLst/>
          </a:prstGeom>
          <a:noFill/>
          <a:ln w="9525">
            <a:noFill/>
            <a:miter lim="800000"/>
            <a:headEnd/>
            <a:tailEnd/>
          </a:ln>
        </p:spPr>
      </p:pic>
      <p:sp>
        <p:nvSpPr>
          <p:cNvPr id="15" name="TextBox 14"/>
          <p:cNvSpPr txBox="1"/>
          <p:nvPr/>
        </p:nvSpPr>
        <p:spPr>
          <a:xfrm>
            <a:off x="457200" y="152400"/>
            <a:ext cx="8229600" cy="6247864"/>
          </a:xfrm>
          <a:prstGeom prst="rect">
            <a:avLst/>
          </a:prstGeom>
          <a:noFill/>
        </p:spPr>
        <p:txBody>
          <a:bodyPr wrap="square" rtlCol="0">
            <a:spAutoFit/>
          </a:bodyPr>
          <a:lstStyle/>
          <a:p>
            <a:pPr algn="ctr"/>
            <a:r>
              <a:rPr lang="ro-RO" sz="2000" dirty="0" smtClean="0">
                <a:latin typeface="Trebuchet MS" pitchFamily="34" charset="0"/>
              </a:rPr>
              <a:t>LUCRĂRI PROPUSE</a:t>
            </a:r>
          </a:p>
          <a:p>
            <a:pPr algn="ctr"/>
            <a:endParaRPr lang="ro-RO" sz="1200" dirty="0" smtClean="0">
              <a:latin typeface="Trebuchet MS" pitchFamily="34" charset="0"/>
            </a:endParaRPr>
          </a:p>
          <a:p>
            <a:pPr algn="just"/>
            <a:r>
              <a:rPr lang="ro-RO" sz="1200" dirty="0" smtClean="0">
                <a:latin typeface="Trebuchet MS" pitchFamily="34" charset="0"/>
              </a:rPr>
              <a:t> </a:t>
            </a:r>
            <a:r>
              <a:rPr lang="pt-BR" sz="1400" b="1" dirty="0" smtClean="0">
                <a:latin typeface="Trebuchet MS" pitchFamily="34" charset="0"/>
              </a:rPr>
              <a:t>Regim de înălțime: P+2E parțial</a:t>
            </a:r>
            <a:r>
              <a:rPr lang="pt-BR" sz="1200" dirty="0" smtClean="0">
                <a:latin typeface="Trebuchet MS" pitchFamily="34" charset="0"/>
              </a:rPr>
              <a:t>.</a:t>
            </a:r>
            <a:r>
              <a:rPr lang="ro-RO" sz="1200" dirty="0" smtClean="0">
                <a:latin typeface="Trebuchet MS" pitchFamily="34" charset="0"/>
              </a:rPr>
              <a:t> </a:t>
            </a:r>
            <a:r>
              <a:rPr lang="en-US" sz="1400" i="1" dirty="0" err="1" smtClean="0">
                <a:latin typeface="Trebuchet MS" pitchFamily="34" charset="0"/>
              </a:rPr>
              <a:t>Etajul</a:t>
            </a:r>
            <a:r>
              <a:rPr lang="en-US" sz="1400" i="1" dirty="0" smtClean="0">
                <a:latin typeface="Trebuchet MS" pitchFamily="34" charset="0"/>
              </a:rPr>
              <a:t> </a:t>
            </a:r>
            <a:r>
              <a:rPr lang="en-US" sz="1400" i="1" dirty="0" err="1" smtClean="0">
                <a:latin typeface="Trebuchet MS" pitchFamily="34" charset="0"/>
              </a:rPr>
              <a:t>propus</a:t>
            </a:r>
            <a:r>
              <a:rPr lang="en-US" sz="1400" dirty="0" smtClean="0">
                <a:latin typeface="Trebuchet MS" pitchFamily="34" charset="0"/>
              </a:rPr>
              <a:t>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avea</a:t>
            </a:r>
            <a:r>
              <a:rPr lang="en-US" sz="1400" dirty="0" smtClean="0">
                <a:latin typeface="Trebuchet MS" pitchFamily="34" charset="0"/>
              </a:rPr>
              <a:t> o </a:t>
            </a:r>
            <a:r>
              <a:rPr lang="en-US" sz="1400" dirty="0" err="1" smtClean="0">
                <a:latin typeface="Trebuchet MS" pitchFamily="34" charset="0"/>
              </a:rPr>
              <a:t>structură</a:t>
            </a:r>
            <a:r>
              <a:rPr lang="en-US" sz="1400" dirty="0" smtClean="0">
                <a:latin typeface="Trebuchet MS" pitchFamily="34" charset="0"/>
              </a:rPr>
              <a:t> de </a:t>
            </a:r>
            <a:r>
              <a:rPr lang="en-US" sz="1400" dirty="0" err="1" smtClean="0">
                <a:latin typeface="Trebuchet MS" pitchFamily="34" charset="0"/>
              </a:rPr>
              <a:t>rezistență</a:t>
            </a:r>
            <a:r>
              <a:rPr lang="en-US" sz="1400" dirty="0" smtClean="0">
                <a:latin typeface="Trebuchet MS" pitchFamily="34" charset="0"/>
              </a:rPr>
              <a:t> </a:t>
            </a:r>
            <a:r>
              <a:rPr lang="en-US" sz="1400" dirty="0" err="1" smtClean="0">
                <a:latin typeface="Trebuchet MS" pitchFamily="34" charset="0"/>
              </a:rPr>
              <a:t>alcatuită</a:t>
            </a:r>
            <a:r>
              <a:rPr lang="en-US" sz="1400" dirty="0" smtClean="0">
                <a:latin typeface="Trebuchet MS" pitchFamily="34" charset="0"/>
              </a:rPr>
              <a:t> din </a:t>
            </a:r>
            <a:r>
              <a:rPr lang="en-US" sz="1400" dirty="0" err="1" smtClean="0">
                <a:latin typeface="Trebuchet MS" pitchFamily="34" charset="0"/>
              </a:rPr>
              <a:t>grinzi</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stâlpi</a:t>
            </a:r>
            <a:r>
              <a:rPr lang="en-US" sz="1400" dirty="0" smtClean="0">
                <a:latin typeface="Trebuchet MS" pitchFamily="34" charset="0"/>
              </a:rPr>
              <a:t> din profile </a:t>
            </a:r>
            <a:r>
              <a:rPr lang="en-US" sz="1400" dirty="0" err="1" smtClean="0">
                <a:latin typeface="Trebuchet MS" pitchFamily="34" charset="0"/>
              </a:rPr>
              <a:t>metalice</a:t>
            </a:r>
            <a:r>
              <a:rPr lang="en-US" sz="1400" dirty="0" smtClean="0">
                <a:latin typeface="Trebuchet MS" pitchFamily="34" charset="0"/>
              </a:rPr>
              <a:t> cu </a:t>
            </a:r>
            <a:r>
              <a:rPr lang="en-US" sz="1400" dirty="0" err="1" smtClean="0">
                <a:latin typeface="Trebuchet MS" pitchFamily="34" charset="0"/>
              </a:rPr>
              <a:t>închideri</a:t>
            </a:r>
            <a:r>
              <a:rPr lang="en-US" sz="1400" dirty="0" smtClean="0">
                <a:latin typeface="Trebuchet MS" pitchFamily="34" charset="0"/>
              </a:rPr>
              <a:t> </a:t>
            </a:r>
            <a:r>
              <a:rPr lang="en-US" sz="1400" dirty="0" err="1" smtClean="0">
                <a:latin typeface="Trebuchet MS" pitchFamily="34" charset="0"/>
              </a:rPr>
              <a:t>exterioare</a:t>
            </a:r>
            <a:r>
              <a:rPr lang="en-US" sz="1400" dirty="0" smtClean="0">
                <a:latin typeface="Trebuchet MS" pitchFamily="34" charset="0"/>
              </a:rPr>
              <a:t> (</a:t>
            </a:r>
            <a:r>
              <a:rPr lang="en-US" sz="1400" dirty="0" err="1" smtClean="0">
                <a:latin typeface="Trebuchet MS" pitchFamily="34" charset="0"/>
              </a:rPr>
              <a:t>pereți</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acoperiș</a:t>
            </a:r>
            <a:r>
              <a:rPr lang="en-US" sz="1400" dirty="0" smtClean="0">
                <a:latin typeface="Trebuchet MS" pitchFamily="34" charset="0"/>
              </a:rPr>
              <a:t>) </a:t>
            </a:r>
            <a:r>
              <a:rPr lang="en-US" sz="1400" dirty="0" err="1" smtClean="0">
                <a:latin typeface="Trebuchet MS" pitchFamily="34" charset="0"/>
              </a:rPr>
              <a:t>realizate</a:t>
            </a:r>
            <a:r>
              <a:rPr lang="en-US" sz="1400" dirty="0" smtClean="0">
                <a:latin typeface="Trebuchet MS" pitchFamily="34" charset="0"/>
              </a:rPr>
              <a:t> din </a:t>
            </a:r>
            <a:r>
              <a:rPr lang="en-US" sz="1400" dirty="0" err="1" smtClean="0">
                <a:latin typeface="Trebuchet MS" pitchFamily="34" charset="0"/>
              </a:rPr>
              <a:t>panouri</a:t>
            </a:r>
            <a:r>
              <a:rPr lang="en-US" sz="1400" dirty="0" smtClean="0">
                <a:latin typeface="Trebuchet MS" pitchFamily="34" charset="0"/>
              </a:rPr>
              <a:t> sandwich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compartimentări</a:t>
            </a:r>
            <a:r>
              <a:rPr lang="en-US" sz="1400" dirty="0" smtClean="0">
                <a:latin typeface="Trebuchet MS" pitchFamily="34" charset="0"/>
              </a:rPr>
              <a:t> </a:t>
            </a:r>
            <a:r>
              <a:rPr lang="en-US" sz="1400" dirty="0" err="1" smtClean="0">
                <a:latin typeface="Trebuchet MS" pitchFamily="34" charset="0"/>
              </a:rPr>
              <a:t>interioare</a:t>
            </a:r>
            <a:r>
              <a:rPr lang="en-US" sz="1400" dirty="0" smtClean="0">
                <a:latin typeface="Trebuchet MS" pitchFamily="34" charset="0"/>
              </a:rPr>
              <a:t> din </a:t>
            </a:r>
            <a:r>
              <a:rPr lang="en-US" sz="1400" dirty="0" err="1" smtClean="0">
                <a:latin typeface="Trebuchet MS" pitchFamily="34" charset="0"/>
              </a:rPr>
              <a:t>gips</a:t>
            </a:r>
            <a:r>
              <a:rPr lang="en-US" sz="1400" dirty="0" smtClean="0">
                <a:latin typeface="Trebuchet MS" pitchFamily="34" charset="0"/>
              </a:rPr>
              <a:t>-carton. </a:t>
            </a:r>
            <a:r>
              <a:rPr lang="en-US" sz="1400" dirty="0" err="1" smtClean="0">
                <a:latin typeface="Trebuchet MS" pitchFamily="34" charset="0"/>
              </a:rPr>
              <a:t>Pentru</a:t>
            </a:r>
            <a:r>
              <a:rPr lang="en-US" sz="1400" dirty="0" smtClean="0">
                <a:latin typeface="Trebuchet MS" pitchFamily="34" charset="0"/>
              </a:rPr>
              <a:t> </a:t>
            </a:r>
            <a:r>
              <a:rPr lang="en-US" sz="1400" dirty="0" err="1" smtClean="0">
                <a:latin typeface="Trebuchet MS" pitchFamily="34" charset="0"/>
              </a:rPr>
              <a:t>extinderea</a:t>
            </a:r>
            <a:r>
              <a:rPr lang="en-US" sz="1400" dirty="0" smtClean="0">
                <a:latin typeface="Trebuchet MS" pitchFamily="34" charset="0"/>
              </a:rPr>
              <a:t> </a:t>
            </a:r>
            <a:r>
              <a:rPr lang="en-US" sz="1400" dirty="0" err="1" smtClean="0">
                <a:latin typeface="Trebuchet MS" pitchFamily="34" charset="0"/>
              </a:rPr>
              <a:t>pe</a:t>
            </a:r>
            <a:r>
              <a:rPr lang="en-US" sz="1400" dirty="0" smtClean="0">
                <a:latin typeface="Trebuchet MS" pitchFamily="34" charset="0"/>
              </a:rPr>
              <a:t> </a:t>
            </a:r>
            <a:r>
              <a:rPr lang="en-US" sz="1400" dirty="0" err="1" smtClean="0">
                <a:latin typeface="Trebuchet MS" pitchFamily="34" charset="0"/>
              </a:rPr>
              <a:t>verticală</a:t>
            </a:r>
            <a:r>
              <a:rPr lang="en-US" sz="1400" dirty="0" smtClean="0">
                <a:latin typeface="Trebuchet MS" pitchFamily="34" charset="0"/>
              </a:rPr>
              <a:t> cu </a:t>
            </a:r>
            <a:r>
              <a:rPr lang="en-US" sz="1400" dirty="0" err="1" smtClean="0">
                <a:latin typeface="Trebuchet MS" pitchFamily="34" charset="0"/>
              </a:rPr>
              <a:t>încă</a:t>
            </a:r>
            <a:r>
              <a:rPr lang="en-US" sz="1400" dirty="0" smtClean="0">
                <a:latin typeface="Trebuchet MS" pitchFamily="34" charset="0"/>
              </a:rPr>
              <a:t> un </a:t>
            </a:r>
            <a:r>
              <a:rPr lang="en-US" sz="1400" dirty="0" err="1" smtClean="0">
                <a:latin typeface="Trebuchet MS" pitchFamily="34" charset="0"/>
              </a:rPr>
              <a:t>nivel</a:t>
            </a:r>
            <a:r>
              <a:rPr lang="en-US" sz="1400" dirty="0" smtClean="0">
                <a:latin typeface="Trebuchet MS" pitchFamily="34" charset="0"/>
              </a:rPr>
              <a:t> - </a:t>
            </a:r>
            <a:r>
              <a:rPr lang="en-US" sz="1400" b="1" i="1" dirty="0" err="1" smtClean="0">
                <a:latin typeface="Trebuchet MS" pitchFamily="34" charset="0"/>
              </a:rPr>
              <a:t>etaj</a:t>
            </a:r>
            <a:r>
              <a:rPr lang="en-US" sz="1400" b="1" i="1" dirty="0" smtClean="0">
                <a:latin typeface="Trebuchet MS" pitchFamily="34" charset="0"/>
              </a:rPr>
              <a:t> 2 </a:t>
            </a:r>
            <a:r>
              <a:rPr lang="en-US" sz="1400" dirty="0" smtClean="0">
                <a:latin typeface="Trebuchet MS" pitchFamily="34" charset="0"/>
              </a:rPr>
              <a:t>- a </a:t>
            </a:r>
            <a:r>
              <a:rPr lang="en-US" sz="1400" dirty="0" err="1" smtClean="0">
                <a:latin typeface="Trebuchet MS" pitchFamily="34" charset="0"/>
              </a:rPr>
              <a:t>incintei</a:t>
            </a:r>
            <a:r>
              <a:rPr lang="en-US" sz="1400" dirty="0" smtClean="0">
                <a:latin typeface="Trebuchet MS" pitchFamily="34" charset="0"/>
              </a:rPr>
              <a:t> </a:t>
            </a:r>
            <a:r>
              <a:rPr lang="en-US" sz="1400" dirty="0" err="1" smtClean="0">
                <a:latin typeface="Trebuchet MS" pitchFamily="34" charset="0"/>
              </a:rPr>
              <a:t>liftului</a:t>
            </a:r>
            <a:r>
              <a:rPr lang="en-US" sz="1400" dirty="0" smtClean="0">
                <a:latin typeface="Trebuchet MS" pitchFamily="34" charset="0"/>
              </a:rPr>
              <a:t> se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realiza</a:t>
            </a:r>
            <a:r>
              <a:rPr lang="en-US" sz="1400" dirty="0" smtClean="0">
                <a:latin typeface="Trebuchet MS" pitchFamily="34" charset="0"/>
              </a:rPr>
              <a:t> o </a:t>
            </a:r>
            <a:r>
              <a:rPr lang="en-US" sz="1400" dirty="0" err="1" smtClean="0">
                <a:latin typeface="Trebuchet MS" pitchFamily="34" charset="0"/>
              </a:rPr>
              <a:t>structură</a:t>
            </a:r>
            <a:r>
              <a:rPr lang="en-US" sz="1400" dirty="0" smtClean="0">
                <a:latin typeface="Trebuchet MS" pitchFamily="34" charset="0"/>
              </a:rPr>
              <a:t> de </a:t>
            </a:r>
            <a:r>
              <a:rPr lang="en-US" sz="1400" dirty="0" err="1" smtClean="0">
                <a:latin typeface="Trebuchet MS" pitchFamily="34" charset="0"/>
              </a:rPr>
              <a:t>rezistență</a:t>
            </a:r>
            <a:r>
              <a:rPr lang="en-US" sz="1400" dirty="0" smtClean="0">
                <a:latin typeface="Trebuchet MS" pitchFamily="34" charset="0"/>
              </a:rPr>
              <a:t> </a:t>
            </a:r>
            <a:r>
              <a:rPr lang="en-US" sz="1400" dirty="0" err="1" smtClean="0">
                <a:latin typeface="Trebuchet MS" pitchFamily="34" charset="0"/>
              </a:rPr>
              <a:t>alcătuită</a:t>
            </a:r>
            <a:r>
              <a:rPr lang="en-US" sz="1400" dirty="0" smtClean="0">
                <a:latin typeface="Trebuchet MS" pitchFamily="34" charset="0"/>
              </a:rPr>
              <a:t> din </a:t>
            </a:r>
            <a:r>
              <a:rPr lang="en-US" sz="1400" dirty="0" err="1" smtClean="0">
                <a:latin typeface="Trebuchet MS" pitchFamily="34" charset="0"/>
              </a:rPr>
              <a:t>țevi</a:t>
            </a:r>
            <a:r>
              <a:rPr lang="en-US" sz="1400" dirty="0" smtClean="0">
                <a:latin typeface="Trebuchet MS" pitchFamily="34" charset="0"/>
              </a:rPr>
              <a:t> </a:t>
            </a:r>
            <a:r>
              <a:rPr lang="en-US" sz="1400" dirty="0" err="1" smtClean="0">
                <a:latin typeface="Trebuchet MS" pitchFamily="34" charset="0"/>
              </a:rPr>
              <a:t>metalice</a:t>
            </a:r>
            <a:r>
              <a:rPr lang="en-US" sz="1400" dirty="0" smtClean="0">
                <a:latin typeface="Trebuchet MS" pitchFamily="34" charset="0"/>
              </a:rPr>
              <a:t>, cu </a:t>
            </a:r>
            <a:r>
              <a:rPr lang="en-US" sz="1400" dirty="0" err="1" smtClean="0">
                <a:latin typeface="Trebuchet MS" pitchFamily="34" charset="0"/>
              </a:rPr>
              <a:t>închideri</a:t>
            </a:r>
            <a:r>
              <a:rPr lang="en-US" sz="1400" dirty="0" smtClean="0">
                <a:latin typeface="Trebuchet MS" pitchFamily="34" charset="0"/>
              </a:rPr>
              <a:t> </a:t>
            </a:r>
            <a:r>
              <a:rPr lang="en-US" sz="1400" dirty="0" err="1" smtClean="0">
                <a:latin typeface="Trebuchet MS" pitchFamily="34" charset="0"/>
              </a:rPr>
              <a:t>exterioare</a:t>
            </a:r>
            <a:r>
              <a:rPr lang="en-US" sz="1400" dirty="0" smtClean="0">
                <a:latin typeface="Trebuchet MS" pitchFamily="34" charset="0"/>
              </a:rPr>
              <a:t> (</a:t>
            </a:r>
            <a:r>
              <a:rPr lang="en-US" sz="1400" dirty="0" err="1" smtClean="0">
                <a:latin typeface="Trebuchet MS" pitchFamily="34" charset="0"/>
              </a:rPr>
              <a:t>pereți</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acoperiș</a:t>
            </a:r>
            <a:r>
              <a:rPr lang="en-US" sz="1400" dirty="0" smtClean="0">
                <a:latin typeface="Trebuchet MS" pitchFamily="34" charset="0"/>
              </a:rPr>
              <a:t>) </a:t>
            </a:r>
            <a:r>
              <a:rPr lang="en-US" sz="1400" dirty="0" err="1" smtClean="0">
                <a:latin typeface="Trebuchet MS" pitchFamily="34" charset="0"/>
              </a:rPr>
              <a:t>realizate</a:t>
            </a:r>
            <a:r>
              <a:rPr lang="en-US" sz="1400" dirty="0" smtClean="0">
                <a:latin typeface="Trebuchet MS" pitchFamily="34" charset="0"/>
              </a:rPr>
              <a:t> din </a:t>
            </a:r>
            <a:r>
              <a:rPr lang="en-US" sz="1400" dirty="0" err="1" smtClean="0">
                <a:latin typeface="Trebuchet MS" pitchFamily="34" charset="0"/>
              </a:rPr>
              <a:t>panouri</a:t>
            </a:r>
            <a:r>
              <a:rPr lang="en-US" sz="1400" dirty="0" smtClean="0">
                <a:latin typeface="Trebuchet MS" pitchFamily="34" charset="0"/>
              </a:rPr>
              <a:t> sandwich. </a:t>
            </a:r>
            <a:endParaRPr lang="ro-RO" sz="1400" dirty="0" smtClean="0">
              <a:latin typeface="Trebuchet MS" pitchFamily="34" charset="0"/>
            </a:endParaRPr>
          </a:p>
          <a:p>
            <a:pPr algn="just"/>
            <a:r>
              <a:rPr lang="en-US" sz="1400" dirty="0" err="1" smtClean="0">
                <a:latin typeface="Trebuchet MS" pitchFamily="34" charset="0"/>
              </a:rPr>
              <a:t>În</a:t>
            </a:r>
            <a:r>
              <a:rPr lang="en-US" sz="1400" dirty="0" smtClean="0">
                <a:latin typeface="Trebuchet MS" pitchFamily="34" charset="0"/>
              </a:rPr>
              <a:t> </a:t>
            </a:r>
            <a:r>
              <a:rPr lang="en-US" sz="1400" dirty="0" err="1" smtClean="0">
                <a:latin typeface="Trebuchet MS" pitchFamily="34" charset="0"/>
              </a:rPr>
              <a:t>cadrul</a:t>
            </a:r>
            <a:r>
              <a:rPr lang="en-US" sz="1400" dirty="0" smtClean="0">
                <a:latin typeface="Trebuchet MS" pitchFamily="34" charset="0"/>
              </a:rPr>
              <a:t> </a:t>
            </a:r>
            <a:r>
              <a:rPr lang="en-US" sz="1400" dirty="0" err="1" smtClean="0">
                <a:latin typeface="Trebuchet MS" pitchFamily="34" charset="0"/>
              </a:rPr>
              <a:t>spațiilor</a:t>
            </a:r>
            <a:r>
              <a:rPr lang="en-US" sz="1400" dirty="0" smtClean="0">
                <a:latin typeface="Trebuchet MS" pitchFamily="34" charset="0"/>
              </a:rPr>
              <a:t> </a:t>
            </a:r>
            <a:r>
              <a:rPr lang="en-US" sz="1400" dirty="0" err="1" smtClean="0">
                <a:latin typeface="Trebuchet MS" pitchFamily="34" charset="0"/>
              </a:rPr>
              <a:t>nou</a:t>
            </a:r>
            <a:r>
              <a:rPr lang="en-US" sz="1400" dirty="0" smtClean="0">
                <a:latin typeface="Trebuchet MS" pitchFamily="34" charset="0"/>
              </a:rPr>
              <a:t> create </a:t>
            </a:r>
            <a:r>
              <a:rPr lang="en-US" sz="1400" dirty="0" err="1" smtClean="0">
                <a:latin typeface="Trebuchet MS" pitchFamily="34" charset="0"/>
              </a:rPr>
              <a:t>vor</a:t>
            </a:r>
            <a:r>
              <a:rPr lang="en-US" sz="1400" dirty="0" smtClean="0">
                <a:latin typeface="Trebuchet MS" pitchFamily="34" charset="0"/>
              </a:rPr>
              <a:t> </a:t>
            </a:r>
            <a:r>
              <a:rPr lang="en-US" sz="1400" dirty="0" err="1" smtClean="0">
                <a:latin typeface="Trebuchet MS" pitchFamily="34" charset="0"/>
              </a:rPr>
              <a:t>fi</a:t>
            </a:r>
            <a:r>
              <a:rPr lang="en-US" sz="1400" dirty="0" smtClean="0">
                <a:latin typeface="Trebuchet MS" pitchFamily="34" charset="0"/>
              </a:rPr>
              <a:t> </a:t>
            </a:r>
            <a:r>
              <a:rPr lang="en-US" sz="1400" dirty="0" err="1" smtClean="0">
                <a:latin typeface="Trebuchet MS" pitchFamily="34" charset="0"/>
              </a:rPr>
              <a:t>realizate</a:t>
            </a:r>
            <a:r>
              <a:rPr lang="en-US" sz="1400" dirty="0" smtClean="0">
                <a:latin typeface="Trebuchet MS" pitchFamily="34" charset="0"/>
              </a:rPr>
              <a:t> </a:t>
            </a:r>
            <a:r>
              <a:rPr lang="en-US" sz="1400" dirty="0" err="1" smtClean="0">
                <a:latin typeface="Trebuchet MS" pitchFamily="34" charset="0"/>
              </a:rPr>
              <a:t>toate</a:t>
            </a:r>
            <a:r>
              <a:rPr lang="en-US" sz="1400" dirty="0" smtClean="0">
                <a:latin typeface="Trebuchet MS" pitchFamily="34" charset="0"/>
              </a:rPr>
              <a:t> </a:t>
            </a:r>
            <a:r>
              <a:rPr lang="en-US" sz="1400" dirty="0" err="1" smtClean="0">
                <a:latin typeface="Trebuchet MS" pitchFamily="34" charset="0"/>
              </a:rPr>
              <a:t>instalațiile</a:t>
            </a:r>
            <a:r>
              <a:rPr lang="en-US" sz="1400" dirty="0" smtClean="0">
                <a:latin typeface="Trebuchet MS" pitchFamily="34" charset="0"/>
              </a:rPr>
              <a:t> </a:t>
            </a:r>
            <a:r>
              <a:rPr lang="en-US" sz="1400" dirty="0" err="1" smtClean="0">
                <a:latin typeface="Trebuchet MS" pitchFamily="34" charset="0"/>
              </a:rPr>
              <a:t>necesare</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a:t>
            </a:r>
            <a:r>
              <a:rPr lang="en-US" sz="1400" dirty="0" err="1" smtClean="0">
                <a:latin typeface="Trebuchet MS" pitchFamily="34" charset="0"/>
              </a:rPr>
              <a:t>sanitare</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de </a:t>
            </a:r>
            <a:r>
              <a:rPr lang="en-US" sz="1400" dirty="0" err="1" smtClean="0">
                <a:latin typeface="Trebuchet MS" pitchFamily="34" charset="0"/>
              </a:rPr>
              <a:t>preluare</a:t>
            </a:r>
            <a:r>
              <a:rPr lang="en-US" sz="1400" dirty="0" smtClean="0">
                <a:latin typeface="Trebuchet MS" pitchFamily="34" charset="0"/>
              </a:rPr>
              <a:t> a </a:t>
            </a:r>
            <a:r>
              <a:rPr lang="en-US" sz="1400" dirty="0" err="1" smtClean="0">
                <a:latin typeface="Trebuchet MS" pitchFamily="34" charset="0"/>
              </a:rPr>
              <a:t>apelor</a:t>
            </a:r>
            <a:r>
              <a:rPr lang="en-US" sz="1400" dirty="0" smtClean="0">
                <a:latin typeface="Trebuchet MS" pitchFamily="34" charset="0"/>
              </a:rPr>
              <a:t> </a:t>
            </a:r>
            <a:r>
              <a:rPr lang="en-US" sz="1400" dirty="0" err="1" smtClean="0">
                <a:latin typeface="Trebuchet MS" pitchFamily="34" charset="0"/>
              </a:rPr>
              <a:t>meteorice</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a:t>
            </a:r>
            <a:r>
              <a:rPr lang="en-US" sz="1400" dirty="0" err="1" smtClean="0">
                <a:latin typeface="Trebuchet MS" pitchFamily="34" charset="0"/>
              </a:rPr>
              <a:t>termice</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a:t>
            </a:r>
            <a:r>
              <a:rPr lang="en-US" sz="1400" dirty="0" err="1" smtClean="0">
                <a:latin typeface="Trebuchet MS" pitchFamily="34" charset="0"/>
              </a:rPr>
              <a:t>ventilare</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climatizare</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de </a:t>
            </a:r>
            <a:r>
              <a:rPr lang="en-US" sz="1400" dirty="0" err="1" smtClean="0">
                <a:latin typeface="Trebuchet MS" pitchFamily="34" charset="0"/>
              </a:rPr>
              <a:t>detectare</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avertizare</a:t>
            </a:r>
            <a:r>
              <a:rPr lang="en-US" sz="1400" dirty="0" smtClean="0">
                <a:latin typeface="Trebuchet MS" pitchFamily="34" charset="0"/>
              </a:rPr>
              <a:t> </a:t>
            </a:r>
            <a:r>
              <a:rPr lang="en-US" sz="1400" dirty="0" err="1" smtClean="0">
                <a:latin typeface="Trebuchet MS" pitchFamily="34" charset="0"/>
              </a:rPr>
              <a:t>în</a:t>
            </a:r>
            <a:r>
              <a:rPr lang="en-US" sz="1400" dirty="0" smtClean="0">
                <a:latin typeface="Trebuchet MS" pitchFamily="34" charset="0"/>
              </a:rPr>
              <a:t> </a:t>
            </a:r>
            <a:r>
              <a:rPr lang="en-US" sz="1400" dirty="0" err="1" smtClean="0">
                <a:latin typeface="Trebuchet MS" pitchFamily="34" charset="0"/>
              </a:rPr>
              <a:t>caz</a:t>
            </a:r>
            <a:r>
              <a:rPr lang="en-US" sz="1400" dirty="0" smtClean="0">
                <a:latin typeface="Trebuchet MS" pitchFamily="34" charset="0"/>
              </a:rPr>
              <a:t> de </a:t>
            </a:r>
            <a:r>
              <a:rPr lang="en-US" sz="1400" dirty="0" err="1" smtClean="0">
                <a:latin typeface="Trebuchet MS" pitchFamily="34" charset="0"/>
              </a:rPr>
              <a:t>incendiu</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de control </a:t>
            </a:r>
            <a:r>
              <a:rPr lang="en-US" sz="1400" dirty="0" err="1" smtClean="0">
                <a:latin typeface="Trebuchet MS" pitchFamily="34" charset="0"/>
              </a:rPr>
              <a:t>acces</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de </a:t>
            </a:r>
            <a:r>
              <a:rPr lang="en-US" sz="1400" dirty="0" err="1" smtClean="0">
                <a:latin typeface="Trebuchet MS" pitchFamily="34" charset="0"/>
              </a:rPr>
              <a:t>sonorizare</a:t>
            </a:r>
            <a:r>
              <a:rPr lang="en-US" sz="1400" dirty="0" smtClean="0">
                <a:latin typeface="Trebuchet MS" pitchFamily="34" charset="0"/>
              </a:rPr>
              <a:t>, </a:t>
            </a:r>
            <a:r>
              <a:rPr lang="en-US" sz="1400" dirty="0" err="1" smtClean="0">
                <a:latin typeface="Trebuchet MS" pitchFamily="34" charset="0"/>
              </a:rPr>
              <a:t>instalații</a:t>
            </a:r>
            <a:r>
              <a:rPr lang="en-US" sz="1400" dirty="0" smtClean="0">
                <a:latin typeface="Trebuchet MS" pitchFamily="34" charset="0"/>
              </a:rPr>
              <a:t> </a:t>
            </a:r>
            <a:r>
              <a:rPr lang="en-US" sz="1400" dirty="0" err="1" smtClean="0">
                <a:latin typeface="Trebuchet MS" pitchFamily="34" charset="0"/>
              </a:rPr>
              <a:t>electrice</a:t>
            </a:r>
            <a:r>
              <a:rPr lang="en-US" sz="1400" dirty="0" smtClean="0">
                <a:latin typeface="Trebuchet MS" pitchFamily="34" charset="0"/>
              </a:rPr>
              <a:t> de </a:t>
            </a:r>
            <a:r>
              <a:rPr lang="en-US" sz="1400" dirty="0" err="1" smtClean="0">
                <a:latin typeface="Trebuchet MS" pitchFamily="34" charset="0"/>
              </a:rPr>
              <a:t>iluminat</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prize. </a:t>
            </a:r>
            <a:endParaRPr lang="ro-RO" sz="1400" dirty="0" smtClean="0">
              <a:latin typeface="Trebuchet MS" pitchFamily="34" charset="0"/>
            </a:endParaRPr>
          </a:p>
          <a:p>
            <a:pPr algn="just"/>
            <a:r>
              <a:rPr lang="en-US" sz="1400" dirty="0" err="1" smtClean="0">
                <a:latin typeface="Trebuchet MS" pitchFamily="34" charset="0"/>
              </a:rPr>
              <a:t>În</a:t>
            </a:r>
            <a:r>
              <a:rPr lang="en-US" sz="1400" dirty="0" smtClean="0">
                <a:latin typeface="Trebuchet MS" pitchFamily="34" charset="0"/>
              </a:rPr>
              <a:t> </a:t>
            </a:r>
            <a:r>
              <a:rPr lang="en-US" sz="1400" dirty="0" err="1" smtClean="0">
                <a:latin typeface="Trebuchet MS" pitchFamily="34" charset="0"/>
              </a:rPr>
              <a:t>conformitate</a:t>
            </a:r>
            <a:r>
              <a:rPr lang="en-US" sz="1400" dirty="0" smtClean="0">
                <a:latin typeface="Trebuchet MS" pitchFamily="34" charset="0"/>
              </a:rPr>
              <a:t> cu </a:t>
            </a:r>
            <a:r>
              <a:rPr lang="en-US" sz="1400" dirty="0" err="1" smtClean="0">
                <a:latin typeface="Trebuchet MS" pitchFamily="34" charset="0"/>
              </a:rPr>
              <a:t>prevederile</a:t>
            </a:r>
            <a:r>
              <a:rPr lang="en-US" sz="1400" dirty="0" smtClean="0">
                <a:latin typeface="Trebuchet MS" pitchFamily="34" charset="0"/>
              </a:rPr>
              <a:t> </a:t>
            </a:r>
            <a:r>
              <a:rPr lang="en-US" sz="1400" dirty="0" err="1" smtClean="0">
                <a:latin typeface="Trebuchet MS" pitchFamily="34" charset="0"/>
              </a:rPr>
              <a:t>ordinului</a:t>
            </a:r>
            <a:r>
              <a:rPr lang="en-US" sz="1400" dirty="0" smtClean="0">
                <a:latin typeface="Trebuchet MS" pitchFamily="34" charset="0"/>
              </a:rPr>
              <a:t> M.S. 1706/2007, </a:t>
            </a:r>
            <a:r>
              <a:rPr lang="en-US" sz="1400" dirty="0" err="1" smtClean="0">
                <a:latin typeface="Trebuchet MS" pitchFamily="34" charset="0"/>
              </a:rPr>
              <a:t>privind</a:t>
            </a:r>
            <a:r>
              <a:rPr lang="en-US" sz="1400" dirty="0" smtClean="0">
                <a:latin typeface="Trebuchet MS" pitchFamily="34" charset="0"/>
              </a:rPr>
              <a:t> </a:t>
            </a:r>
            <a:r>
              <a:rPr lang="en-US" sz="1400" dirty="0" err="1" smtClean="0">
                <a:latin typeface="Trebuchet MS" pitchFamily="34" charset="0"/>
              </a:rPr>
              <a:t>conducerea</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organizarea</a:t>
            </a:r>
            <a:r>
              <a:rPr lang="en-US" sz="1400" dirty="0" smtClean="0">
                <a:latin typeface="Trebuchet MS" pitchFamily="34" charset="0"/>
              </a:rPr>
              <a:t> </a:t>
            </a:r>
            <a:r>
              <a:rPr lang="en-US" sz="1400" dirty="0" err="1" smtClean="0">
                <a:latin typeface="Trebuchet MS" pitchFamily="34" charset="0"/>
              </a:rPr>
              <a:t>unităților</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compartimentelor</a:t>
            </a:r>
            <a:r>
              <a:rPr lang="en-US" sz="1400" dirty="0" smtClean="0">
                <a:latin typeface="Trebuchet MS" pitchFamily="34" charset="0"/>
              </a:rPr>
              <a:t> de </a:t>
            </a:r>
            <a:r>
              <a:rPr lang="en-US" sz="1400" dirty="0" err="1" smtClean="0">
                <a:latin typeface="Trebuchet MS" pitchFamily="34" charset="0"/>
              </a:rPr>
              <a:t>Primiri</a:t>
            </a:r>
            <a:r>
              <a:rPr lang="en-US" sz="1400" dirty="0" smtClean="0">
                <a:latin typeface="Trebuchet MS" pitchFamily="34" charset="0"/>
              </a:rPr>
              <a:t> a </a:t>
            </a:r>
            <a:r>
              <a:rPr lang="en-US" sz="1400" dirty="0" err="1" smtClean="0">
                <a:latin typeface="Trebuchet MS" pitchFamily="34" charset="0"/>
              </a:rPr>
              <a:t>Urgențelor</a:t>
            </a:r>
            <a:r>
              <a:rPr lang="en-US" sz="1400" dirty="0" smtClean="0">
                <a:latin typeface="Trebuchet MS" pitchFamily="34" charset="0"/>
              </a:rPr>
              <a:t>, cu </a:t>
            </a:r>
            <a:r>
              <a:rPr lang="en-US" sz="1400" dirty="0" err="1" smtClean="0">
                <a:latin typeface="Trebuchet MS" pitchFamily="34" charset="0"/>
              </a:rPr>
              <a:t>completările</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modificările</a:t>
            </a:r>
            <a:r>
              <a:rPr lang="en-US" sz="1400" dirty="0" smtClean="0">
                <a:latin typeface="Trebuchet MS" pitchFamily="34" charset="0"/>
              </a:rPr>
              <a:t> </a:t>
            </a:r>
            <a:r>
              <a:rPr lang="en-US" sz="1400" dirty="0" err="1" smtClean="0">
                <a:latin typeface="Trebuchet MS" pitchFamily="34" charset="0"/>
              </a:rPr>
              <a:t>ulterioare</a:t>
            </a:r>
            <a:r>
              <a:rPr lang="en-US" sz="1400" dirty="0" smtClean="0">
                <a:latin typeface="Trebuchet MS" pitchFamily="34" charset="0"/>
              </a:rPr>
              <a:t> au </a:t>
            </a:r>
            <a:r>
              <a:rPr lang="en-US" sz="1400" dirty="0" err="1" smtClean="0">
                <a:latin typeface="Trebuchet MS" pitchFamily="34" charset="0"/>
              </a:rPr>
              <a:t>fost</a:t>
            </a:r>
            <a:r>
              <a:rPr lang="en-US" sz="1400" dirty="0" smtClean="0">
                <a:latin typeface="Trebuchet MS" pitchFamily="34" charset="0"/>
              </a:rPr>
              <a:t> </a:t>
            </a:r>
            <a:r>
              <a:rPr lang="en-US" sz="1400" dirty="0" err="1" smtClean="0">
                <a:latin typeface="Trebuchet MS" pitchFamily="34" charset="0"/>
              </a:rPr>
              <a:t>identificate</a:t>
            </a:r>
            <a:r>
              <a:rPr lang="en-US" sz="1400" dirty="0" smtClean="0">
                <a:latin typeface="Trebuchet MS" pitchFamily="34" charset="0"/>
              </a:rPr>
              <a:t> </a:t>
            </a:r>
            <a:r>
              <a:rPr lang="en-US" sz="1400" dirty="0" err="1" smtClean="0">
                <a:latin typeface="Trebuchet MS" pitchFamily="34" charset="0"/>
              </a:rPr>
              <a:t>lipsa</a:t>
            </a:r>
            <a:r>
              <a:rPr lang="en-US" sz="1400" dirty="0" smtClean="0">
                <a:latin typeface="Trebuchet MS" pitchFamily="34" charset="0"/>
              </a:rPr>
              <a:t> </a:t>
            </a:r>
            <a:r>
              <a:rPr lang="en-US" sz="1400" dirty="0" err="1" smtClean="0">
                <a:latin typeface="Trebuchet MS" pitchFamily="34" charset="0"/>
              </a:rPr>
              <a:t>sau</a:t>
            </a:r>
            <a:r>
              <a:rPr lang="en-US" sz="1400" dirty="0" smtClean="0">
                <a:latin typeface="Trebuchet MS" pitchFamily="34" charset="0"/>
              </a:rPr>
              <a:t> </a:t>
            </a:r>
            <a:r>
              <a:rPr lang="en-US" sz="1400" dirty="0" err="1" smtClean="0">
                <a:latin typeface="Trebuchet MS" pitchFamily="34" charset="0"/>
              </a:rPr>
              <a:t>insuficiența</a:t>
            </a:r>
            <a:r>
              <a:rPr lang="en-US" sz="1400" dirty="0" smtClean="0">
                <a:latin typeface="Trebuchet MS" pitchFamily="34" charset="0"/>
              </a:rPr>
              <a:t> </a:t>
            </a:r>
            <a:r>
              <a:rPr lang="en-US" sz="1400" dirty="0" err="1" smtClean="0">
                <a:latin typeface="Trebuchet MS" pitchFamily="34" charset="0"/>
              </a:rPr>
              <a:t>unor</a:t>
            </a:r>
            <a:r>
              <a:rPr lang="en-US" sz="1400" dirty="0" smtClean="0">
                <a:latin typeface="Trebuchet MS" pitchFamily="34" charset="0"/>
              </a:rPr>
              <a:t> </a:t>
            </a:r>
            <a:r>
              <a:rPr lang="en-US" sz="1400" dirty="0" err="1" smtClean="0">
                <a:latin typeface="Trebuchet MS" pitchFamily="34" charset="0"/>
              </a:rPr>
              <a:t>spații</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dotări</a:t>
            </a:r>
            <a:r>
              <a:rPr lang="en-US" sz="1400" dirty="0" smtClean="0">
                <a:latin typeface="Trebuchet MS" pitchFamily="34" charset="0"/>
              </a:rPr>
              <a:t>.</a:t>
            </a:r>
            <a:endParaRPr lang="ro-RO" sz="1400" dirty="0" smtClean="0">
              <a:latin typeface="Trebuchet MS" pitchFamily="34" charset="0"/>
            </a:endParaRPr>
          </a:p>
          <a:p>
            <a:pPr algn="just"/>
            <a:endParaRPr lang="ro-RO" sz="1400" dirty="0" smtClean="0">
              <a:latin typeface="Trebuchet MS" pitchFamily="34" charset="0"/>
            </a:endParaRPr>
          </a:p>
          <a:p>
            <a:pPr algn="just"/>
            <a:r>
              <a:rPr lang="en-US" sz="1400" dirty="0" smtClean="0">
                <a:latin typeface="Trebuchet MS" pitchFamily="34" charset="0"/>
              </a:rPr>
              <a:t> </a:t>
            </a:r>
            <a:r>
              <a:rPr lang="en-US" sz="1400" dirty="0" err="1" smtClean="0">
                <a:latin typeface="Trebuchet MS" pitchFamily="34" charset="0"/>
              </a:rPr>
              <a:t>Astfel</a:t>
            </a:r>
            <a:r>
              <a:rPr lang="en-US" sz="1400" dirty="0" smtClean="0">
                <a:latin typeface="Trebuchet MS" pitchFamily="34" charset="0"/>
              </a:rPr>
              <a:t>, se </a:t>
            </a:r>
            <a:r>
              <a:rPr lang="en-US" sz="1400" dirty="0" err="1" smtClean="0">
                <a:latin typeface="Trebuchet MS" pitchFamily="34" charset="0"/>
              </a:rPr>
              <a:t>vor</a:t>
            </a:r>
            <a:r>
              <a:rPr lang="en-US" sz="1400" dirty="0" smtClean="0">
                <a:latin typeface="Trebuchet MS" pitchFamily="34" charset="0"/>
              </a:rPr>
              <a:t> </a:t>
            </a:r>
            <a:r>
              <a:rPr lang="en-US" sz="1400" dirty="0" err="1" smtClean="0">
                <a:latin typeface="Trebuchet MS" pitchFamily="34" charset="0"/>
              </a:rPr>
              <a:t>realiza</a:t>
            </a:r>
            <a:r>
              <a:rPr lang="en-US" sz="1400" dirty="0" smtClean="0">
                <a:latin typeface="Trebuchet MS" pitchFamily="34" charset="0"/>
              </a:rPr>
              <a:t> </a:t>
            </a:r>
            <a:r>
              <a:rPr lang="en-US" sz="1400" dirty="0" err="1" smtClean="0">
                <a:latin typeface="Trebuchet MS" pitchFamily="34" charset="0"/>
              </a:rPr>
              <a:t>următoarele</a:t>
            </a:r>
            <a:r>
              <a:rPr lang="en-US" sz="1400" dirty="0" smtClean="0">
                <a:latin typeface="Trebuchet MS" pitchFamily="34" charset="0"/>
              </a:rPr>
              <a:t>: </a:t>
            </a:r>
            <a:endParaRPr lang="ro-RO" sz="1400" dirty="0" smtClean="0">
              <a:latin typeface="Trebuchet MS" pitchFamily="34" charset="0"/>
            </a:endParaRPr>
          </a:p>
          <a:p>
            <a:pPr lvl="0">
              <a:buFont typeface="Wingdings" pitchFamily="2" charset="2"/>
              <a:buChar char="v"/>
            </a:pPr>
            <a:r>
              <a:rPr lang="en-US" sz="1400" dirty="0" smtClean="0">
                <a:latin typeface="Trebuchet MS" pitchFamily="34" charset="0"/>
              </a:rPr>
              <a:t> se </a:t>
            </a:r>
            <a:r>
              <a:rPr lang="en-US" sz="1400" dirty="0" err="1" smtClean="0">
                <a:latin typeface="Trebuchet MS" pitchFamily="34" charset="0"/>
              </a:rPr>
              <a:t>vor</a:t>
            </a:r>
            <a:r>
              <a:rPr lang="en-US" sz="1400" dirty="0" smtClean="0">
                <a:latin typeface="Trebuchet MS" pitchFamily="34" charset="0"/>
              </a:rPr>
              <a:t> </a:t>
            </a:r>
            <a:r>
              <a:rPr lang="en-US" sz="1400" dirty="0" err="1" smtClean="0">
                <a:latin typeface="Trebuchet MS" pitchFamily="34" charset="0"/>
              </a:rPr>
              <a:t>amenaja</a:t>
            </a:r>
            <a:r>
              <a:rPr lang="en-US" sz="1400" dirty="0" smtClean="0">
                <a:latin typeface="Trebuchet MS" pitchFamily="34" charset="0"/>
              </a:rPr>
              <a:t> </a:t>
            </a:r>
            <a:r>
              <a:rPr lang="en-US" sz="1400" dirty="0" err="1" smtClean="0">
                <a:latin typeface="Trebuchet MS" pitchFamily="34" charset="0"/>
              </a:rPr>
              <a:t>vestiare</a:t>
            </a:r>
            <a:r>
              <a:rPr lang="en-US" sz="1400" dirty="0" smtClean="0">
                <a:latin typeface="Trebuchet MS" pitchFamily="34" charset="0"/>
              </a:rPr>
              <a:t> </a:t>
            </a:r>
            <a:r>
              <a:rPr lang="en-US" sz="1400" dirty="0" err="1" smtClean="0">
                <a:latin typeface="Trebuchet MS" pitchFamily="34" charset="0"/>
              </a:rPr>
              <a:t>pentru</a:t>
            </a:r>
            <a:r>
              <a:rPr lang="en-US" sz="1400" dirty="0" smtClean="0">
                <a:latin typeface="Trebuchet MS" pitchFamily="34" charset="0"/>
              </a:rPr>
              <a:t> </a:t>
            </a:r>
            <a:r>
              <a:rPr lang="en-US" sz="1400" dirty="0" err="1" smtClean="0">
                <a:latin typeface="Trebuchet MS" pitchFamily="34" charset="0"/>
              </a:rPr>
              <a:t>personalul</a:t>
            </a:r>
            <a:r>
              <a:rPr lang="en-US" sz="1400" dirty="0" smtClean="0">
                <a:latin typeface="Trebuchet MS" pitchFamily="34" charset="0"/>
              </a:rPr>
              <a:t> medical </a:t>
            </a:r>
            <a:r>
              <a:rPr lang="en-US" sz="1400" dirty="0" err="1" smtClean="0">
                <a:latin typeface="Trebuchet MS" pitchFamily="34" charset="0"/>
              </a:rPr>
              <a:t>dotate</a:t>
            </a:r>
            <a:r>
              <a:rPr lang="en-US" sz="1400" dirty="0" smtClean="0">
                <a:latin typeface="Trebuchet MS" pitchFamily="34" charset="0"/>
              </a:rPr>
              <a:t> cu </a:t>
            </a:r>
            <a:r>
              <a:rPr lang="en-US" sz="1400" dirty="0" err="1" smtClean="0">
                <a:latin typeface="Trebuchet MS" pitchFamily="34" charset="0"/>
              </a:rPr>
              <a:t>grup</a:t>
            </a:r>
            <a:r>
              <a:rPr lang="en-US" sz="1400" dirty="0" smtClean="0">
                <a:latin typeface="Trebuchet MS" pitchFamily="34" charset="0"/>
              </a:rPr>
              <a:t> </a:t>
            </a:r>
            <a:r>
              <a:rPr lang="en-US" sz="1400" dirty="0" err="1" smtClean="0">
                <a:latin typeface="Trebuchet MS" pitchFamily="34" charset="0"/>
              </a:rPr>
              <a:t>sanitar</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duș</a:t>
            </a:r>
            <a:r>
              <a:rPr lang="en-US" sz="1400" dirty="0" smtClean="0">
                <a:latin typeface="Trebuchet MS" pitchFamily="34" charset="0"/>
              </a:rPr>
              <a:t> ;</a:t>
            </a:r>
            <a:endParaRPr lang="ro-RO" sz="1400" dirty="0" smtClean="0">
              <a:latin typeface="Trebuchet MS" pitchFamily="34" charset="0"/>
            </a:endParaRPr>
          </a:p>
          <a:p>
            <a:pPr lvl="0">
              <a:buFont typeface="Wingdings" pitchFamily="2" charset="2"/>
              <a:buChar char="v"/>
            </a:pPr>
            <a:r>
              <a:rPr lang="en-US" sz="1400" dirty="0" smtClean="0">
                <a:latin typeface="Trebuchet MS" pitchFamily="34" charset="0"/>
              </a:rPr>
              <a:t> se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instala</a:t>
            </a:r>
            <a:r>
              <a:rPr lang="en-US" sz="1400" dirty="0" smtClean="0">
                <a:latin typeface="Trebuchet MS" pitchFamily="34" charset="0"/>
              </a:rPr>
              <a:t> un </a:t>
            </a:r>
            <a:r>
              <a:rPr lang="en-US" sz="1400" dirty="0" err="1" smtClean="0">
                <a:latin typeface="Trebuchet MS" pitchFamily="34" charset="0"/>
              </a:rPr>
              <a:t>sistem</a:t>
            </a:r>
            <a:r>
              <a:rPr lang="en-US" sz="1400" dirty="0" smtClean="0">
                <a:latin typeface="Trebuchet MS" pitchFamily="34" charset="0"/>
              </a:rPr>
              <a:t> </a:t>
            </a:r>
            <a:r>
              <a:rPr lang="en-US" sz="1400" dirty="0" err="1" smtClean="0">
                <a:latin typeface="Trebuchet MS" pitchFamily="34" charset="0"/>
              </a:rPr>
              <a:t>performant</a:t>
            </a:r>
            <a:r>
              <a:rPr lang="en-US" sz="1400" dirty="0" smtClean="0">
                <a:latin typeface="Trebuchet MS" pitchFamily="34" charset="0"/>
              </a:rPr>
              <a:t> de </a:t>
            </a:r>
            <a:r>
              <a:rPr lang="en-US" sz="1400" dirty="0" err="1" smtClean="0">
                <a:latin typeface="Trebuchet MS" pitchFamily="34" charset="0"/>
              </a:rPr>
              <a:t>ventilare</a:t>
            </a:r>
            <a:r>
              <a:rPr lang="en-US" sz="1400" dirty="0" smtClean="0">
                <a:latin typeface="Trebuchet MS" pitchFamily="34" charset="0"/>
              </a:rPr>
              <a:t>, </a:t>
            </a:r>
            <a:r>
              <a:rPr lang="en-US" sz="1400" dirty="0" err="1" smtClean="0">
                <a:latin typeface="Trebuchet MS" pitchFamily="34" charset="0"/>
              </a:rPr>
              <a:t>climatizare</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aport</a:t>
            </a:r>
            <a:r>
              <a:rPr lang="en-US" sz="1400" dirty="0" smtClean="0">
                <a:latin typeface="Trebuchet MS" pitchFamily="34" charset="0"/>
              </a:rPr>
              <a:t> de </a:t>
            </a:r>
            <a:r>
              <a:rPr lang="en-US" sz="1400" dirty="0" err="1" smtClean="0">
                <a:latin typeface="Trebuchet MS" pitchFamily="34" charset="0"/>
              </a:rPr>
              <a:t>aer</a:t>
            </a:r>
            <a:r>
              <a:rPr lang="en-US" sz="1400" dirty="0" smtClean="0">
                <a:latin typeface="Trebuchet MS" pitchFamily="34" charset="0"/>
              </a:rPr>
              <a:t> </a:t>
            </a:r>
            <a:r>
              <a:rPr lang="en-US" sz="1400" dirty="0" err="1" smtClean="0">
                <a:latin typeface="Trebuchet MS" pitchFamily="34" charset="0"/>
              </a:rPr>
              <a:t>proaspăt</a:t>
            </a:r>
            <a:r>
              <a:rPr lang="en-US" sz="1400" dirty="0" smtClean="0">
                <a:latin typeface="Trebuchet MS" pitchFamily="34" charset="0"/>
              </a:rPr>
              <a:t> </a:t>
            </a:r>
            <a:r>
              <a:rPr lang="en-US" sz="1400" dirty="0" err="1" smtClean="0">
                <a:latin typeface="Trebuchet MS" pitchFamily="34" charset="0"/>
              </a:rPr>
              <a:t>atât</a:t>
            </a:r>
            <a:r>
              <a:rPr lang="en-US" sz="1400" dirty="0" smtClean="0">
                <a:latin typeface="Trebuchet MS" pitchFamily="34" charset="0"/>
              </a:rPr>
              <a:t> </a:t>
            </a:r>
            <a:r>
              <a:rPr lang="en-US" sz="1400" dirty="0" err="1" smtClean="0">
                <a:latin typeface="Trebuchet MS" pitchFamily="34" charset="0"/>
              </a:rPr>
              <a:t>pentru</a:t>
            </a:r>
            <a:r>
              <a:rPr lang="en-US" sz="1400" dirty="0" smtClean="0">
                <a:latin typeface="Trebuchet MS" pitchFamily="34" charset="0"/>
              </a:rPr>
              <a:t> </a:t>
            </a:r>
            <a:r>
              <a:rPr lang="en-US" sz="1400" dirty="0" err="1" smtClean="0">
                <a:latin typeface="Trebuchet MS" pitchFamily="34" charset="0"/>
              </a:rPr>
              <a:t>zona</a:t>
            </a:r>
            <a:r>
              <a:rPr lang="en-US" sz="1400" dirty="0" smtClean="0">
                <a:latin typeface="Trebuchet MS" pitchFamily="34" charset="0"/>
              </a:rPr>
              <a:t> </a:t>
            </a:r>
            <a:r>
              <a:rPr lang="en-US" sz="1400" dirty="0" err="1" smtClean="0">
                <a:latin typeface="Trebuchet MS" pitchFamily="34" charset="0"/>
              </a:rPr>
              <a:t>extinderii</a:t>
            </a:r>
            <a:r>
              <a:rPr lang="en-US" sz="1400" dirty="0" smtClean="0">
                <a:latin typeface="Trebuchet MS" pitchFamily="34" charset="0"/>
              </a:rPr>
              <a:t> </a:t>
            </a:r>
            <a:r>
              <a:rPr lang="en-US" sz="1400" dirty="0" err="1" smtClean="0">
                <a:latin typeface="Trebuchet MS" pitchFamily="34" charset="0"/>
              </a:rPr>
              <a:t>propuse</a:t>
            </a:r>
            <a:r>
              <a:rPr lang="en-US" sz="1400" dirty="0" smtClean="0">
                <a:latin typeface="Trebuchet MS" pitchFamily="34" charset="0"/>
              </a:rPr>
              <a:t> </a:t>
            </a:r>
            <a:r>
              <a:rPr lang="en-US" sz="1400" dirty="0" err="1" smtClean="0">
                <a:latin typeface="Trebuchet MS" pitchFamily="34" charset="0"/>
              </a:rPr>
              <a:t>cât</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pentru</a:t>
            </a:r>
            <a:r>
              <a:rPr lang="en-US" sz="1400" dirty="0" smtClean="0">
                <a:latin typeface="Trebuchet MS" pitchFamily="34" charset="0"/>
              </a:rPr>
              <a:t> </a:t>
            </a:r>
            <a:r>
              <a:rPr lang="en-US" sz="1400" dirty="0" err="1" smtClean="0">
                <a:latin typeface="Trebuchet MS" pitchFamily="34" charset="0"/>
              </a:rPr>
              <a:t>zona</a:t>
            </a:r>
            <a:r>
              <a:rPr lang="en-US" sz="1400" dirty="0" smtClean="0">
                <a:latin typeface="Trebuchet MS" pitchFamily="34" charset="0"/>
              </a:rPr>
              <a:t> de </a:t>
            </a:r>
            <a:r>
              <a:rPr lang="en-US" sz="1400" dirty="0" err="1" smtClean="0">
                <a:latin typeface="Trebuchet MS" pitchFamily="34" charset="0"/>
              </a:rPr>
              <a:t>primiri</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a:t>
            </a:r>
            <a:r>
              <a:rPr lang="en-US" sz="1400" dirty="0" err="1" smtClean="0">
                <a:latin typeface="Trebuchet MS" pitchFamily="34" charset="0"/>
              </a:rPr>
              <a:t>existente</a:t>
            </a:r>
            <a:r>
              <a:rPr lang="en-US" sz="1400" dirty="0" smtClean="0">
                <a:latin typeface="Trebuchet MS" pitchFamily="34" charset="0"/>
              </a:rPr>
              <a:t> ;</a:t>
            </a:r>
            <a:endParaRPr lang="ro-RO" sz="1400" dirty="0" smtClean="0">
              <a:latin typeface="Trebuchet MS" pitchFamily="34" charset="0"/>
            </a:endParaRPr>
          </a:p>
          <a:p>
            <a:pPr lvl="0">
              <a:buFont typeface="Wingdings" pitchFamily="2" charset="2"/>
              <a:buChar char="v"/>
            </a:pPr>
            <a:r>
              <a:rPr lang="en-US" sz="1400" dirty="0" smtClean="0">
                <a:latin typeface="Trebuchet MS" pitchFamily="34" charset="0"/>
              </a:rPr>
              <a:t> se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amenaja</a:t>
            </a:r>
            <a:r>
              <a:rPr lang="en-US" sz="1400" dirty="0" smtClean="0">
                <a:latin typeface="Trebuchet MS" pitchFamily="34" charset="0"/>
              </a:rPr>
              <a:t> un "</a:t>
            </a:r>
            <a:r>
              <a:rPr lang="en-US" sz="1400" dirty="0" err="1" smtClean="0">
                <a:latin typeface="Trebuchet MS" pitchFamily="34" charset="0"/>
              </a:rPr>
              <a:t>Spațiu</a:t>
            </a:r>
            <a:r>
              <a:rPr lang="en-US" sz="1400" dirty="0" smtClean="0">
                <a:latin typeface="Trebuchet MS" pitchFamily="34" charset="0"/>
              </a:rPr>
              <a:t> </a:t>
            </a:r>
            <a:r>
              <a:rPr lang="en-US" sz="1400" dirty="0" err="1" smtClean="0">
                <a:latin typeface="Trebuchet MS" pitchFamily="34" charset="0"/>
              </a:rPr>
              <a:t>destinat</a:t>
            </a:r>
            <a:r>
              <a:rPr lang="en-US" sz="1400" dirty="0" smtClean="0">
                <a:latin typeface="Trebuchet MS" pitchFamily="34" charset="0"/>
              </a:rPr>
              <a:t> </a:t>
            </a:r>
            <a:r>
              <a:rPr lang="en-US" sz="1400" dirty="0" err="1" smtClean="0">
                <a:latin typeface="Trebuchet MS" pitchFamily="34" charset="0"/>
              </a:rPr>
              <a:t>învățământului</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t>
            </a:r>
            <a:r>
              <a:rPr lang="en-US" sz="1400" dirty="0" err="1" smtClean="0">
                <a:latin typeface="Trebuchet MS" pitchFamily="34" charset="0"/>
              </a:rPr>
              <a:t>întâlnirilor</a:t>
            </a:r>
            <a:r>
              <a:rPr lang="en-US" sz="1400" dirty="0" smtClean="0">
                <a:latin typeface="Trebuchet MS" pitchFamily="34" charset="0"/>
              </a:rPr>
              <a:t> </a:t>
            </a:r>
            <a:r>
              <a:rPr lang="en-US" sz="1400" dirty="0" err="1" smtClean="0">
                <a:latin typeface="Trebuchet MS" pitchFamily="34" charset="0"/>
              </a:rPr>
              <a:t>colective</a:t>
            </a:r>
            <a:r>
              <a:rPr lang="en-US" sz="1400" dirty="0" smtClean="0">
                <a:latin typeface="Trebuchet MS" pitchFamily="34" charset="0"/>
              </a:rPr>
              <a:t>" ;</a:t>
            </a:r>
            <a:endParaRPr lang="ro-RO" sz="1400" dirty="0" smtClean="0">
              <a:latin typeface="Trebuchet MS" pitchFamily="34" charset="0"/>
            </a:endParaRPr>
          </a:p>
          <a:p>
            <a:pPr lvl="0">
              <a:buFont typeface="Wingdings" pitchFamily="2" charset="2"/>
              <a:buChar char="v"/>
            </a:pPr>
            <a:r>
              <a:rPr lang="en-US" sz="1400" dirty="0" smtClean="0">
                <a:latin typeface="Trebuchet MS" pitchFamily="34" charset="0"/>
              </a:rPr>
              <a:t> se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instala</a:t>
            </a:r>
            <a:r>
              <a:rPr lang="en-US" sz="1400" dirty="0" smtClean="0">
                <a:latin typeface="Trebuchet MS" pitchFamily="34" charset="0"/>
              </a:rPr>
              <a:t> un </a:t>
            </a:r>
            <a:r>
              <a:rPr lang="en-US" sz="1400" dirty="0" err="1" smtClean="0">
                <a:latin typeface="Trebuchet MS" pitchFamily="34" charset="0"/>
              </a:rPr>
              <a:t>sistem</a:t>
            </a:r>
            <a:r>
              <a:rPr lang="en-US" sz="1400" dirty="0" smtClean="0">
                <a:latin typeface="Trebuchet MS" pitchFamily="34" charset="0"/>
              </a:rPr>
              <a:t> central de </a:t>
            </a:r>
            <a:r>
              <a:rPr lang="en-US" sz="1400" dirty="0" err="1" smtClean="0">
                <a:latin typeface="Trebuchet MS" pitchFamily="34" charset="0"/>
              </a:rPr>
              <a:t>monitorizare</a:t>
            </a:r>
            <a:r>
              <a:rPr lang="en-US" sz="1400" dirty="0" smtClean="0">
                <a:latin typeface="Trebuchet MS" pitchFamily="34" charset="0"/>
              </a:rPr>
              <a:t> a </a:t>
            </a:r>
            <a:r>
              <a:rPr lang="en-US" sz="1400" dirty="0" err="1" smtClean="0">
                <a:latin typeface="Trebuchet MS" pitchFamily="34" charset="0"/>
              </a:rPr>
              <a:t>pacienților</a:t>
            </a:r>
            <a:r>
              <a:rPr lang="en-US" sz="1400" dirty="0" smtClean="0">
                <a:latin typeface="Trebuchet MS" pitchFamily="34" charset="0"/>
              </a:rPr>
              <a:t>. </a:t>
            </a:r>
            <a:r>
              <a:rPr lang="en-US" sz="1400" dirty="0" err="1" smtClean="0">
                <a:latin typeface="Trebuchet MS" pitchFamily="34" charset="0"/>
              </a:rPr>
              <a:t>Acesta</a:t>
            </a:r>
            <a:r>
              <a:rPr lang="en-US" sz="1400" dirty="0" smtClean="0">
                <a:latin typeface="Trebuchet MS" pitchFamily="34" charset="0"/>
              </a:rPr>
              <a:t>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fi</a:t>
            </a:r>
            <a:r>
              <a:rPr lang="en-US" sz="1400" dirty="0" smtClean="0">
                <a:latin typeface="Trebuchet MS" pitchFamily="34" charset="0"/>
              </a:rPr>
              <a:t> </a:t>
            </a:r>
            <a:r>
              <a:rPr lang="en-US" sz="1400" dirty="0" err="1" smtClean="0">
                <a:latin typeface="Trebuchet MS" pitchFamily="34" charset="0"/>
              </a:rPr>
              <a:t>compatibil</a:t>
            </a:r>
            <a:r>
              <a:rPr lang="en-US" sz="1400" dirty="0" smtClean="0">
                <a:latin typeface="Trebuchet MS" pitchFamily="34" charset="0"/>
              </a:rPr>
              <a:t> cu </a:t>
            </a:r>
            <a:r>
              <a:rPr lang="en-US" sz="1400" dirty="0" err="1" smtClean="0">
                <a:latin typeface="Trebuchet MS" pitchFamily="34" charset="0"/>
              </a:rPr>
              <a:t>monitoarele</a:t>
            </a:r>
            <a:r>
              <a:rPr lang="en-US" sz="1400" dirty="0" smtClean="0">
                <a:latin typeface="Trebuchet MS" pitchFamily="34" charset="0"/>
              </a:rPr>
              <a:t> </a:t>
            </a:r>
            <a:r>
              <a:rPr lang="en-US" sz="1400" dirty="0" err="1" smtClean="0">
                <a:latin typeface="Trebuchet MS" pitchFamily="34" charset="0"/>
              </a:rPr>
              <a:t>existente</a:t>
            </a:r>
            <a:r>
              <a:rPr lang="en-US" sz="1400" dirty="0" smtClean="0">
                <a:latin typeface="Trebuchet MS" pitchFamily="34" charset="0"/>
              </a:rPr>
              <a:t> </a:t>
            </a:r>
            <a:r>
              <a:rPr lang="en-US" sz="1400" dirty="0" err="1" smtClean="0">
                <a:latin typeface="Trebuchet MS" pitchFamily="34" charset="0"/>
              </a:rPr>
              <a:t>în</a:t>
            </a:r>
            <a:r>
              <a:rPr lang="en-US" sz="1400" dirty="0" smtClean="0">
                <a:latin typeface="Trebuchet MS" pitchFamily="34" charset="0"/>
              </a:rPr>
              <a:t> </a:t>
            </a:r>
            <a:r>
              <a:rPr lang="en-US" sz="1400" dirty="0" err="1" smtClean="0">
                <a:latin typeface="Trebuchet MS" pitchFamily="34" charset="0"/>
              </a:rPr>
              <a:t>zona</a:t>
            </a:r>
            <a:r>
              <a:rPr lang="en-US" sz="1400" dirty="0" smtClean="0">
                <a:latin typeface="Trebuchet MS" pitchFamily="34" charset="0"/>
              </a:rPr>
              <a:t> de </a:t>
            </a:r>
            <a:r>
              <a:rPr lang="en-US" sz="1400" dirty="0" err="1" smtClean="0">
                <a:latin typeface="Trebuchet MS" pitchFamily="34" charset="0"/>
              </a:rPr>
              <a:t>primiri</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a:t>
            </a:r>
            <a:endParaRPr lang="ro-RO" sz="1400" dirty="0" smtClean="0">
              <a:latin typeface="Trebuchet MS" pitchFamily="34" charset="0"/>
            </a:endParaRPr>
          </a:p>
          <a:p>
            <a:pPr lvl="0">
              <a:buFont typeface="Wingdings" pitchFamily="2" charset="2"/>
              <a:buChar char="v"/>
            </a:pPr>
            <a:r>
              <a:rPr lang="en-US" sz="1400" dirty="0" smtClean="0">
                <a:latin typeface="Trebuchet MS" pitchFamily="34" charset="0"/>
              </a:rPr>
              <a:t> se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instala</a:t>
            </a:r>
            <a:r>
              <a:rPr lang="en-US" sz="1400" dirty="0" smtClean="0">
                <a:latin typeface="Trebuchet MS" pitchFamily="34" charset="0"/>
              </a:rPr>
              <a:t> un </a:t>
            </a:r>
            <a:r>
              <a:rPr lang="en-US" sz="1400" dirty="0" err="1" smtClean="0">
                <a:latin typeface="Trebuchet MS" pitchFamily="34" charset="0"/>
              </a:rPr>
              <a:t>sistem</a:t>
            </a:r>
            <a:r>
              <a:rPr lang="en-US" sz="1400" dirty="0" smtClean="0">
                <a:latin typeface="Trebuchet MS" pitchFamily="34" charset="0"/>
              </a:rPr>
              <a:t> de </a:t>
            </a:r>
            <a:r>
              <a:rPr lang="en-US" sz="1400" dirty="0" err="1" smtClean="0">
                <a:latin typeface="Trebuchet MS" pitchFamily="34" charset="0"/>
              </a:rPr>
              <a:t>apelare</a:t>
            </a:r>
            <a:r>
              <a:rPr lang="en-US" sz="1400" dirty="0" smtClean="0">
                <a:latin typeface="Trebuchet MS" pitchFamily="34" charset="0"/>
              </a:rPr>
              <a:t> </a:t>
            </a:r>
            <a:r>
              <a:rPr lang="en-US" sz="1400" dirty="0" err="1" smtClean="0">
                <a:latin typeface="Trebuchet MS" pitchFamily="34" charset="0"/>
              </a:rPr>
              <a:t>pentru</a:t>
            </a:r>
            <a:r>
              <a:rPr lang="en-US" sz="1400" dirty="0" smtClean="0">
                <a:latin typeface="Trebuchet MS" pitchFamily="34" charset="0"/>
              </a:rPr>
              <a:t> </a:t>
            </a:r>
            <a:r>
              <a:rPr lang="en-US" sz="1400" dirty="0" err="1" smtClean="0">
                <a:latin typeface="Trebuchet MS" pitchFamily="34" charset="0"/>
              </a:rPr>
              <a:t>personalul</a:t>
            </a:r>
            <a:r>
              <a:rPr lang="en-US" sz="1400" dirty="0" smtClean="0">
                <a:latin typeface="Trebuchet MS" pitchFamily="34" charset="0"/>
              </a:rPr>
              <a:t> medical ;</a:t>
            </a:r>
            <a:endParaRPr lang="ro-RO" sz="1400" dirty="0" smtClean="0">
              <a:latin typeface="Trebuchet MS" pitchFamily="34" charset="0"/>
            </a:endParaRPr>
          </a:p>
          <a:p>
            <a:pPr lvl="0">
              <a:buFont typeface="Wingdings" pitchFamily="2" charset="2"/>
              <a:buChar char="v"/>
            </a:pPr>
            <a:r>
              <a:rPr lang="en-US" sz="1400" dirty="0" smtClean="0">
                <a:latin typeface="Trebuchet MS" pitchFamily="34" charset="0"/>
              </a:rPr>
              <a:t> se </a:t>
            </a:r>
            <a:r>
              <a:rPr lang="en-US" sz="1400" dirty="0" err="1" smtClean="0">
                <a:latin typeface="Trebuchet MS" pitchFamily="34" charset="0"/>
              </a:rPr>
              <a:t>va</a:t>
            </a:r>
            <a:r>
              <a:rPr lang="en-US" sz="1400" dirty="0" smtClean="0">
                <a:latin typeface="Trebuchet MS" pitchFamily="34" charset="0"/>
              </a:rPr>
              <a:t> </a:t>
            </a:r>
            <a:r>
              <a:rPr lang="en-US" sz="1400" dirty="0" err="1" smtClean="0">
                <a:latin typeface="Trebuchet MS" pitchFamily="34" charset="0"/>
              </a:rPr>
              <a:t>extinde</a:t>
            </a:r>
            <a:r>
              <a:rPr lang="en-US" sz="1400" dirty="0" smtClean="0">
                <a:latin typeface="Trebuchet MS" pitchFamily="34" charset="0"/>
              </a:rPr>
              <a:t> casa </a:t>
            </a:r>
            <a:r>
              <a:rPr lang="en-US" sz="1400" dirty="0" err="1" smtClean="0">
                <a:latin typeface="Trebuchet MS" pitchFamily="34" charset="0"/>
              </a:rPr>
              <a:t>liftului</a:t>
            </a:r>
            <a:r>
              <a:rPr lang="en-US" sz="1400" dirty="0" smtClean="0">
                <a:latin typeface="Trebuchet MS" pitchFamily="34" charset="0"/>
              </a:rPr>
              <a:t> cu </a:t>
            </a:r>
            <a:r>
              <a:rPr lang="en-US" sz="1400" dirty="0" err="1" smtClean="0">
                <a:latin typeface="Trebuchet MS" pitchFamily="34" charset="0"/>
              </a:rPr>
              <a:t>încă</a:t>
            </a:r>
            <a:r>
              <a:rPr lang="en-US" sz="1400" dirty="0" smtClean="0">
                <a:latin typeface="Trebuchet MS" pitchFamily="34" charset="0"/>
              </a:rPr>
              <a:t> o </a:t>
            </a:r>
            <a:r>
              <a:rPr lang="en-US" sz="1400" dirty="0" err="1" smtClean="0">
                <a:latin typeface="Trebuchet MS" pitchFamily="34" charset="0"/>
              </a:rPr>
              <a:t>stație</a:t>
            </a:r>
            <a:r>
              <a:rPr lang="en-US" sz="1400" dirty="0" smtClean="0">
                <a:latin typeface="Trebuchet MS" pitchFamily="34" charset="0"/>
              </a:rPr>
              <a:t>, </a:t>
            </a:r>
            <a:r>
              <a:rPr lang="en-US" sz="1400" dirty="0" err="1" smtClean="0">
                <a:latin typeface="Trebuchet MS" pitchFamily="34" charset="0"/>
              </a:rPr>
              <a:t>facilitând</a:t>
            </a:r>
            <a:r>
              <a:rPr lang="en-US" sz="1400" dirty="0" smtClean="0">
                <a:latin typeface="Trebuchet MS" pitchFamily="34" charset="0"/>
              </a:rPr>
              <a:t> </a:t>
            </a:r>
            <a:r>
              <a:rPr lang="en-US" sz="1400" dirty="0" err="1" smtClean="0">
                <a:latin typeface="Trebuchet MS" pitchFamily="34" charset="0"/>
              </a:rPr>
              <a:t>astfel</a:t>
            </a:r>
            <a:r>
              <a:rPr lang="en-US" sz="1400" dirty="0" smtClean="0">
                <a:latin typeface="Trebuchet MS" pitchFamily="34" charset="0"/>
              </a:rPr>
              <a:t> </a:t>
            </a:r>
            <a:r>
              <a:rPr lang="en-US" sz="1400" dirty="0" err="1" smtClean="0">
                <a:latin typeface="Trebuchet MS" pitchFamily="34" charset="0"/>
              </a:rPr>
              <a:t>accesul</a:t>
            </a:r>
            <a:r>
              <a:rPr lang="en-US" sz="1400" dirty="0" smtClean="0">
                <a:latin typeface="Trebuchet MS" pitchFamily="34" charset="0"/>
              </a:rPr>
              <a:t> din </a:t>
            </a:r>
            <a:r>
              <a:rPr lang="en-US" sz="1400" dirty="0" err="1" smtClean="0">
                <a:latin typeface="Trebuchet MS" pitchFamily="34" charset="0"/>
              </a:rPr>
              <a:t>zona</a:t>
            </a:r>
            <a:r>
              <a:rPr lang="en-US" sz="1400" dirty="0" smtClean="0">
                <a:latin typeface="Trebuchet MS" pitchFamily="34" charset="0"/>
              </a:rPr>
              <a:t> de </a:t>
            </a:r>
            <a:r>
              <a:rPr lang="en-US" sz="1400" dirty="0" err="1" smtClean="0">
                <a:latin typeface="Trebuchet MS" pitchFamily="34" charset="0"/>
              </a:rPr>
              <a:t>Primiri</a:t>
            </a:r>
            <a:r>
              <a:rPr lang="en-US" sz="1400" dirty="0" smtClean="0">
                <a:latin typeface="Trebuchet MS" pitchFamily="34" charset="0"/>
              </a:rPr>
              <a:t> </a:t>
            </a:r>
            <a:r>
              <a:rPr lang="en-US" sz="1400" dirty="0" err="1" smtClean="0">
                <a:latin typeface="Trebuchet MS" pitchFamily="34" charset="0"/>
              </a:rPr>
              <a:t>Urgențe</a:t>
            </a:r>
            <a:r>
              <a:rPr lang="en-US" sz="1400" dirty="0" smtClean="0">
                <a:latin typeface="Trebuchet MS" pitchFamily="34" charset="0"/>
              </a:rPr>
              <a:t> de la </a:t>
            </a:r>
            <a:r>
              <a:rPr lang="en-US" sz="1400" dirty="0" err="1" smtClean="0">
                <a:latin typeface="Trebuchet MS" pitchFamily="34" charset="0"/>
              </a:rPr>
              <a:t>parter</a:t>
            </a:r>
            <a:r>
              <a:rPr lang="en-US" sz="1400" dirty="0" smtClean="0">
                <a:latin typeface="Trebuchet MS" pitchFamily="34" charset="0"/>
              </a:rPr>
              <a:t> la </a:t>
            </a:r>
            <a:r>
              <a:rPr lang="en-US" sz="1400" dirty="0" err="1" smtClean="0">
                <a:latin typeface="Trebuchet MS" pitchFamily="34" charset="0"/>
              </a:rPr>
              <a:t>zona</a:t>
            </a:r>
            <a:r>
              <a:rPr lang="en-US" sz="1400" dirty="0" smtClean="0">
                <a:latin typeface="Trebuchet MS" pitchFamily="34" charset="0"/>
              </a:rPr>
              <a:t> de bloc operator de la </a:t>
            </a:r>
            <a:r>
              <a:rPr lang="en-US" sz="1400" dirty="0" err="1" smtClean="0">
                <a:latin typeface="Trebuchet MS" pitchFamily="34" charset="0"/>
              </a:rPr>
              <a:t>etajul</a:t>
            </a:r>
            <a:r>
              <a:rPr lang="en-US" sz="1400" dirty="0" smtClean="0">
                <a:latin typeface="Trebuchet MS" pitchFamily="34" charset="0"/>
              </a:rPr>
              <a:t> 2;</a:t>
            </a:r>
            <a:endParaRPr lang="ro-RO" sz="1400" dirty="0" smtClean="0">
              <a:latin typeface="Trebuchet MS" pitchFamily="34" charset="0"/>
            </a:endParaRPr>
          </a:p>
          <a:p>
            <a:pPr lvl="0">
              <a:buFont typeface="Wingdings" pitchFamily="2" charset="2"/>
              <a:buChar char="v"/>
            </a:pPr>
            <a:r>
              <a:rPr lang="en-US" sz="1400" dirty="0" smtClean="0">
                <a:latin typeface="Trebuchet MS" pitchFamily="34" charset="0"/>
              </a:rPr>
              <a:t> se </a:t>
            </a:r>
            <a:r>
              <a:rPr lang="en-US" sz="1400" dirty="0" err="1" smtClean="0">
                <a:latin typeface="Trebuchet MS" pitchFamily="34" charset="0"/>
              </a:rPr>
              <a:t>vor</a:t>
            </a:r>
            <a:r>
              <a:rPr lang="en-US" sz="1400" dirty="0" smtClean="0">
                <a:latin typeface="Trebuchet MS" pitchFamily="34" charset="0"/>
              </a:rPr>
              <a:t> </a:t>
            </a:r>
            <a:r>
              <a:rPr lang="en-US" sz="1400" dirty="0" err="1" smtClean="0">
                <a:latin typeface="Trebuchet MS" pitchFamily="34" charset="0"/>
              </a:rPr>
              <a:t>amenaja</a:t>
            </a:r>
            <a:r>
              <a:rPr lang="en-US" sz="1400" dirty="0" smtClean="0">
                <a:latin typeface="Trebuchet MS" pitchFamily="34" charset="0"/>
              </a:rPr>
              <a:t> </a:t>
            </a:r>
            <a:r>
              <a:rPr lang="en-US" sz="1400" dirty="0" err="1" smtClean="0">
                <a:latin typeface="Trebuchet MS" pitchFamily="34" charset="0"/>
              </a:rPr>
              <a:t>spații</a:t>
            </a:r>
            <a:r>
              <a:rPr lang="en-US" sz="1400" dirty="0" smtClean="0">
                <a:latin typeface="Trebuchet MS" pitchFamily="34" charset="0"/>
              </a:rPr>
              <a:t> de </a:t>
            </a:r>
            <a:r>
              <a:rPr lang="en-US" sz="1400" dirty="0" err="1" smtClean="0">
                <a:latin typeface="Trebuchet MS" pitchFamily="34" charset="0"/>
              </a:rPr>
              <a:t>depozitare</a:t>
            </a:r>
            <a:r>
              <a:rPr lang="en-US" sz="1400" dirty="0" smtClean="0">
                <a:latin typeface="Trebuchet MS" pitchFamily="34" charset="0"/>
              </a:rPr>
              <a:t> a </a:t>
            </a:r>
            <a:r>
              <a:rPr lang="en-US" sz="1400" dirty="0" err="1" smtClean="0">
                <a:latin typeface="Trebuchet MS" pitchFamily="34" charset="0"/>
              </a:rPr>
              <a:t>medicamentelor</a:t>
            </a:r>
            <a:r>
              <a:rPr lang="en-US" sz="1400" dirty="0" smtClean="0">
                <a:latin typeface="Trebuchet MS" pitchFamily="34" charset="0"/>
              </a:rPr>
              <a:t> </a:t>
            </a:r>
            <a:r>
              <a:rPr lang="en-US" sz="1400" dirty="0" err="1" smtClean="0">
                <a:latin typeface="Trebuchet MS" pitchFamily="34" charset="0"/>
              </a:rPr>
              <a:t>și</a:t>
            </a:r>
            <a:r>
              <a:rPr lang="en-US" sz="1400" dirty="0" smtClean="0">
                <a:latin typeface="Trebuchet MS" pitchFamily="34" charset="0"/>
              </a:rPr>
              <a:t> a </a:t>
            </a:r>
            <a:r>
              <a:rPr lang="en-US" sz="1400" dirty="0" err="1" smtClean="0">
                <a:latin typeface="Trebuchet MS" pitchFamily="34" charset="0"/>
              </a:rPr>
              <a:t>materialelor</a:t>
            </a:r>
            <a:r>
              <a:rPr lang="en-US" sz="1400" dirty="0" smtClean="0">
                <a:latin typeface="Trebuchet MS" pitchFamily="34" charset="0"/>
              </a:rPr>
              <a:t> </a:t>
            </a:r>
            <a:r>
              <a:rPr lang="en-US" sz="1400" dirty="0" err="1" smtClean="0">
                <a:latin typeface="Trebuchet MS" pitchFamily="34" charset="0"/>
              </a:rPr>
              <a:t>sanitare</a:t>
            </a:r>
            <a:r>
              <a:rPr lang="en-US" sz="1400" dirty="0" smtClean="0">
                <a:latin typeface="Trebuchet MS" pitchFamily="34" charset="0"/>
              </a:rPr>
              <a:t>. </a:t>
            </a:r>
            <a:endParaRPr lang="ro-RO" sz="1400" dirty="0" smtClean="0">
              <a:latin typeface="Trebuchet MS" pitchFamily="34" charset="0"/>
            </a:endParaRPr>
          </a:p>
          <a:p>
            <a:endParaRPr lang="ro-RO"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248400"/>
            <a:ext cx="7772400" cy="457200"/>
          </a:xfrm>
          <a:effectLst/>
        </p:spPr>
        <p:txBody>
          <a:bodyPr>
            <a:normAutofit/>
          </a:bodyPr>
          <a:lstStyle/>
          <a:p>
            <a:r>
              <a:rPr lang="ro-RO" sz="1200" b="1" dirty="0" smtClean="0">
                <a:solidFill>
                  <a:schemeClr val="tx1"/>
                </a:solidFill>
                <a:latin typeface="Trebuchet MS" pitchFamily="34" charset="0"/>
                <a:hlinkClick r:id="rId3"/>
              </a:rPr>
              <a:t>www.</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5943600"/>
            <a:ext cx="9144000" cy="304800"/>
          </a:xfrm>
          <a:prstGeom prst="rect">
            <a:avLst/>
          </a:prstGeom>
          <a:noFill/>
          <a:ln w="9525">
            <a:noFill/>
            <a:miter lim="800000"/>
            <a:headEnd/>
            <a:tailEnd/>
          </a:ln>
        </p:spPr>
      </p:pic>
      <p:sp>
        <p:nvSpPr>
          <p:cNvPr id="15" name="TextBox 14"/>
          <p:cNvSpPr txBox="1"/>
          <p:nvPr/>
        </p:nvSpPr>
        <p:spPr>
          <a:xfrm>
            <a:off x="457200" y="152400"/>
            <a:ext cx="8229600" cy="5786199"/>
          </a:xfrm>
          <a:prstGeom prst="rect">
            <a:avLst/>
          </a:prstGeom>
          <a:noFill/>
        </p:spPr>
        <p:txBody>
          <a:bodyPr wrap="square" rtlCol="0">
            <a:spAutoFit/>
          </a:bodyPr>
          <a:lstStyle/>
          <a:p>
            <a:pPr algn="ctr"/>
            <a:r>
              <a:rPr lang="ro-RO" sz="2000" dirty="0" smtClean="0">
                <a:latin typeface="Trebuchet MS" pitchFamily="34" charset="0"/>
              </a:rPr>
              <a:t>DOTĂRI PROPUSE</a:t>
            </a:r>
          </a:p>
          <a:p>
            <a:pPr algn="ctr"/>
            <a:endParaRPr lang="ro-RO" sz="1200" dirty="0" smtClean="0">
              <a:latin typeface="Trebuchet MS" pitchFamily="34" charset="0"/>
            </a:endParaRPr>
          </a:p>
          <a:p>
            <a:pPr lvl="0"/>
            <a:endParaRPr lang="ro-RO" sz="1200" b="1" i="1" dirty="0" smtClean="0"/>
          </a:p>
          <a:p>
            <a:pPr lvl="0"/>
            <a:endParaRPr lang="ro-RO" sz="1200" b="1" i="1" dirty="0" smtClean="0"/>
          </a:p>
          <a:p>
            <a:pPr lvl="0"/>
            <a:endParaRPr lang="ro-RO" sz="1200" b="1" i="1" dirty="0" smtClean="0"/>
          </a:p>
          <a:p>
            <a:pPr lvl="0"/>
            <a:r>
              <a:rPr lang="en-US" b="1" dirty="0" err="1" smtClean="0">
                <a:latin typeface="Trebuchet MS" pitchFamily="34" charset="0"/>
              </a:rPr>
              <a:t>Dotări</a:t>
            </a:r>
            <a:r>
              <a:rPr lang="ro-RO" b="1" dirty="0" smtClean="0">
                <a:latin typeface="Trebuchet MS" pitchFamily="34" charset="0"/>
              </a:rPr>
              <a:t> </a:t>
            </a:r>
            <a:r>
              <a:rPr lang="en-US" b="1" dirty="0" err="1" smtClean="0">
                <a:latin typeface="Trebuchet MS" pitchFamily="34" charset="0"/>
              </a:rPr>
              <a:t>echipamente</a:t>
            </a:r>
            <a:r>
              <a:rPr lang="ro-RO" b="1" dirty="0" smtClean="0">
                <a:latin typeface="Trebuchet MS" pitchFamily="34" charset="0"/>
              </a:rPr>
              <a:t>:</a:t>
            </a:r>
            <a:r>
              <a:rPr lang="en-US" dirty="0" smtClean="0">
                <a:latin typeface="Trebuchet MS" pitchFamily="34" charset="0"/>
              </a:rPr>
              <a:t> </a:t>
            </a:r>
            <a:endParaRPr lang="ro-RO" dirty="0" smtClean="0">
              <a:latin typeface="Trebuchet MS" pitchFamily="34" charset="0"/>
            </a:endParaRPr>
          </a:p>
          <a:p>
            <a:pPr lvl="0" algn="just">
              <a:buFont typeface="Wingdings" pitchFamily="2" charset="2"/>
              <a:buChar char="Ø"/>
            </a:pPr>
            <a:r>
              <a:rPr lang="en-US" dirty="0" smtClean="0">
                <a:latin typeface="Trebuchet MS" pitchFamily="34" charset="0"/>
              </a:rPr>
              <a:t>Simulator complex </a:t>
            </a:r>
            <a:r>
              <a:rPr lang="en-US" dirty="0" err="1" smtClean="0">
                <a:latin typeface="Trebuchet MS" pitchFamily="34" charset="0"/>
              </a:rPr>
              <a:t>avansat</a:t>
            </a:r>
            <a:r>
              <a:rPr lang="en-US" dirty="0" smtClean="0">
                <a:latin typeface="Trebuchet MS" pitchFamily="34" charset="0"/>
              </a:rPr>
              <a:t> de tip pediatric, </a:t>
            </a:r>
            <a:r>
              <a:rPr lang="en-US" dirty="0" err="1" smtClean="0">
                <a:latin typeface="Trebuchet MS" pitchFamily="34" charset="0"/>
              </a:rPr>
              <a:t>portabil</a:t>
            </a:r>
            <a:r>
              <a:rPr lang="en-US" dirty="0" smtClean="0">
                <a:latin typeface="Trebuchet MS" pitchFamily="34" charset="0"/>
              </a:rPr>
              <a:t>, </a:t>
            </a:r>
            <a:r>
              <a:rPr lang="en-US" dirty="0" err="1" smtClean="0">
                <a:latin typeface="Trebuchet MS" pitchFamily="34" charset="0"/>
              </a:rPr>
              <a:t>copil</a:t>
            </a:r>
            <a:r>
              <a:rPr lang="en-US" dirty="0" smtClean="0">
                <a:latin typeface="Trebuchet MS" pitchFamily="34" charset="0"/>
              </a:rPr>
              <a:t> </a:t>
            </a:r>
            <a:r>
              <a:rPr lang="en-US" dirty="0" err="1" smtClean="0">
                <a:latin typeface="Trebuchet MS" pitchFamily="34" charset="0"/>
              </a:rPr>
              <a:t>vârstă</a:t>
            </a:r>
            <a:r>
              <a:rPr lang="en-US" dirty="0" smtClean="0">
                <a:latin typeface="Trebuchet MS" pitchFamily="34" charset="0"/>
              </a:rPr>
              <a:t> 5 </a:t>
            </a:r>
            <a:r>
              <a:rPr lang="en-US" dirty="0" err="1" smtClean="0">
                <a:latin typeface="Trebuchet MS" pitchFamily="34" charset="0"/>
              </a:rPr>
              <a:t>ani</a:t>
            </a:r>
            <a:r>
              <a:rPr lang="en-US"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smtClean="0">
                <a:latin typeface="Trebuchet MS" pitchFamily="34" charset="0"/>
              </a:rPr>
              <a:t>Simulator complex </a:t>
            </a:r>
            <a:r>
              <a:rPr lang="en-US" dirty="0" err="1" smtClean="0">
                <a:latin typeface="Trebuchet MS" pitchFamily="34" charset="0"/>
              </a:rPr>
              <a:t>avansat</a:t>
            </a:r>
            <a:r>
              <a:rPr lang="en-US" dirty="0" smtClean="0">
                <a:latin typeface="Trebuchet MS" pitchFamily="34" charset="0"/>
              </a:rPr>
              <a:t> de tip pediatric, </a:t>
            </a:r>
            <a:r>
              <a:rPr lang="en-US" dirty="0" err="1" smtClean="0">
                <a:latin typeface="Trebuchet MS" pitchFamily="34" charset="0"/>
              </a:rPr>
              <a:t>portabil</a:t>
            </a:r>
            <a:r>
              <a:rPr lang="en-US" dirty="0" smtClean="0">
                <a:latin typeface="Trebuchet MS" pitchFamily="34" charset="0"/>
              </a:rPr>
              <a:t>, </a:t>
            </a:r>
            <a:r>
              <a:rPr lang="en-US" dirty="0" err="1" smtClean="0">
                <a:latin typeface="Trebuchet MS" pitchFamily="34" charset="0"/>
              </a:rPr>
              <a:t>copil</a:t>
            </a:r>
            <a:r>
              <a:rPr lang="en-US" dirty="0" smtClean="0">
                <a:latin typeface="Trebuchet MS" pitchFamily="34" charset="0"/>
              </a:rPr>
              <a:t> </a:t>
            </a:r>
            <a:r>
              <a:rPr lang="en-US" dirty="0" err="1" smtClean="0">
                <a:latin typeface="Trebuchet MS" pitchFamily="34" charset="0"/>
              </a:rPr>
              <a:t>nou</a:t>
            </a:r>
            <a:r>
              <a:rPr lang="en-US" dirty="0" smtClean="0">
                <a:latin typeface="Trebuchet MS" pitchFamily="34" charset="0"/>
              </a:rPr>
              <a:t> </a:t>
            </a:r>
            <a:r>
              <a:rPr lang="en-US" dirty="0" err="1" smtClean="0">
                <a:latin typeface="Trebuchet MS" pitchFamily="34" charset="0"/>
              </a:rPr>
              <a:t>născut</a:t>
            </a:r>
            <a:r>
              <a:rPr lang="en-US" dirty="0" smtClean="0">
                <a:latin typeface="Trebuchet MS" pitchFamily="34" charset="0"/>
              </a:rPr>
              <a:t>, </a:t>
            </a:r>
            <a:r>
              <a:rPr lang="en-US" dirty="0" err="1" smtClean="0">
                <a:latin typeface="Trebuchet MS" pitchFamily="34" charset="0"/>
              </a:rPr>
              <a:t>corp</a:t>
            </a:r>
            <a:r>
              <a:rPr lang="en-US" dirty="0" smtClean="0">
                <a:latin typeface="Trebuchet MS" pitchFamily="34" charset="0"/>
              </a:rPr>
              <a:t> </a:t>
            </a:r>
            <a:r>
              <a:rPr lang="en-US" dirty="0" err="1" smtClean="0">
                <a:latin typeface="Trebuchet MS" pitchFamily="34" charset="0"/>
              </a:rPr>
              <a:t>întreg</a:t>
            </a:r>
            <a:r>
              <a:rPr lang="en-US"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Lampă</a:t>
            </a:r>
            <a:r>
              <a:rPr lang="en-US" dirty="0" smtClean="0">
                <a:latin typeface="Trebuchet MS" pitchFamily="34" charset="0"/>
              </a:rPr>
              <a:t> </a:t>
            </a:r>
            <a:r>
              <a:rPr lang="en-US" dirty="0" err="1" smtClean="0">
                <a:latin typeface="Trebuchet MS" pitchFamily="34" charset="0"/>
              </a:rPr>
              <a:t>scialitică</a:t>
            </a:r>
            <a:r>
              <a:rPr lang="en-US"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Spirometru</a:t>
            </a:r>
            <a:r>
              <a:rPr lang="en-US"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Multifuncţională</a:t>
            </a:r>
            <a:r>
              <a:rPr lang="en-US" dirty="0" smtClean="0">
                <a:latin typeface="Trebuchet MS" pitchFamily="34" charset="0"/>
              </a:rPr>
              <a:t> laser color;</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Videoproiector</a:t>
            </a:r>
            <a:r>
              <a:rPr lang="en-US" dirty="0" smtClean="0">
                <a:latin typeface="Trebuchet MS" pitchFamily="34" charset="0"/>
              </a:rPr>
              <a:t> cu </a:t>
            </a:r>
            <a:r>
              <a:rPr lang="en-US" dirty="0" err="1" smtClean="0">
                <a:latin typeface="Trebuchet MS" pitchFamily="34" charset="0"/>
              </a:rPr>
              <a:t>ecran</a:t>
            </a:r>
            <a:r>
              <a:rPr lang="en-US" dirty="0" smtClean="0">
                <a:latin typeface="Trebuchet MS" pitchFamily="34" charset="0"/>
              </a:rPr>
              <a:t> de </a:t>
            </a:r>
            <a:r>
              <a:rPr lang="en-US" dirty="0" err="1" smtClean="0">
                <a:latin typeface="Trebuchet MS" pitchFamily="34" charset="0"/>
              </a:rPr>
              <a:t>proiecţie</a:t>
            </a:r>
            <a:r>
              <a:rPr lang="en-US" dirty="0" smtClean="0">
                <a:latin typeface="Trebuchet MS" pitchFamily="34" charset="0"/>
              </a:rPr>
              <a:t>.</a:t>
            </a:r>
            <a:endParaRPr lang="ro-RO" dirty="0" smtClean="0">
              <a:latin typeface="Trebuchet MS" pitchFamily="34" charset="0"/>
            </a:endParaRPr>
          </a:p>
          <a:p>
            <a:pPr algn="just"/>
            <a:endParaRPr lang="ro-RO" b="1" dirty="0" smtClean="0">
              <a:latin typeface="Trebuchet MS" pitchFamily="34" charset="0"/>
            </a:endParaRPr>
          </a:p>
          <a:p>
            <a:pPr algn="just"/>
            <a:r>
              <a:rPr lang="en-US" b="1" dirty="0" smtClean="0">
                <a:latin typeface="Trebuchet MS" pitchFamily="34" charset="0"/>
              </a:rPr>
              <a:t>Dot</a:t>
            </a:r>
            <a:r>
              <a:rPr lang="ro-RO" b="1" dirty="0" smtClean="0">
                <a:latin typeface="Trebuchet MS" pitchFamily="34" charset="0"/>
              </a:rPr>
              <a:t>ări mobilier</a:t>
            </a:r>
            <a:r>
              <a:rPr lang="en-US" b="1"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Rafturi</a:t>
            </a:r>
            <a:r>
              <a:rPr lang="en-US" dirty="0" smtClean="0">
                <a:latin typeface="Trebuchet MS" pitchFamily="34" charset="0"/>
              </a:rPr>
              <a:t> </a:t>
            </a:r>
            <a:r>
              <a:rPr lang="en-US" dirty="0" err="1" smtClean="0">
                <a:latin typeface="Trebuchet MS" pitchFamily="34" charset="0"/>
              </a:rPr>
              <a:t>metalice</a:t>
            </a:r>
            <a:r>
              <a:rPr lang="en-US" dirty="0" smtClean="0">
                <a:latin typeface="Trebuchet MS" pitchFamily="34" charset="0"/>
              </a:rPr>
              <a:t>; </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Vestiar</a:t>
            </a:r>
            <a:r>
              <a:rPr lang="en-US" dirty="0" smtClean="0">
                <a:latin typeface="Trebuchet MS" pitchFamily="34" charset="0"/>
              </a:rPr>
              <a:t> </a:t>
            </a:r>
            <a:r>
              <a:rPr lang="en-US" dirty="0" err="1" smtClean="0">
                <a:latin typeface="Trebuchet MS" pitchFamily="34" charset="0"/>
              </a:rPr>
              <a:t>metalic</a:t>
            </a:r>
            <a:r>
              <a:rPr lang="ro-RO" dirty="0" smtClean="0">
                <a:latin typeface="Trebuchet MS" pitchFamily="34" charset="0"/>
              </a:rPr>
              <a:t> - carcasă</a:t>
            </a:r>
            <a:r>
              <a:rPr lang="en-US" dirty="0" smtClean="0">
                <a:latin typeface="Trebuchet MS" pitchFamily="34" charset="0"/>
              </a:rPr>
              <a:t> din </a:t>
            </a:r>
            <a:r>
              <a:rPr lang="en-US" dirty="0" err="1" smtClean="0">
                <a:latin typeface="Trebuchet MS" pitchFamily="34" charset="0"/>
              </a:rPr>
              <a:t>tabl</a:t>
            </a:r>
            <a:r>
              <a:rPr lang="ro-RO" dirty="0" smtClean="0">
                <a:latin typeface="Trebuchet MS" pitchFamily="34" charset="0"/>
              </a:rPr>
              <a:t>ă</a:t>
            </a:r>
            <a:r>
              <a:rPr lang="en-US"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Bancă</a:t>
            </a:r>
            <a:r>
              <a:rPr lang="en-US" dirty="0" smtClean="0">
                <a:latin typeface="Trebuchet MS" pitchFamily="34" charset="0"/>
              </a:rPr>
              <a:t> </a:t>
            </a:r>
            <a:r>
              <a:rPr lang="en-US" dirty="0" err="1" smtClean="0">
                <a:latin typeface="Trebuchet MS" pitchFamily="34" charset="0"/>
              </a:rPr>
              <a:t>vestiar</a:t>
            </a:r>
            <a:r>
              <a:rPr lang="en-US" dirty="0" smtClean="0">
                <a:latin typeface="Trebuchet MS" pitchFamily="34" charset="0"/>
              </a:rPr>
              <a:t> </a:t>
            </a:r>
            <a:r>
              <a:rPr lang="en-US" dirty="0" err="1" smtClean="0">
                <a:latin typeface="Trebuchet MS" pitchFamily="34" charset="0"/>
              </a:rPr>
              <a:t>cadru</a:t>
            </a:r>
            <a:r>
              <a:rPr lang="en-US" dirty="0" smtClean="0">
                <a:latin typeface="Trebuchet MS" pitchFamily="34" charset="0"/>
              </a:rPr>
              <a:t> din </a:t>
            </a:r>
            <a:r>
              <a:rPr lang="en-US" dirty="0" err="1" smtClean="0">
                <a:latin typeface="Trebuchet MS" pitchFamily="34" charset="0"/>
              </a:rPr>
              <a:t>țeavă</a:t>
            </a:r>
            <a:r>
              <a:rPr lang="en-US"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Masă</a:t>
            </a:r>
            <a:r>
              <a:rPr lang="en-US" dirty="0" smtClean="0">
                <a:latin typeface="Trebuchet MS" pitchFamily="34" charset="0"/>
              </a:rPr>
              <a:t> </a:t>
            </a:r>
            <a:r>
              <a:rPr lang="en-US" dirty="0" err="1" smtClean="0">
                <a:latin typeface="Trebuchet MS" pitchFamily="34" charset="0"/>
              </a:rPr>
              <a:t>dreptunghiulară</a:t>
            </a:r>
            <a:r>
              <a:rPr lang="en-US" dirty="0" smtClean="0">
                <a:latin typeface="Trebuchet MS" pitchFamily="34" charset="0"/>
              </a:rPr>
              <a:t> 8-10 </a:t>
            </a:r>
            <a:r>
              <a:rPr lang="en-US" dirty="0" err="1" smtClean="0">
                <a:latin typeface="Trebuchet MS" pitchFamily="34" charset="0"/>
              </a:rPr>
              <a:t>persoane</a:t>
            </a:r>
            <a:r>
              <a:rPr lang="en-US" dirty="0" smtClean="0">
                <a:latin typeface="Trebuchet MS" pitchFamily="34" charset="0"/>
              </a:rPr>
              <a:t>;</a:t>
            </a:r>
            <a:endParaRPr lang="ro-RO" dirty="0" smtClean="0">
              <a:latin typeface="Trebuchet MS" pitchFamily="34" charset="0"/>
            </a:endParaRPr>
          </a:p>
          <a:p>
            <a:pPr lvl="0" algn="just">
              <a:buFont typeface="Wingdings" pitchFamily="2" charset="2"/>
              <a:buChar char="Ø"/>
            </a:pPr>
            <a:r>
              <a:rPr lang="en-US" dirty="0" err="1" smtClean="0">
                <a:latin typeface="Trebuchet MS" pitchFamily="34" charset="0"/>
              </a:rPr>
              <a:t>Scaun</a:t>
            </a:r>
            <a:r>
              <a:rPr lang="ro-RO" dirty="0" smtClean="0">
                <a:latin typeface="Trebuchet MS" pitchFamily="34" charset="0"/>
              </a:rPr>
              <a:t>e</a:t>
            </a:r>
            <a:r>
              <a:rPr lang="en-US" dirty="0" smtClean="0">
                <a:latin typeface="Trebuchet MS" pitchFamily="34" charset="0"/>
              </a:rPr>
              <a:t> fix</a:t>
            </a:r>
            <a:r>
              <a:rPr lang="ro-RO" dirty="0" smtClean="0">
                <a:latin typeface="Trebuchet MS" pitchFamily="34" charset="0"/>
              </a:rPr>
              <a:t>e</a:t>
            </a:r>
            <a:r>
              <a:rPr lang="en-US" dirty="0" smtClean="0">
                <a:latin typeface="Trebuchet MS" pitchFamily="34" charset="0"/>
              </a:rPr>
              <a:t>.</a:t>
            </a:r>
            <a:endParaRPr lang="ro-RO" dirty="0" smtClean="0">
              <a:latin typeface="Trebuchet MS" pitchFamily="34" charset="0"/>
            </a:endParaRPr>
          </a:p>
          <a:p>
            <a:pPr lvl="0">
              <a:buFont typeface="Wingdings" pitchFamily="2" charset="2"/>
              <a:buChar char="v"/>
            </a:pPr>
            <a:endParaRPr lang="ro-RO" sz="1400" dirty="0" smtClean="0">
              <a:latin typeface="Trebuchet MS" pitchFamily="34" charset="0"/>
            </a:endParaRPr>
          </a:p>
          <a:p>
            <a:endParaRPr lang="ro-RO"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686800" cy="4191000"/>
          </a:xfrm>
        </p:spPr>
        <p:txBody>
          <a:bodyPr>
            <a:normAutofit/>
          </a:bodyPr>
          <a:lstStyle/>
          <a:p>
            <a:pPr algn="ctr"/>
            <a:r>
              <a:rPr lang="ro-RO" sz="2400" dirty="0" smtClean="0">
                <a:latin typeface="+mn-lt"/>
              </a:rPr>
              <a:t/>
            </a:r>
            <a:br>
              <a:rPr lang="ro-RO" sz="2400" dirty="0" smtClean="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dirty="0" smtClean="0">
                <a:latin typeface="+mn-lt"/>
              </a:rPr>
              <a:t/>
            </a:r>
            <a:br>
              <a:rPr lang="ro-RO" sz="2400" dirty="0" smtClean="0">
                <a:latin typeface="+mn-lt"/>
              </a:rPr>
            </a:br>
            <a:r>
              <a:rPr lang="ro-RO" sz="2400" dirty="0">
                <a:latin typeface="+mn-lt"/>
              </a:rPr>
              <a:t/>
            </a:r>
            <a:br>
              <a:rPr lang="ro-RO" sz="2400" dirty="0">
                <a:latin typeface="+mn-lt"/>
              </a:rPr>
            </a:br>
            <a:r>
              <a:rPr lang="ro-RO" sz="2400" b="1" dirty="0" smtClean="0">
                <a:solidFill>
                  <a:schemeClr val="tx1"/>
                </a:solidFill>
                <a:latin typeface="Trebuchet MS" pitchFamily="34" charset="0"/>
              </a:rPr>
              <a:t/>
            </a:r>
            <a:br>
              <a:rPr lang="ro-RO" sz="2400" b="1" dirty="0" smtClean="0">
                <a:solidFill>
                  <a:schemeClr val="tx1"/>
                </a:solidFill>
                <a:latin typeface="Trebuchet MS" pitchFamily="34" charset="0"/>
              </a:rPr>
            </a:br>
            <a:r>
              <a:rPr lang="ro-RO" sz="2400" b="1" dirty="0" smtClean="0">
                <a:latin typeface="Trebuchet MS" pitchFamily="34" charset="0"/>
              </a:rPr>
              <a:t/>
            </a:r>
            <a:br>
              <a:rPr lang="ro-RO" sz="2400" b="1" dirty="0" smtClean="0">
                <a:latin typeface="Trebuchet MS" pitchFamily="34" charset="0"/>
              </a:rPr>
            </a:br>
            <a:r>
              <a:rPr lang="ro-RO" sz="2400" dirty="0" smtClean="0">
                <a:solidFill>
                  <a:schemeClr val="tx1"/>
                </a:solidFill>
                <a:latin typeface="Trebuchet MS" pitchFamily="34" charset="0"/>
              </a:rPr>
              <a:t/>
            </a:r>
            <a:br>
              <a:rPr lang="ro-RO" sz="2400" dirty="0" smtClean="0">
                <a:solidFill>
                  <a:schemeClr val="tx1"/>
                </a:solidFill>
                <a:latin typeface="Trebuchet MS" pitchFamily="34" charset="0"/>
              </a:rPr>
            </a:br>
            <a:r>
              <a:rPr lang="ro-RO" sz="2400" dirty="0" smtClean="0">
                <a:solidFill>
                  <a:schemeClr val="tx1"/>
                </a:solidFill>
              </a:rPr>
              <a:t/>
            </a:r>
            <a:br>
              <a:rPr lang="ro-RO" sz="2400" dirty="0" smtClean="0">
                <a:solidFill>
                  <a:schemeClr val="tx1"/>
                </a:solidFill>
              </a:rPr>
            </a:br>
            <a:endParaRPr lang="ro-RO" sz="2400" dirty="0">
              <a:solidFill>
                <a:schemeClr val="tx1"/>
              </a:solidFill>
              <a:latin typeface="+mn-lt"/>
            </a:endParaRPr>
          </a:p>
        </p:txBody>
      </p:sp>
      <p:sp>
        <p:nvSpPr>
          <p:cNvPr id="3" name="Subtitle 2"/>
          <p:cNvSpPr>
            <a:spLocks noGrp="1"/>
          </p:cNvSpPr>
          <p:nvPr>
            <p:ph type="subTitle" idx="1"/>
          </p:nvPr>
        </p:nvSpPr>
        <p:spPr>
          <a:xfrm>
            <a:off x="685800" y="6400800"/>
            <a:ext cx="7772400" cy="381000"/>
          </a:xfrm>
          <a:effectLst/>
        </p:spPr>
        <p:txBody>
          <a:bodyPr>
            <a:normAutofit/>
          </a:bodyPr>
          <a:lstStyle/>
          <a:p>
            <a:r>
              <a:rPr lang="ro-RO" sz="1200" b="1" dirty="0" smtClean="0">
                <a:solidFill>
                  <a:schemeClr val="tx1"/>
                </a:solidFill>
                <a:latin typeface="Trebuchet MS" pitchFamily="34" charset="0"/>
                <a:hlinkClick r:id="rId3"/>
              </a:rPr>
              <a:t>www.</a:t>
            </a:r>
            <a:r>
              <a:rPr lang="en-US" sz="1200" b="1" dirty="0" err="1" smtClean="0">
                <a:solidFill>
                  <a:schemeClr val="tx1"/>
                </a:solidFill>
                <a:latin typeface="Trebuchet MS" pitchFamily="34" charset="0"/>
                <a:hlinkClick r:id="rId3"/>
              </a:rPr>
              <a:t>adrmuntenia</a:t>
            </a:r>
            <a:r>
              <a:rPr lang="ro-RO" sz="1200" b="1" dirty="0" smtClean="0">
                <a:solidFill>
                  <a:schemeClr val="tx1"/>
                </a:solidFill>
                <a:latin typeface="Trebuchet MS" pitchFamily="34" charset="0"/>
                <a:hlinkClick r:id="rId3"/>
              </a:rPr>
              <a:t>.ro</a:t>
            </a:r>
            <a:r>
              <a:rPr lang="en-US" sz="1200" b="1" dirty="0" smtClean="0">
                <a:solidFill>
                  <a:schemeClr val="tx1"/>
                </a:solidFill>
                <a:latin typeface="Trebuchet MS" pitchFamily="34" charset="0"/>
              </a:rPr>
              <a:t>                                                                                                 </a:t>
            </a:r>
            <a:r>
              <a:rPr lang="en-US" sz="1200" b="1" dirty="0" smtClean="0">
                <a:solidFill>
                  <a:schemeClr val="tx1"/>
                </a:solidFill>
                <a:latin typeface="Trebuchet MS" pitchFamily="34" charset="0"/>
                <a:hlinkClick r:id="rId4"/>
              </a:rPr>
              <a:t>www.inforegio.ro</a:t>
            </a:r>
            <a:endParaRPr lang="ro-RO" sz="1300" b="1" dirty="0" smtClean="0">
              <a:solidFill>
                <a:schemeClr val="tx1"/>
              </a:solidFill>
            </a:endParaRPr>
          </a:p>
          <a:p>
            <a:pPr algn="ctr"/>
            <a:endParaRPr lang="ro-RO" sz="1300" b="1" dirty="0" smtClean="0">
              <a:solidFill>
                <a:schemeClr val="tx1"/>
              </a:solidFill>
            </a:endParaRPr>
          </a:p>
          <a:p>
            <a:pPr algn="ctr"/>
            <a:endParaRPr lang="ro-RO" dirty="0" smtClean="0"/>
          </a:p>
        </p:txBody>
      </p:sp>
      <p:pic>
        <p:nvPicPr>
          <p:cNvPr id="12" name="Picture 1"/>
          <p:cNvPicPr>
            <a:picLocks noChangeAspect="1" noChangeArrowheads="1"/>
          </p:cNvPicPr>
          <p:nvPr/>
        </p:nvPicPr>
        <p:blipFill>
          <a:blip r:embed="rId5" cstate="print"/>
          <a:srcRect/>
          <a:stretch>
            <a:fillRect/>
          </a:stretch>
        </p:blipFill>
        <p:spPr bwMode="auto">
          <a:xfrm>
            <a:off x="0" y="6096000"/>
            <a:ext cx="9144000" cy="304800"/>
          </a:xfrm>
          <a:prstGeom prst="rect">
            <a:avLst/>
          </a:prstGeom>
          <a:noFill/>
          <a:ln w="9525">
            <a:noFill/>
            <a:miter lim="800000"/>
            <a:headEnd/>
            <a:tailEnd/>
          </a:ln>
        </p:spPr>
      </p:pic>
      <p:sp>
        <p:nvSpPr>
          <p:cNvPr id="15" name="TextBox 14"/>
          <p:cNvSpPr txBox="1"/>
          <p:nvPr/>
        </p:nvSpPr>
        <p:spPr>
          <a:xfrm>
            <a:off x="304800" y="762000"/>
            <a:ext cx="8534400" cy="4893647"/>
          </a:xfrm>
          <a:prstGeom prst="rect">
            <a:avLst/>
          </a:prstGeom>
          <a:noFill/>
        </p:spPr>
        <p:txBody>
          <a:bodyPr wrap="square" rtlCol="0">
            <a:spAutoFit/>
          </a:bodyPr>
          <a:lstStyle/>
          <a:p>
            <a:pPr algn="ctr"/>
            <a:r>
              <a:rPr lang="ro-RO" sz="2800" dirty="0" smtClean="0">
                <a:latin typeface="Trebuchet MS" pitchFamily="34" charset="0"/>
              </a:rPr>
              <a:t>REZULTATE</a:t>
            </a:r>
          </a:p>
          <a:p>
            <a:pPr algn="just"/>
            <a:endParaRPr lang="ro-RO" sz="2400" dirty="0" smtClean="0">
              <a:latin typeface="Trebuchet MS" pitchFamily="34" charset="0"/>
            </a:endParaRPr>
          </a:p>
          <a:p>
            <a:pPr algn="just"/>
            <a:r>
              <a:rPr lang="vi-VN" sz="2800" dirty="0" smtClean="0">
                <a:latin typeface="Trebuchet MS" pitchFamily="34" charset="0"/>
              </a:rPr>
              <a:t>Compartimentul de Primiri Urgențe a Spitalului de Pediatrie Pitești este extins, dotat și modernizat. </a:t>
            </a:r>
            <a:endParaRPr lang="ro-RO" sz="2800" dirty="0" smtClean="0">
              <a:latin typeface="Trebuchet MS" pitchFamily="34" charset="0"/>
            </a:endParaRPr>
          </a:p>
          <a:p>
            <a:pPr algn="just"/>
            <a:endParaRPr lang="ro-RO" sz="2800" dirty="0" smtClean="0">
              <a:latin typeface="Trebuchet MS" pitchFamily="34" charset="0"/>
            </a:endParaRPr>
          </a:p>
          <a:p>
            <a:pPr algn="just"/>
            <a:endParaRPr lang="ro-RO" sz="2800" dirty="0" smtClean="0">
              <a:latin typeface="Trebuchet MS" pitchFamily="34" charset="0"/>
            </a:endParaRPr>
          </a:p>
          <a:p>
            <a:pPr algn="just"/>
            <a:r>
              <a:rPr lang="vi-VN" sz="2800" dirty="0" smtClean="0">
                <a:latin typeface="Trebuchet MS" pitchFamily="34" charset="0"/>
              </a:rPr>
              <a:t>Indicatori: Rata internărilor acute în spital din total internări/ creșterea calității serviciilor medicale furnizate de Spitalul de Pediatrie Pitești.</a:t>
            </a:r>
          </a:p>
          <a:p>
            <a:pPr algn="just"/>
            <a:endParaRPr lang="ro-RO" sz="2800" dirty="0" smtClean="0">
              <a:latin typeface="Trebuchet MS" pitchFamily="34" charset="0"/>
            </a:endParaRPr>
          </a:p>
          <a:p>
            <a:endParaRPr lang="ro-RO" dirty="0" smtClean="0"/>
          </a:p>
          <a:p>
            <a:endParaRPr lang="ro-RO"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TotalTime>
  <Words>1111</Words>
  <Application>Microsoft Office PowerPoint</Application>
  <PresentationFormat>On-screen Show (4:3)</PresentationFormat>
  <Paragraphs>136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Conferinţă de Presă privind lansarea proiectului  “Extindere, modernizare și dotare spații Urgență  Spitalul de Pediatrie Pitești”   Cod proiect 119335 Piteşti 17 aprilie 2019    </vt:lpstr>
      <vt:lpstr>         </vt:lpstr>
      <vt:lpstr>         </vt:lpstr>
      <vt:lpstr>           Acest proiect va  avea drept finalitate reducerea timpilor de  așteptare până la rezolvarea cazurilor prezentate în structura de urgență, creșterea gradului de satisfacție al pacienților/aparținătorilor, precum și a gradului de satisfacție a salariaților din structură, toate aceste îmbunătățiri ale activității, regăsindu-se finalmente în creșterea calității serviciilor medicale furnizate de Spitalul de Pediatrie Pitești.     </vt:lpstr>
      <vt:lpstr>         </vt:lpstr>
      <vt:lpstr>         </vt:lpstr>
      <vt:lpstr>         </vt:lpstr>
      <vt:lpstr>         </vt:lpstr>
      <vt:lpstr>         </vt:lpstr>
      <vt:lpstr>         </vt:lpstr>
      <vt:lpstr>         </vt:lpstr>
      <vt:lpstr>       Vă mulţumim pentru atenţie!  CONSILIUL JUDEŢEAN ARGEŞ Piata Vasile Milea, Nr. 1 Cod postal: 110053 T centrala: 0248/217800   F: 0248/220137 www.cjarges.ro  Investim în viitorul tău! Proiect selectat în cadrul Programului Operaţional Regional şi co-finanţat de Uniunea Europeană prin Fondul European de Dezvoltare Regională.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 proiect: Modernizarea  DJ 504, limita jud. Teleorman – Popești–Izvoru – Recea – Cornăţel – Vulpești (DN65A), km 110 + 700 – 136 + 695, L = 25, 995 km, com. Popești, Izvoru, Recea, Buzoești, jud. Argeș</dc:title>
  <dc:creator>Cristina VOICU OLTEANU</dc:creator>
  <cp:lastModifiedBy>ralucan</cp:lastModifiedBy>
  <cp:revision>89</cp:revision>
  <dcterms:created xsi:type="dcterms:W3CDTF">2006-08-16T00:00:00Z</dcterms:created>
  <dcterms:modified xsi:type="dcterms:W3CDTF">2019-04-11T07:49:48Z</dcterms:modified>
</cp:coreProperties>
</file>