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5C82-EBC0-4EDB-82CF-C42FC3106BC4}" type="datetimeFigureOut">
              <a:rPr lang="ro-RO" smtClean="0"/>
              <a:pPr/>
              <a:t>26.03.2018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896E-2426-4EF3-829B-9AC06B1853E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12</a:t>
            </a:fld>
            <a:endParaRPr lang="ro-R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7</a:t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8</a:t>
            </a:fld>
            <a:endParaRPr 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9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jarges.ro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800600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vi-VN" sz="2400" dirty="0" smtClean="0">
                <a:latin typeface="Trebuchet MS" pitchFamily="34" charset="0"/>
              </a:rPr>
              <a:t> Conferinţă de Presă- Lansare Proiect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/>
            </a:r>
            <a:br>
              <a:rPr lang="vi-VN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>“</a:t>
            </a:r>
            <a:r>
              <a:rPr lang="en-GB" sz="2400" b="1" dirty="0" err="1" smtClean="0">
                <a:latin typeface="Trebuchet MS" pitchFamily="34" charset="0"/>
                <a:ea typeface="Times New Roman"/>
              </a:rPr>
              <a:t>Conservarea</a:t>
            </a:r>
            <a:r>
              <a:rPr lang="en-GB" sz="2400" b="1" dirty="0" smtClean="0">
                <a:latin typeface="Trebuchet MS" pitchFamily="34" charset="0"/>
                <a:ea typeface="Times New Roman"/>
              </a:rPr>
              <a:t> </a:t>
            </a:r>
            <a:r>
              <a:rPr lang="ro-RO" sz="2400" b="1" dirty="0" err="1" smtClean="0">
                <a:latin typeface="Trebuchet MS" pitchFamily="34" charset="0"/>
                <a:ea typeface="Times New Roman"/>
              </a:rPr>
              <a:t>ș</a:t>
            </a:r>
            <a:r>
              <a:rPr lang="en-GB" sz="2400" b="1" dirty="0" err="1" smtClean="0">
                <a:latin typeface="Trebuchet MS" pitchFamily="34" charset="0"/>
                <a:ea typeface="Times New Roman"/>
              </a:rPr>
              <a:t>i</a:t>
            </a:r>
            <a:r>
              <a:rPr lang="en-GB" sz="2400" b="1" dirty="0" smtClean="0">
                <a:latin typeface="Trebuchet MS" pitchFamily="34" charset="0"/>
                <a:ea typeface="Times New Roman"/>
              </a:rPr>
              <a:t> </a:t>
            </a:r>
            <a:r>
              <a:rPr lang="ro-RO" sz="2400" b="1" dirty="0" err="1" smtClean="0">
                <a:latin typeface="Trebuchet MS" pitchFamily="34" charset="0"/>
                <a:ea typeface="Times New Roman"/>
              </a:rPr>
              <a:t>C</a:t>
            </a:r>
            <a:r>
              <a:rPr lang="en-GB" sz="2400" b="1" dirty="0" err="1" smtClean="0">
                <a:latin typeface="Trebuchet MS" pitchFamily="34" charset="0"/>
                <a:ea typeface="Times New Roman"/>
              </a:rPr>
              <a:t>onsolidarea</a:t>
            </a:r>
            <a:r>
              <a:rPr lang="en-GB" sz="2400" b="1" dirty="0" smtClean="0">
                <a:latin typeface="Trebuchet MS" pitchFamily="34" charset="0"/>
                <a:ea typeface="Times New Roman"/>
              </a:rPr>
              <a:t> </a:t>
            </a:r>
            <a:r>
              <a:rPr lang="en-GB" sz="2400" b="1" dirty="0" err="1" smtClean="0">
                <a:latin typeface="Trebuchet MS" pitchFamily="34" charset="0"/>
                <a:ea typeface="Times New Roman"/>
              </a:rPr>
              <a:t>Cet</a:t>
            </a:r>
            <a:r>
              <a:rPr lang="ro-RO" sz="2400" b="1" dirty="0" smtClean="0">
                <a:latin typeface="Trebuchet MS" pitchFamily="34" charset="0"/>
                <a:ea typeface="Times New Roman"/>
              </a:rPr>
              <a:t>ăț</a:t>
            </a:r>
            <a:r>
              <a:rPr lang="en-GB" sz="2400" b="1" dirty="0" smtClean="0">
                <a:latin typeface="Trebuchet MS" pitchFamily="34" charset="0"/>
                <a:ea typeface="Times New Roman"/>
              </a:rPr>
              <a:t>ii </a:t>
            </a:r>
            <a:r>
              <a:rPr lang="en-GB" sz="2400" b="1" dirty="0" err="1" smtClean="0">
                <a:latin typeface="Trebuchet MS" pitchFamily="34" charset="0"/>
                <a:ea typeface="Times New Roman"/>
              </a:rPr>
              <a:t>Poenari</a:t>
            </a:r>
            <a:r>
              <a:rPr lang="en-GB" sz="2400" b="1" dirty="0" smtClean="0">
                <a:latin typeface="Trebuchet MS" pitchFamily="34" charset="0"/>
                <a:ea typeface="Times New Roman"/>
              </a:rPr>
              <a:t> </a:t>
            </a:r>
            <a:r>
              <a:rPr lang="en-GB" sz="2400" b="1" dirty="0" err="1" smtClean="0">
                <a:latin typeface="Trebuchet MS" pitchFamily="34" charset="0"/>
                <a:ea typeface="Times New Roman"/>
              </a:rPr>
              <a:t>Arge</a:t>
            </a:r>
            <a:r>
              <a:rPr lang="ro-RO" sz="2400" b="1" dirty="0" smtClean="0">
                <a:latin typeface="Trebuchet MS" pitchFamily="34" charset="0"/>
                <a:ea typeface="Times New Roman"/>
              </a:rPr>
              <a:t>ș</a:t>
            </a:r>
            <a:r>
              <a:rPr lang="vi-VN" sz="2400" dirty="0" smtClean="0">
                <a:latin typeface="Trebuchet MS" pitchFamily="34" charset="0"/>
              </a:rPr>
              <a:t>” </a:t>
            </a:r>
            <a:br>
              <a:rPr lang="vi-VN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>Cod proiect 116343</a:t>
            </a:r>
            <a:br>
              <a:rPr lang="vi-VN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>Piteşti </a:t>
            </a:r>
            <a:r>
              <a:rPr lang="en-US" sz="2400" dirty="0" smtClean="0">
                <a:latin typeface="Trebuchet MS" pitchFamily="34" charset="0"/>
              </a:rPr>
              <a:t>28.03.</a:t>
            </a:r>
            <a:r>
              <a:rPr lang="ro-RO" sz="2400" dirty="0" smtClean="0">
                <a:latin typeface="Trebuchet MS" pitchFamily="34" charset="0"/>
              </a:rPr>
              <a:t>2018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10</a:t>
            </a: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*63.</a:t>
            </a: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" y="228600"/>
            <a:ext cx="99568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8600"/>
            <a:ext cx="990600" cy="1066800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04800"/>
            <a:ext cx="1066800" cy="1000125"/>
          </a:xfrm>
          <a:prstGeom prst="rect">
            <a:avLst/>
          </a:prstGeom>
          <a:noFill/>
        </p:spPr>
      </p:pic>
      <p:pic>
        <p:nvPicPr>
          <p:cNvPr id="15" name="Picture 8" descr="C:\Documents and Settings\ralucan\Desktop\Sigla CJ 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038600"/>
            <a:ext cx="990600" cy="11323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28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ubsol-document-fara-adr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334000"/>
            <a:ext cx="8763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33400"/>
            <a:ext cx="87630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INDICATORI</a:t>
            </a:r>
          </a:p>
          <a:p>
            <a:pPr algn="ctr"/>
            <a:endParaRPr lang="ro-RO" sz="20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Trebuchet MS" pitchFamily="34" charset="0"/>
              </a:rPr>
              <a:t>Grupul </a:t>
            </a:r>
            <a:r>
              <a:rPr lang="en-US" sz="2000" b="1" dirty="0" err="1" smtClean="0">
                <a:latin typeface="Trebuchet MS" pitchFamily="34" charset="0"/>
              </a:rPr>
              <a:t>ţintă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b="1" dirty="0" err="1" smtClean="0">
                <a:latin typeface="Trebuchet MS" pitchFamily="34" charset="0"/>
              </a:rPr>
              <a:t>vizat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constă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în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turişti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comunitatea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locală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Judeţul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Arge</a:t>
            </a:r>
            <a:r>
              <a:rPr lang="ro-RO" sz="2000" dirty="0" smtClean="0">
                <a:latin typeface="Trebuchet MS" pitchFamily="34" charset="0"/>
              </a:rPr>
              <a:t>ş</a:t>
            </a:r>
            <a:r>
              <a:rPr lang="en-US" sz="2000" dirty="0" smtClean="0">
                <a:latin typeface="Trebuchet MS" pitchFamily="34" charset="0"/>
              </a:rPr>
              <a:t> - </a:t>
            </a:r>
            <a:r>
              <a:rPr lang="en-US" sz="2000" dirty="0" err="1" smtClean="0">
                <a:latin typeface="Trebuchet MS" pitchFamily="34" charset="0"/>
              </a:rPr>
              <a:t>prin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creșterea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numărului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monumente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restaurate</a:t>
            </a:r>
            <a:r>
              <a:rPr lang="en-US" sz="2000" dirty="0" smtClean="0">
                <a:latin typeface="Trebuchet MS" pitchFamily="34" charset="0"/>
              </a:rPr>
              <a:t>/consolidate, </a:t>
            </a:r>
            <a:r>
              <a:rPr lang="en-US" sz="2000" dirty="0" err="1" smtClean="0">
                <a:latin typeface="Trebuchet MS" pitchFamily="34" charset="0"/>
              </a:rPr>
              <a:t>administrația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locală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prin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dezvoltarea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infrastructurii</a:t>
            </a:r>
            <a:r>
              <a:rPr lang="en-US" sz="2000" dirty="0" smtClean="0">
                <a:latin typeface="Trebuchet MS" pitchFamily="34" charset="0"/>
              </a:rPr>
              <a:t> de turism </a:t>
            </a:r>
            <a:r>
              <a:rPr lang="en-US" sz="2000" dirty="0" err="1" smtClean="0">
                <a:latin typeface="Trebuchet MS" pitchFamily="34" charset="0"/>
              </a:rPr>
              <a:t>şi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contribuţia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semnificativă</a:t>
            </a:r>
            <a:r>
              <a:rPr lang="en-US" sz="2000" dirty="0" smtClean="0">
                <a:latin typeface="Trebuchet MS" pitchFamily="34" charset="0"/>
              </a:rPr>
              <a:t> la </a:t>
            </a:r>
            <a:r>
              <a:rPr lang="en-US" sz="2000" dirty="0" err="1" smtClean="0">
                <a:latin typeface="Trebuchet MS" pitchFamily="34" charset="0"/>
              </a:rPr>
              <a:t>dezvoltarea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strategică</a:t>
            </a:r>
            <a:r>
              <a:rPr lang="en-US" sz="2000" dirty="0" smtClean="0">
                <a:latin typeface="Trebuchet MS" pitchFamily="34" charset="0"/>
              </a:rPr>
              <a:t> a </a:t>
            </a:r>
            <a:r>
              <a:rPr lang="en-US" sz="2000" dirty="0" err="1" smtClean="0">
                <a:latin typeface="Trebuchet MS" pitchFamily="34" charset="0"/>
              </a:rPr>
              <a:t>zonei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ro-RO" sz="2000" dirty="0" smtClean="0">
                <a:latin typeface="Trebuchet MS" pitchFamily="34" charset="0"/>
              </a:rPr>
              <a:t>cercetători şi toţi cei interesaţi în problematica istoriei, a patrimoniului, intreprinzători din diferite domenii conexe</a:t>
            </a:r>
            <a:r>
              <a:rPr lang="en-US" sz="2000" dirty="0" smtClean="0">
                <a:latin typeface="Trebuchet MS" pitchFamily="34" charset="0"/>
              </a:rPr>
              <a:t>. </a:t>
            </a:r>
            <a:endParaRPr lang="ro-RO" sz="2000" dirty="0" smtClean="0">
              <a:latin typeface="Trebuchet MS" pitchFamily="34" charset="0"/>
            </a:endParaRPr>
          </a:p>
          <a:p>
            <a:pPr algn="just"/>
            <a:r>
              <a:rPr lang="en-US" sz="2000" b="1" dirty="0" err="1" smtClean="0">
                <a:latin typeface="Trebuchet MS" pitchFamily="34" charset="0"/>
              </a:rPr>
              <a:t>Stadiul</a:t>
            </a:r>
            <a:r>
              <a:rPr lang="en-US" sz="2000" b="1" dirty="0" smtClean="0">
                <a:latin typeface="Trebuchet MS" pitchFamily="34" charset="0"/>
              </a:rPr>
              <a:t> actual: </a:t>
            </a:r>
            <a:r>
              <a:rPr lang="ro-RO" sz="2000" dirty="0" smtClean="0">
                <a:latin typeface="Trebuchet MS" pitchFamily="34" charset="0"/>
              </a:rPr>
              <a:t>proiectul este în implementare, contractul a fost semnat în data </a:t>
            </a:r>
            <a:r>
              <a:rPr lang="en-US" sz="2000" dirty="0" smtClean="0">
                <a:latin typeface="Trebuchet MS" pitchFamily="34" charset="0"/>
              </a:rPr>
              <a:t>de </a:t>
            </a:r>
            <a:r>
              <a:rPr lang="ro-RO" sz="2000" dirty="0" smtClean="0">
                <a:latin typeface="Trebuchet MS" pitchFamily="34" charset="0"/>
              </a:rPr>
              <a:t>14.03.2018</a:t>
            </a:r>
          </a:p>
          <a:p>
            <a:pPr algn="just"/>
            <a:r>
              <a:rPr lang="en-US" sz="2000" b="1" dirty="0" err="1" smtClean="0">
                <a:latin typeface="Trebuchet MS" pitchFamily="34" charset="0"/>
              </a:rPr>
              <a:t>Documentație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b="1" dirty="0" err="1" smtClean="0">
                <a:latin typeface="Trebuchet MS" pitchFamily="34" charset="0"/>
              </a:rPr>
              <a:t>realizată</a:t>
            </a:r>
            <a:r>
              <a:rPr lang="en-US" sz="2000" dirty="0" smtClean="0">
                <a:latin typeface="Trebuchet MS" pitchFamily="34" charset="0"/>
              </a:rPr>
              <a:t>: </a:t>
            </a:r>
            <a:r>
              <a:rPr lang="en-US" sz="2000" dirty="0" err="1" smtClean="0">
                <a:latin typeface="Trebuchet MS" pitchFamily="34" charset="0"/>
              </a:rPr>
              <a:t>documentație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realizată</a:t>
            </a:r>
            <a:r>
              <a:rPr lang="en-US" sz="2000" dirty="0" smtClean="0">
                <a:latin typeface="Trebuchet MS" pitchFamily="34" charset="0"/>
              </a:rPr>
              <a:t> D.A.L.I, </a:t>
            </a:r>
            <a:r>
              <a:rPr lang="en-US" sz="2000" dirty="0" err="1" smtClean="0">
                <a:latin typeface="Trebuchet MS" pitchFamily="34" charset="0"/>
              </a:rPr>
              <a:t>expertiză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tehnică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studii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teren</a:t>
            </a:r>
            <a:r>
              <a:rPr lang="ro-RO" sz="2000" dirty="0" smtClean="0">
                <a:latin typeface="Trebuchet MS" pitchFamily="34" charset="0"/>
              </a:rPr>
              <a:t>, plan de marketing.</a:t>
            </a:r>
          </a:p>
          <a:p>
            <a:pPr algn="just"/>
            <a:r>
              <a:rPr lang="en-US" sz="2000" b="1" dirty="0" err="1" smtClean="0">
                <a:latin typeface="Trebuchet MS" pitchFamily="34" charset="0"/>
              </a:rPr>
              <a:t>Durata</a:t>
            </a:r>
            <a:r>
              <a:rPr lang="en-US" sz="2000" b="1" dirty="0" smtClean="0">
                <a:latin typeface="Trebuchet MS" pitchFamily="34" charset="0"/>
              </a:rPr>
              <a:t> de </a:t>
            </a:r>
            <a:r>
              <a:rPr lang="en-US" sz="2000" b="1" dirty="0" err="1" smtClean="0">
                <a:latin typeface="Trebuchet MS" pitchFamily="34" charset="0"/>
              </a:rPr>
              <a:t>implementare</a:t>
            </a:r>
            <a:r>
              <a:rPr lang="en-US" sz="2000" b="1" dirty="0" smtClean="0">
                <a:latin typeface="Trebuchet MS" pitchFamily="34" charset="0"/>
              </a:rPr>
              <a:t>: </a:t>
            </a:r>
            <a:r>
              <a:rPr lang="en-US" sz="2000" dirty="0" smtClean="0">
                <a:latin typeface="Trebuchet MS" pitchFamily="34" charset="0"/>
              </a:rPr>
              <a:t>26 de </a:t>
            </a:r>
            <a:r>
              <a:rPr lang="en-US" sz="2000" dirty="0" err="1" smtClean="0">
                <a:latin typeface="Trebuchet MS" pitchFamily="34" charset="0"/>
              </a:rPr>
              <a:t>luni</a:t>
            </a:r>
            <a:r>
              <a:rPr lang="en-US" sz="2000" dirty="0" smtClean="0">
                <a:latin typeface="Trebuchet MS" pitchFamily="34" charset="0"/>
              </a:rPr>
              <a:t> de la </a:t>
            </a:r>
            <a:r>
              <a:rPr lang="en-US" sz="2000" dirty="0" err="1" smtClean="0">
                <a:latin typeface="Trebuchet MS" pitchFamily="34" charset="0"/>
              </a:rPr>
              <a:t>semnarea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contractului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finanțare</a:t>
            </a:r>
            <a:r>
              <a:rPr lang="ro-RO" sz="2000" dirty="0" smtClean="0">
                <a:latin typeface="Trebuchet MS" pitchFamily="34" charset="0"/>
              </a:rPr>
              <a:t>.</a:t>
            </a:r>
          </a:p>
          <a:p>
            <a:pPr algn="just">
              <a:buNone/>
            </a:pPr>
            <a:r>
              <a:rPr lang="en-US" sz="2300" dirty="0" smtClean="0">
                <a:latin typeface="Trebuchet MS" pitchFamily="34" charset="0"/>
              </a:rPr>
              <a:t> </a:t>
            </a:r>
            <a:endParaRPr lang="ro-RO" sz="23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latin typeface="Trebuchet MS" pitchFamily="34" charset="0"/>
              </a:rPr>
              <a:t>Cetatea Poenari</a:t>
            </a:r>
            <a:r>
              <a:rPr lang="vi-VN" sz="2400" dirty="0" smtClean="0">
                <a:latin typeface="Trebuchet MS" pitchFamily="34" charset="0"/>
              </a:rPr>
              <a:t>– fa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ada principală - Situa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ia existentă</a:t>
            </a:r>
            <a:r>
              <a:rPr lang="vi-VN" sz="2800" dirty="0" smtClean="0">
                <a:latin typeface="Trebuchet MS" pitchFamily="34" charset="0"/>
              </a:rPr>
              <a:t/>
            </a:r>
            <a:br>
              <a:rPr lang="vi-VN" sz="2800" dirty="0" smtClean="0">
                <a:latin typeface="Trebuchet MS" pitchFamily="34" charset="0"/>
              </a:rPr>
            </a:br>
            <a:endParaRPr lang="ro-RO" sz="2800" dirty="0" smtClean="0">
              <a:latin typeface="Trebuchet MS" pitchFamily="34" charset="0"/>
            </a:endParaRPr>
          </a:p>
          <a:p>
            <a:pPr algn="just"/>
            <a:endParaRPr lang="ro-RO" sz="2300" b="1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en-US" sz="2300" dirty="0" smtClean="0">
                <a:latin typeface="Trebuchet MS" pitchFamily="34" charset="0"/>
              </a:rPr>
              <a:t> </a:t>
            </a:r>
            <a:endParaRPr lang="ro-RO" sz="23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pic>
        <p:nvPicPr>
          <p:cNvPr id="8" name="Picture 7" descr="Imagini pentru cetatea poen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5762625" cy="327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246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latin typeface="Trebuchet MS" pitchFamily="34" charset="0"/>
              </a:rPr>
              <a:t>Cetatea Poenari - </a:t>
            </a:r>
            <a:r>
              <a:rPr lang="vi-VN" sz="2400" dirty="0" smtClean="0">
                <a:latin typeface="Trebuchet MS" pitchFamily="34" charset="0"/>
              </a:rPr>
              <a:t>fa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ada prin</a:t>
            </a:r>
            <a:r>
              <a:rPr lang="ro-RO" sz="2400" dirty="0" smtClean="0">
                <a:latin typeface="Trebuchet MS" pitchFamily="34" charset="0"/>
              </a:rPr>
              <a:t>c</a:t>
            </a:r>
            <a:r>
              <a:rPr lang="vi-VN" sz="2400" dirty="0" smtClean="0">
                <a:latin typeface="Trebuchet MS" pitchFamily="34" charset="0"/>
              </a:rPr>
              <a:t>ipală -  Situa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ia </a:t>
            </a:r>
            <a:r>
              <a:rPr lang="ro-RO" sz="2400" dirty="0" smtClean="0">
                <a:latin typeface="Trebuchet MS" pitchFamily="34" charset="0"/>
              </a:rPr>
              <a:t>propusă</a:t>
            </a:r>
            <a:r>
              <a:rPr lang="vi-VN" sz="2800" dirty="0" smtClean="0">
                <a:latin typeface="Trebuchet MS" pitchFamily="34" charset="0"/>
              </a:rPr>
              <a:t/>
            </a:r>
            <a:br>
              <a:rPr lang="vi-VN" sz="2800" dirty="0" smtClean="0">
                <a:latin typeface="Trebuchet MS" pitchFamily="34" charset="0"/>
              </a:rPr>
            </a:br>
            <a:endParaRPr lang="ro-RO" sz="2800" dirty="0" smtClean="0">
              <a:latin typeface="Trebuchet MS" pitchFamily="34" charset="0"/>
            </a:endParaRPr>
          </a:p>
          <a:p>
            <a:pPr algn="just"/>
            <a:endParaRPr lang="ro-RO" sz="2300" b="1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en-US" sz="2300" dirty="0" smtClean="0">
                <a:latin typeface="Trebuchet MS" pitchFamily="34" charset="0"/>
              </a:rPr>
              <a:t> </a:t>
            </a:r>
            <a:endParaRPr lang="ro-RO" sz="23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91380"/>
            <a:ext cx="5547360" cy="37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5029200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  <a:t>Vă mulţumim pentru atenţie!</a:t>
            </a:r>
            <a:b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CONSILIUL JUDEŢEAN ARGEŞ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Pia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ț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a Vasile Milea, Nr. 1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Cod po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ș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tal: 110053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ro-RO" sz="1600" dirty="0" smtClean="0">
                <a:latin typeface="Trebuchet MS" pitchFamily="34" charset="0"/>
              </a:rPr>
              <a:t>tel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 central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ă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: 0248/217800  </a:t>
            </a:r>
            <a:b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fax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: 0248/220137</a:t>
            </a:r>
            <a:r>
              <a:rPr lang="ro-RO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www.cjarges.ro</a:t>
            </a:r>
            <a: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000" b="1" dirty="0" smtClean="0">
                <a:latin typeface="Trebuchet MS" pitchFamily="34" charset="0"/>
              </a:rPr>
              <a:t>Investim </a:t>
            </a:r>
            <a:r>
              <a:rPr lang="ro-RO" sz="2000" b="1" dirty="0">
                <a:latin typeface="Trebuchet MS" pitchFamily="34" charset="0"/>
              </a:rPr>
              <a:t>în viitorul </a:t>
            </a:r>
            <a:r>
              <a:rPr lang="ro-RO" sz="2000" b="1" dirty="0" smtClean="0">
                <a:latin typeface="Trebuchet MS" pitchFamily="34" charset="0"/>
              </a:rPr>
              <a:t>tău!</a:t>
            </a:r>
            <a:r>
              <a:rPr lang="ro-RO" sz="2000" b="1" dirty="0" smtClean="0"/>
              <a:t/>
            </a:r>
            <a:br>
              <a:rPr lang="ro-RO" sz="2000" b="1" dirty="0" smtClean="0"/>
            </a:br>
            <a:r>
              <a:rPr lang="ro-RO" sz="2000" dirty="0" smtClean="0">
                <a:latin typeface="Trebuchet MS" pitchFamily="34" charset="0"/>
              </a:rPr>
              <a:t>Proiect selectat în cadrul Programului Operaţional Regional şi co-finanţat</a:t>
            </a:r>
            <a:br>
              <a:rPr lang="ro-RO" sz="2000" dirty="0" smtClean="0">
                <a:latin typeface="Trebuchet MS" pitchFamily="34" charset="0"/>
              </a:rPr>
            </a:br>
            <a:r>
              <a:rPr lang="ro-RO" sz="2000" dirty="0" smtClean="0">
                <a:latin typeface="Trebuchet MS" pitchFamily="34" charset="0"/>
              </a:rPr>
              <a:t>de Uniunea Europeană prin Fondul European de Dezvoltare Regională.</a:t>
            </a:r>
            <a:r>
              <a:rPr lang="ro-RO" sz="2000" b="1" dirty="0" smtClean="0"/>
              <a:t> </a:t>
            </a:r>
            <a:br>
              <a:rPr lang="ro-RO" sz="2000" b="1" dirty="0" smtClean="0"/>
            </a:br>
            <a:r>
              <a:rPr lang="vi-VN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vi-VN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99060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52400"/>
            <a:ext cx="838200" cy="990600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52400"/>
            <a:ext cx="990600" cy="914400"/>
          </a:xfrm>
          <a:prstGeom prst="rect">
            <a:avLst/>
          </a:prstGeom>
          <a:noFill/>
        </p:spPr>
      </p:pic>
      <p:pic>
        <p:nvPicPr>
          <p:cNvPr id="1032" name="Picture 8" descr="C:\Documents and Settings\ralucan\Desktop\Sigla CJ 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114800"/>
            <a:ext cx="990600" cy="1143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228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ubsol-document-fara-adr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334000"/>
            <a:ext cx="8763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9906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419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Trebuchet MS" pitchFamily="34" charset="0"/>
              </a:rPr>
              <a:t>“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Conservarea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ro-RO" sz="2000" b="1" dirty="0" err="1" smtClean="0">
                <a:latin typeface="Trebuchet MS" pitchFamily="34" charset="0"/>
                <a:ea typeface="Times New Roman"/>
              </a:rPr>
              <a:t>ș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i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ro-RO" sz="2000" b="1" dirty="0" err="1" smtClean="0">
                <a:latin typeface="Trebuchet MS" pitchFamily="34" charset="0"/>
                <a:ea typeface="Times New Roman"/>
              </a:rPr>
              <a:t>C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onsolidarea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Cet</a:t>
            </a:r>
            <a:r>
              <a:rPr lang="ro-RO" sz="2000" b="1" dirty="0" smtClean="0">
                <a:latin typeface="Trebuchet MS" pitchFamily="34" charset="0"/>
                <a:ea typeface="Times New Roman"/>
              </a:rPr>
              <a:t>ăț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ii 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Poenari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Arge</a:t>
            </a:r>
            <a:r>
              <a:rPr lang="ro-RO" sz="2000" b="1" dirty="0" smtClean="0">
                <a:latin typeface="Trebuchet MS" pitchFamily="34" charset="0"/>
                <a:ea typeface="Times New Roman"/>
              </a:rPr>
              <a:t>ș</a:t>
            </a:r>
            <a:r>
              <a:rPr lang="vi-VN" sz="2000" dirty="0" smtClean="0">
                <a:latin typeface="Trebuchet MS" pitchFamily="34" charset="0"/>
              </a:rPr>
              <a:t>” </a:t>
            </a:r>
            <a:br>
              <a:rPr lang="vi-VN" sz="2000" dirty="0" smtClean="0">
                <a:latin typeface="Trebuchet MS" pitchFamily="34" charset="0"/>
              </a:rPr>
            </a:br>
            <a:r>
              <a:rPr lang="vi-VN" sz="2000" dirty="0" smtClean="0">
                <a:latin typeface="Trebuchet MS" pitchFamily="34" charset="0"/>
              </a:rPr>
              <a:t>Cod proiect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vi-VN" sz="2000" dirty="0" smtClean="0">
                <a:latin typeface="Trebuchet MS" pitchFamily="34" charset="0"/>
              </a:rPr>
              <a:t>116343</a:t>
            </a:r>
            <a:endParaRPr lang="ro-RO" sz="2000" dirty="0">
              <a:latin typeface="Trebuchet MS" pitchFamily="34" charset="0"/>
            </a:endParaRPr>
          </a:p>
        </p:txBody>
      </p:sp>
      <p:pic>
        <p:nvPicPr>
          <p:cNvPr id="7" name="Picture 6" descr="Imagini pentru cetatea poenar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09600"/>
            <a:ext cx="5762625" cy="327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69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SURSA DE FINANŢARE</a:t>
            </a:r>
          </a:p>
          <a:p>
            <a:pPr algn="ctr"/>
            <a:endParaRPr lang="ro-RO" dirty="0" smtClean="0">
              <a:latin typeface="Trebuchet MS" pitchFamily="34" charset="0"/>
            </a:endParaRPr>
          </a:p>
          <a:p>
            <a:pPr algn="just"/>
            <a:endParaRPr lang="ro-RO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Trebuchet MS" pitchFamily="34" charset="0"/>
              </a:rPr>
              <a:t>Programul Operaţional Regional 2014 – 2020</a:t>
            </a:r>
          </a:p>
          <a:p>
            <a:pPr algn="just"/>
            <a:endParaRPr lang="ro-RO" sz="24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Trebuchet MS" pitchFamily="34" charset="0"/>
              </a:rPr>
              <a:t>Axa Prioritară 5 – Îmbunătăţirea mediului urban şi conservarea, protecţia şi valorificarea durabilă a patrimoniului cultural </a:t>
            </a:r>
          </a:p>
          <a:p>
            <a:pPr algn="just"/>
            <a:endParaRPr lang="ro-RO" sz="24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Trebuchet MS" pitchFamily="34" charset="0"/>
              </a:rPr>
              <a:t>Prioritatea de Investiţii 5.1 – Conservarea, protejarea, promovarea şi dezvoltarea patrimoniului natural şi cultural</a:t>
            </a: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1"/>
            <a:ext cx="7696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INFORMAŢII GENERALE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/>
            <a:r>
              <a:rPr lang="vi-VN" sz="2000" dirty="0" smtClean="0">
                <a:latin typeface="Trebuchet MS" pitchFamily="34" charset="0"/>
              </a:rPr>
              <a:t>Proiectul privind “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Conservarea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ro-RO" sz="2000" b="1" dirty="0" smtClean="0">
                <a:latin typeface="Trebuchet MS" pitchFamily="34" charset="0"/>
                <a:ea typeface="Times New Roman"/>
              </a:rPr>
              <a:t>ș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i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ro-RO" sz="2000" b="1" dirty="0" err="1" smtClean="0">
                <a:latin typeface="Trebuchet MS" pitchFamily="34" charset="0"/>
                <a:ea typeface="Times New Roman"/>
              </a:rPr>
              <a:t>C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onsolidarea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Cet</a:t>
            </a:r>
            <a:r>
              <a:rPr lang="ro-RO" sz="2000" b="1" dirty="0" smtClean="0">
                <a:latin typeface="Trebuchet MS" pitchFamily="34" charset="0"/>
                <a:ea typeface="Times New Roman"/>
              </a:rPr>
              <a:t>ăț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ii 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Poenari</a:t>
            </a:r>
            <a:r>
              <a:rPr lang="en-GB" sz="2000" b="1" dirty="0" smtClean="0">
                <a:latin typeface="Trebuchet MS" pitchFamily="34" charset="0"/>
                <a:ea typeface="Times New Roman"/>
              </a:rPr>
              <a:t> </a:t>
            </a:r>
            <a:r>
              <a:rPr lang="en-GB" sz="2000" b="1" dirty="0" err="1" smtClean="0">
                <a:latin typeface="Trebuchet MS" pitchFamily="34" charset="0"/>
                <a:ea typeface="Times New Roman"/>
              </a:rPr>
              <a:t>Arge</a:t>
            </a:r>
            <a:r>
              <a:rPr lang="ro-RO" sz="2000" b="1" dirty="0" smtClean="0">
                <a:latin typeface="Trebuchet MS" pitchFamily="34" charset="0"/>
                <a:ea typeface="Times New Roman"/>
              </a:rPr>
              <a:t>ș</a:t>
            </a:r>
            <a:r>
              <a:rPr lang="vi-VN" sz="2000" dirty="0" smtClean="0">
                <a:latin typeface="Trebuchet MS" pitchFamily="34" charset="0"/>
              </a:rPr>
              <a:t>”,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vi-VN" sz="2000" dirty="0" smtClean="0">
                <a:latin typeface="Trebuchet MS" pitchFamily="34" charset="0"/>
              </a:rPr>
              <a:t>va primi finanţare nerambursabilă în cadrul Axei Prioritare 5 – Îmbunătăţirea mediului urban şi conservarea, protecţia şi valorificarea durabilă a patrimoniului cultural, Prioritatea de Investiţii 5.1 – Conservarea, protejarea, promovarea şi dezvoltarea patrimoniului natural şi cultural. </a:t>
            </a:r>
          </a:p>
          <a:p>
            <a:pPr algn="just"/>
            <a:r>
              <a:rPr lang="en-US" sz="2000" dirty="0" err="1" smtClean="0">
                <a:latin typeface="Trebuchet MS" pitchFamily="34" charset="0"/>
              </a:rPr>
              <a:t>Lucr</a:t>
            </a:r>
            <a:r>
              <a:rPr lang="ro-RO" sz="2000" dirty="0" smtClean="0">
                <a:latin typeface="Trebuchet MS" pitchFamily="34" charset="0"/>
              </a:rPr>
              <a:t>ările propuse vizează suprafaţa de 1.897 mp cuprinzând suprafaţa construită a cetăţii şi calea de acces pietonală(scări) existentă. 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77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INFORMAŢII GENERALE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Trebuchet MS" pitchFamily="34" charset="0"/>
              </a:rPr>
              <a:t>P</a:t>
            </a:r>
            <a:r>
              <a:rPr lang="ro-RO" dirty="0" smtClean="0">
                <a:latin typeface="Trebuchet MS" pitchFamily="34" charset="0"/>
              </a:rPr>
              <a:t>r</a:t>
            </a:r>
            <a:r>
              <a:rPr lang="en-US" dirty="0" err="1" smtClean="0">
                <a:latin typeface="Trebuchet MS" pitchFamily="34" charset="0"/>
              </a:rPr>
              <a:t>oiectul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ro-RO" dirty="0" smtClean="0">
                <a:latin typeface="Trebuchet MS" pitchFamily="34" charset="0"/>
              </a:rPr>
              <a:t>va contribui la dezvoltarea comunităţii şi la construirea unui avantaj competitiv pe piaţa ţintă, prin creşterea atractivităţii turistice şi investiţionale, la consolidarea identităţii culturale, la revitalizarea economică și social-culturală.</a:t>
            </a:r>
          </a:p>
          <a:p>
            <a:pPr algn="just">
              <a:buNone/>
            </a:pPr>
            <a:r>
              <a:rPr lang="en-US" dirty="0" err="1" smtClean="0">
                <a:latin typeface="Trebuchet MS" pitchFamily="34" charset="0"/>
              </a:rPr>
              <a:t>Cetatea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Poenari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este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ridicată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în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perioada</a:t>
            </a:r>
            <a:r>
              <a:rPr lang="en-US" dirty="0" smtClean="0">
                <a:latin typeface="Trebuchet MS" pitchFamily="34" charset="0"/>
              </a:rPr>
              <a:t> de </a:t>
            </a:r>
            <a:r>
              <a:rPr lang="en-US" dirty="0" err="1" smtClean="0">
                <a:latin typeface="Trebuchet MS" pitchFamily="34" charset="0"/>
              </a:rPr>
              <a:t>constituire</a:t>
            </a:r>
            <a:r>
              <a:rPr lang="en-US" dirty="0" smtClean="0">
                <a:latin typeface="Trebuchet MS" pitchFamily="34" charset="0"/>
              </a:rPr>
              <a:t> a </a:t>
            </a:r>
            <a:r>
              <a:rPr lang="en-US" dirty="0" err="1" smtClean="0">
                <a:latin typeface="Trebuchet MS" pitchFamily="34" charset="0"/>
              </a:rPr>
              <a:t>statelor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feudale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Țara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Românească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și</a:t>
            </a:r>
            <a:r>
              <a:rPr lang="en-US" dirty="0" smtClean="0">
                <a:latin typeface="Trebuchet MS" pitchFamily="34" charset="0"/>
              </a:rPr>
              <a:t> Moldova (sec. XIII-XV) din </a:t>
            </a:r>
            <a:r>
              <a:rPr lang="en-US" dirty="0" err="1" smtClean="0">
                <a:latin typeface="Trebuchet MS" pitchFamily="34" charset="0"/>
              </a:rPr>
              <a:t>necesitatea</a:t>
            </a:r>
            <a:r>
              <a:rPr lang="en-US" dirty="0" smtClean="0">
                <a:latin typeface="Trebuchet MS" pitchFamily="34" charset="0"/>
              </a:rPr>
              <a:t> de a </a:t>
            </a:r>
            <a:r>
              <a:rPr lang="en-US" dirty="0" err="1" smtClean="0">
                <a:latin typeface="Trebuchet MS" pitchFamily="34" charset="0"/>
              </a:rPr>
              <a:t>apăra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independența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obținută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și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datorită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pericolului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turcesc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pPr algn="just">
              <a:buNone/>
            </a:pPr>
            <a:r>
              <a:rPr lang="en-GB" dirty="0" err="1" smtClean="0">
                <a:latin typeface="Trebuchet MS" pitchFamily="34" charset="0"/>
              </a:rPr>
              <a:t>Cetatea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Poenari</a:t>
            </a:r>
            <a:r>
              <a:rPr lang="en-GB" dirty="0" smtClean="0">
                <a:latin typeface="Trebuchet MS" pitchFamily="34" charset="0"/>
              </a:rPr>
              <a:t>, </a:t>
            </a:r>
            <a:r>
              <a:rPr lang="en-GB" dirty="0" err="1" smtClean="0">
                <a:latin typeface="Trebuchet MS" pitchFamily="34" charset="0"/>
              </a:rPr>
              <a:t>proprietate</a:t>
            </a:r>
            <a:r>
              <a:rPr lang="en-GB" dirty="0" smtClean="0">
                <a:latin typeface="Trebuchet MS" pitchFamily="34" charset="0"/>
              </a:rPr>
              <a:t> a </a:t>
            </a:r>
            <a:r>
              <a:rPr lang="en-GB" dirty="0" err="1" smtClean="0">
                <a:latin typeface="Trebuchet MS" pitchFamily="34" charset="0"/>
              </a:rPr>
              <a:t>Judeţului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Argeş</a:t>
            </a:r>
            <a:r>
              <a:rPr lang="en-GB" dirty="0" smtClean="0">
                <a:latin typeface="Trebuchet MS" pitchFamily="34" charset="0"/>
              </a:rPr>
              <a:t>, </a:t>
            </a:r>
            <a:r>
              <a:rPr lang="en-GB" dirty="0" err="1" smtClean="0">
                <a:latin typeface="Trebuchet MS" pitchFamily="34" charset="0"/>
              </a:rPr>
              <a:t>aflată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în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administrarea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Muzeului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Judeţean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Argeş</a:t>
            </a:r>
            <a:r>
              <a:rPr lang="en-GB" dirty="0" smtClean="0">
                <a:latin typeface="Trebuchet MS" pitchFamily="34" charset="0"/>
              </a:rPr>
              <a:t>, </a:t>
            </a:r>
            <a:r>
              <a:rPr lang="en-GB" dirty="0" err="1" smtClean="0">
                <a:latin typeface="Trebuchet MS" pitchFamily="34" charset="0"/>
              </a:rPr>
              <a:t>este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încadrat</a:t>
            </a:r>
            <a:r>
              <a:rPr lang="ro-RO" dirty="0" smtClean="0">
                <a:latin typeface="Trebuchet MS" pitchFamily="34" charset="0"/>
              </a:rPr>
              <a:t>ă</a:t>
            </a:r>
            <a:r>
              <a:rPr lang="en-GB" dirty="0" smtClean="0">
                <a:latin typeface="Trebuchet MS" pitchFamily="34" charset="0"/>
              </a:rPr>
              <a:t> ca Monument </a:t>
            </a:r>
            <a:r>
              <a:rPr lang="en-GB" dirty="0" err="1" smtClean="0">
                <a:latin typeface="Trebuchet MS" pitchFamily="34" charset="0"/>
              </a:rPr>
              <a:t>istoric</a:t>
            </a:r>
            <a:r>
              <a:rPr lang="en-GB" dirty="0" smtClean="0">
                <a:latin typeface="Trebuchet MS" pitchFamily="34" charset="0"/>
              </a:rPr>
              <a:t> de </a:t>
            </a:r>
            <a:r>
              <a:rPr lang="en-GB" dirty="0" err="1" smtClean="0">
                <a:latin typeface="Trebuchet MS" pitchFamily="34" charset="0"/>
              </a:rPr>
              <a:t>categoria</a:t>
            </a:r>
            <a:r>
              <a:rPr lang="en-GB" dirty="0" smtClean="0">
                <a:latin typeface="Trebuchet MS" pitchFamily="34" charset="0"/>
              </a:rPr>
              <a:t> A (de </a:t>
            </a:r>
            <a:r>
              <a:rPr lang="en-GB" dirty="0" err="1" smtClean="0">
                <a:latin typeface="Trebuchet MS" pitchFamily="34" charset="0"/>
              </a:rPr>
              <a:t>importan</a:t>
            </a:r>
            <a:r>
              <a:rPr lang="ro-RO" dirty="0" smtClean="0">
                <a:latin typeface="Trebuchet MS" pitchFamily="34" charset="0"/>
              </a:rPr>
              <a:t>ță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naţional</a:t>
            </a:r>
            <a:r>
              <a:rPr lang="ro-RO" dirty="0" smtClean="0">
                <a:latin typeface="Trebuchet MS" pitchFamily="34" charset="0"/>
              </a:rPr>
              <a:t>ă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ro-RO" dirty="0" err="1" smtClean="0">
                <a:latin typeface="Trebuchet MS" pitchFamily="34" charset="0"/>
              </a:rPr>
              <a:t>ș</a:t>
            </a:r>
            <a:r>
              <a:rPr lang="en-GB" dirty="0" err="1" smtClean="0">
                <a:latin typeface="Trebuchet MS" pitchFamily="34" charset="0"/>
              </a:rPr>
              <a:t>i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internaţional</a:t>
            </a:r>
            <a:r>
              <a:rPr lang="ro-RO" dirty="0" smtClean="0">
                <a:latin typeface="Trebuchet MS" pitchFamily="34" charset="0"/>
              </a:rPr>
              <a:t>ă</a:t>
            </a:r>
            <a:r>
              <a:rPr lang="en-GB" dirty="0" smtClean="0">
                <a:latin typeface="Trebuchet MS" pitchFamily="34" charset="0"/>
              </a:rPr>
              <a:t>) - cod LMI AG-II-a-A-13507.</a:t>
            </a:r>
            <a:endParaRPr lang="en-US" dirty="0" smtClean="0">
              <a:latin typeface="Trebuchet MS" pitchFamily="34" charset="0"/>
            </a:endParaRP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OBIECTIVELE PROIECTULUI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/>
            <a:r>
              <a:rPr lang="vi-VN" sz="2000" b="1" dirty="0" smtClean="0">
                <a:latin typeface="Trebuchet MS" pitchFamily="34" charset="0"/>
              </a:rPr>
              <a:t>Obiectivul general </a:t>
            </a:r>
            <a:r>
              <a:rPr lang="vi-VN" sz="2000" dirty="0" smtClean="0">
                <a:latin typeface="Trebuchet MS" pitchFamily="34" charset="0"/>
              </a:rPr>
              <a:t>constă </a:t>
            </a:r>
            <a:r>
              <a:rPr lang="en-GB" sz="2000" dirty="0" err="1" smtClean="0">
                <a:latin typeface="Trebuchet MS" pitchFamily="34" charset="0"/>
              </a:rPr>
              <a:t>în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impulsionarea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dezvoltării</a:t>
            </a:r>
            <a:r>
              <a:rPr lang="en-GB" sz="2000" dirty="0" smtClean="0">
                <a:latin typeface="Trebuchet MS" pitchFamily="34" charset="0"/>
              </a:rPr>
              <a:t> locale </a:t>
            </a:r>
            <a:r>
              <a:rPr lang="en-GB" sz="2000" dirty="0" err="1" smtClean="0">
                <a:latin typeface="Trebuchet MS" pitchFamily="34" charset="0"/>
              </a:rPr>
              <a:t>prin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conservarea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și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consolidarea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patrimoniului</a:t>
            </a:r>
            <a:r>
              <a:rPr lang="en-GB" sz="2000" dirty="0" smtClean="0">
                <a:latin typeface="Trebuchet MS" pitchFamily="34" charset="0"/>
              </a:rPr>
              <a:t> cultural al </a:t>
            </a:r>
            <a:r>
              <a:rPr lang="en-GB" sz="2000" dirty="0" err="1" smtClean="0">
                <a:latin typeface="Trebuchet MS" pitchFamily="34" charset="0"/>
              </a:rPr>
              <a:t>Cetății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Poenari</a:t>
            </a:r>
            <a:r>
              <a:rPr lang="en-GB" sz="2000" dirty="0" smtClean="0">
                <a:latin typeface="Trebuchet MS" pitchFamily="34" charset="0"/>
              </a:rPr>
              <a:t> – </a:t>
            </a:r>
            <a:r>
              <a:rPr lang="en-GB" sz="2000" dirty="0" err="1" smtClean="0">
                <a:latin typeface="Trebuchet MS" pitchFamily="34" charset="0"/>
              </a:rPr>
              <a:t>Argeș</a:t>
            </a:r>
            <a:r>
              <a:rPr lang="en-GB" sz="2000" dirty="0" smtClean="0">
                <a:latin typeface="Trebuchet MS" pitchFamily="34" charset="0"/>
              </a:rPr>
              <a:t>, </a:t>
            </a:r>
            <a:r>
              <a:rPr lang="en-GB" sz="2000" dirty="0" err="1" smtClean="0">
                <a:latin typeface="Trebuchet MS" pitchFamily="34" charset="0"/>
              </a:rPr>
              <a:t>respectând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principiile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dezvoltării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durabile</a:t>
            </a:r>
            <a:r>
              <a:rPr lang="en-GB" sz="2000" dirty="0" smtClean="0">
                <a:latin typeface="Trebuchet MS" pitchFamily="34" charset="0"/>
              </a:rPr>
              <a:t>.</a:t>
            </a:r>
            <a:endParaRPr lang="en-US" sz="2000" dirty="0" smtClean="0">
              <a:latin typeface="Trebuchet MS" pitchFamily="34" charset="0"/>
            </a:endParaRPr>
          </a:p>
          <a:p>
            <a:pPr algn="just">
              <a:buNone/>
            </a:pPr>
            <a:endParaRPr lang="vi-VN" sz="20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vi-VN" sz="2000" b="1" dirty="0" smtClean="0">
                <a:latin typeface="Trebuchet MS" pitchFamily="34" charset="0"/>
              </a:rPr>
              <a:t>Obiectivele specifice</a:t>
            </a:r>
            <a:r>
              <a:rPr lang="vi-VN" sz="2000" dirty="0" smtClean="0">
                <a:latin typeface="Trebuchet MS" pitchFamily="34" charset="0"/>
              </a:rPr>
              <a:t> care vor conduce la realizarea obiectivului general, sunt: </a:t>
            </a:r>
            <a:endParaRPr lang="en-US" sz="2000" dirty="0" smtClean="0"/>
          </a:p>
          <a:p>
            <a:pPr algn="just"/>
            <a:r>
              <a:rPr lang="en-GB" sz="2000" dirty="0" smtClean="0"/>
              <a:t>• </a:t>
            </a:r>
            <a:r>
              <a:rPr lang="en-GB" sz="2000" dirty="0" err="1" smtClean="0">
                <a:latin typeface="Trebuchet MS" pitchFamily="34" charset="0"/>
              </a:rPr>
              <a:t>îmbunătăţirea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infrastructurii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Cetății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Poenari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Argeș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prin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conservarea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și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consolidarea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obiectivului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turistic</a:t>
            </a:r>
            <a:r>
              <a:rPr lang="en-GB" sz="2000" dirty="0" smtClean="0">
                <a:latin typeface="Trebuchet MS" pitchFamily="34" charset="0"/>
              </a:rPr>
              <a:t> – monument </a:t>
            </a:r>
            <a:r>
              <a:rPr lang="en-GB" sz="2000" dirty="0" err="1" smtClean="0">
                <a:latin typeface="Trebuchet MS" pitchFamily="34" charset="0"/>
              </a:rPr>
              <a:t>istoric</a:t>
            </a:r>
            <a:r>
              <a:rPr lang="ro-RO" sz="2000" dirty="0" smtClean="0">
                <a:latin typeface="Trebuchet MS" pitchFamily="34" charset="0"/>
              </a:rPr>
              <a:t> de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categorie</a:t>
            </a:r>
            <a:r>
              <a:rPr lang="en-GB" sz="2000" dirty="0" smtClean="0">
                <a:latin typeface="Trebuchet MS" pitchFamily="34" charset="0"/>
              </a:rPr>
              <a:t> A;</a:t>
            </a:r>
            <a:endParaRPr lang="en-US" sz="2000" dirty="0" smtClean="0">
              <a:latin typeface="Trebuchet MS" pitchFamily="34" charset="0"/>
            </a:endParaRPr>
          </a:p>
          <a:p>
            <a:pPr algn="just"/>
            <a:r>
              <a:rPr lang="en-GB" sz="2000" dirty="0" smtClean="0">
                <a:latin typeface="Trebuchet MS" pitchFamily="34" charset="0"/>
              </a:rPr>
              <a:t>• </a:t>
            </a:r>
            <a:r>
              <a:rPr lang="en-GB" sz="2000" dirty="0" err="1" smtClean="0">
                <a:latin typeface="Trebuchet MS" pitchFamily="34" charset="0"/>
              </a:rPr>
              <a:t>creșterea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gradului</a:t>
            </a:r>
            <a:r>
              <a:rPr lang="en-GB" sz="2000" dirty="0" smtClean="0">
                <a:latin typeface="Trebuchet MS" pitchFamily="34" charset="0"/>
              </a:rPr>
              <a:t> de </a:t>
            </a:r>
            <a:r>
              <a:rPr lang="en-GB" sz="2000" dirty="0" err="1" smtClean="0">
                <a:latin typeface="Trebuchet MS" pitchFamily="34" charset="0"/>
              </a:rPr>
              <a:t>expunere</a:t>
            </a:r>
            <a:r>
              <a:rPr lang="en-GB" sz="2000" dirty="0" smtClean="0">
                <a:latin typeface="Trebuchet MS" pitchFamily="34" charset="0"/>
              </a:rPr>
              <a:t> a </a:t>
            </a:r>
            <a:r>
              <a:rPr lang="en-GB" sz="2000" dirty="0" err="1" smtClean="0">
                <a:latin typeface="Trebuchet MS" pitchFamily="34" charset="0"/>
              </a:rPr>
              <a:t>Cetății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Poenari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Argeș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după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finalizarea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lucrărilor</a:t>
            </a:r>
            <a:r>
              <a:rPr lang="en-GB" sz="2000" dirty="0" smtClean="0">
                <a:latin typeface="Trebuchet MS" pitchFamily="34" charset="0"/>
              </a:rPr>
              <a:t> de </a:t>
            </a:r>
            <a:r>
              <a:rPr lang="en-GB" sz="2000" dirty="0" err="1" smtClean="0">
                <a:latin typeface="Trebuchet MS" pitchFamily="34" charset="0"/>
              </a:rPr>
              <a:t>intervenţii</a:t>
            </a:r>
            <a:r>
              <a:rPr lang="en-GB" sz="2000" dirty="0" smtClean="0">
                <a:latin typeface="Trebuchet MS" pitchFamily="34" charset="0"/>
              </a:rPr>
              <a:t>, </a:t>
            </a:r>
            <a:r>
              <a:rPr lang="en-GB" sz="2000" dirty="0" err="1" smtClean="0">
                <a:latin typeface="Trebuchet MS" pitchFamily="34" charset="0"/>
              </a:rPr>
              <a:t>prin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digitizarea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acestuia</a:t>
            </a:r>
            <a:r>
              <a:rPr lang="en-GB" sz="2000" dirty="0" smtClean="0">
                <a:latin typeface="Trebuchet MS" pitchFamily="34" charset="0"/>
              </a:rPr>
              <a:t>.</a:t>
            </a:r>
            <a:endParaRPr lang="en-US" sz="2000" dirty="0" smtClean="0">
              <a:latin typeface="Trebuchet MS" pitchFamily="34" charset="0"/>
            </a:endParaRP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4572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latin typeface="Trebuchet MS" pitchFamily="34" charset="0"/>
              </a:rPr>
              <a:t>LUCRĂRI PROPUSE</a:t>
            </a:r>
          </a:p>
          <a:p>
            <a:pPr algn="ctr"/>
            <a:endParaRPr lang="ro-RO" sz="1200" dirty="0" smtClean="0">
              <a:latin typeface="Trebuchet MS" pitchFamily="34" charset="0"/>
            </a:endParaRPr>
          </a:p>
          <a:p>
            <a:pPr algn="just"/>
            <a:r>
              <a:rPr lang="ro-RO" sz="1200" dirty="0" smtClean="0">
                <a:latin typeface="Trebuchet MS" pitchFamily="34" charset="0"/>
              </a:rPr>
              <a:t>  	</a:t>
            </a:r>
            <a:r>
              <a:rPr lang="en-US" sz="1400" b="1" dirty="0" err="1" smtClean="0">
                <a:latin typeface="Trebuchet MS" pitchFamily="34" charset="0"/>
              </a:rPr>
              <a:t>Interven</a:t>
            </a:r>
            <a:r>
              <a:rPr lang="ro-RO" sz="1400" b="1" dirty="0" smtClean="0">
                <a:latin typeface="Trebuchet MS" pitchFamily="34" charset="0"/>
              </a:rPr>
              <a:t>ţ</a:t>
            </a:r>
            <a:r>
              <a:rPr lang="en-US" sz="1400" b="1" dirty="0" smtClean="0">
                <a:latin typeface="Trebuchet MS" pitchFamily="34" charset="0"/>
              </a:rPr>
              <a:t>ii </a:t>
            </a:r>
            <a:r>
              <a:rPr lang="en-US" sz="1400" b="1" dirty="0" err="1" smtClean="0">
                <a:latin typeface="Trebuchet MS" pitchFamily="34" charset="0"/>
              </a:rPr>
              <a:t>propuse</a:t>
            </a:r>
            <a:r>
              <a:rPr lang="en-US" sz="1400" b="1" dirty="0" smtClean="0">
                <a:latin typeface="Trebuchet MS" pitchFamily="34" charset="0"/>
              </a:rPr>
              <a:t> la </a:t>
            </a:r>
            <a:r>
              <a:rPr lang="ro-RO" sz="1400" b="1" dirty="0" smtClean="0">
                <a:latin typeface="Trebuchet MS" pitchFamily="34" charset="0"/>
              </a:rPr>
              <a:t>Turn Donjon</a:t>
            </a:r>
            <a:r>
              <a:rPr lang="en-US" sz="1400" b="1" dirty="0" smtClean="0">
                <a:latin typeface="Trebuchet MS" pitchFamily="34" charset="0"/>
              </a:rPr>
              <a:t>:</a:t>
            </a:r>
            <a:endParaRPr lang="ro-RO" sz="1400" b="1" dirty="0" smtClean="0">
              <a:latin typeface="Trebuchet MS" pitchFamily="34" charset="0"/>
            </a:endParaRPr>
          </a:p>
          <a:p>
            <a:pPr lvl="0" algn="just">
              <a:buFontTx/>
              <a:buChar char="-"/>
            </a:pPr>
            <a:r>
              <a:rPr lang="ro-RO" sz="1400" dirty="0" smtClean="0">
                <a:latin typeface="Trebuchet MS" pitchFamily="34" charset="0"/>
              </a:rPr>
              <a:t>Refacerea integrală a șarpantei;reparații pentru elementele planșeelor din lemn; reparații locale pentru zone degradate;reparații la pereți și fundații din zidărie de piatră nefasonată;protejarea construcției la acțiunea umidității; refacere structurală prin plombări, rețeseri locale, injectări în masă; realizarea unei porțiuni de planșeu și scară din lemn cu scop demonstrativ al tipologiei de structură existentă la interiorul acestui tip de turn de apărare.</a:t>
            </a:r>
          </a:p>
          <a:p>
            <a:pPr lvl="0" algn="just"/>
            <a:r>
              <a:rPr lang="ro-RO" sz="1400" b="1" dirty="0" smtClean="0">
                <a:latin typeface="Trebuchet MS" pitchFamily="34" charset="0"/>
              </a:rPr>
              <a:t>	Intervenții propuse la Bastioanele semicilindrice și zidurile Curtinei Sud:</a:t>
            </a:r>
          </a:p>
          <a:p>
            <a:pPr lvl="0" algn="just"/>
            <a:r>
              <a:rPr lang="ro-RO" sz="1400" b="1" dirty="0" smtClean="0">
                <a:latin typeface="Trebuchet MS" pitchFamily="34" charset="0"/>
              </a:rPr>
              <a:t>- </a:t>
            </a:r>
            <a:r>
              <a:rPr lang="ro-RO" sz="1400" dirty="0" smtClean="0">
                <a:latin typeface="Trebuchet MS" pitchFamily="34" charset="0"/>
              </a:rPr>
              <a:t>Refacerea integrală a unor porțiuni masive din zidăria de cărămidă, a tuturor zonelor foarte mari compromise la nivelul rezistenței materialului existent sau degradate complet; intervenții de reparații locale la zidărie; reparații la stratul de protecție al zidăriei de cărămidă; protejarea construcției la acțiunea umidității pământului; refacere structurală prin plombări, rețeseri locale, injectări în masă; realizarea unei porțiuni orizontale în grosimea zidului curtinei și a unei scări din lemn cu scop demonstrativ al tipologiei de structură existentă ca drum de strajă în lungul primei porțiuni din zidul curtină sud.</a:t>
            </a:r>
          </a:p>
          <a:p>
            <a:pPr lvl="0" algn="just"/>
            <a:r>
              <a:rPr lang="ro-RO" sz="1400" b="1" dirty="0" smtClean="0">
                <a:latin typeface="Trebuchet MS" pitchFamily="34" charset="0"/>
              </a:rPr>
              <a:t>	Intervenții propuse zid Curtină Est</a:t>
            </a:r>
            <a:r>
              <a:rPr lang="en-US" sz="1400" b="1" dirty="0" smtClean="0">
                <a:latin typeface="Trebuchet MS" pitchFamily="34" charset="0"/>
              </a:rPr>
              <a:t>, </a:t>
            </a:r>
            <a:r>
              <a:rPr lang="en-US" sz="1400" b="1" dirty="0" err="1" smtClean="0">
                <a:latin typeface="Trebuchet MS" pitchFamily="34" charset="0"/>
              </a:rPr>
              <a:t>zid</a:t>
            </a:r>
            <a:r>
              <a:rPr lang="en-US" sz="1400" b="1" dirty="0" smtClean="0">
                <a:latin typeface="Trebuchet MS" pitchFamily="34" charset="0"/>
              </a:rPr>
              <a:t> Nord </a:t>
            </a:r>
            <a:r>
              <a:rPr lang="ro-RO" sz="1400" b="1" dirty="0" smtClean="0">
                <a:latin typeface="Trebuchet MS" pitchFamily="34" charset="0"/>
              </a:rPr>
              <a:t>și Cisterna de apă: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Trebuchet MS" pitchFamily="34" charset="0"/>
              </a:rPr>
              <a:t>reparații locale la zidărie; reparații la stratul de protecție al zidăriei de cărămidă; protejarea construcției la acțiunea umidității pământului; refacere structurală prin plombări, rețeseri locale, injectări în masă; reparații la str</a:t>
            </a:r>
            <a:r>
              <a:rPr lang="en-US" sz="1400" dirty="0" smtClean="0">
                <a:latin typeface="Trebuchet MS" pitchFamily="34" charset="0"/>
              </a:rPr>
              <a:t>a</a:t>
            </a:r>
            <a:r>
              <a:rPr lang="ro-RO" sz="1400" dirty="0" smtClean="0">
                <a:latin typeface="Trebuchet MS" pitchFamily="34" charset="0"/>
              </a:rPr>
              <a:t>tul suport al pardoselii din piatră fasonată care implică curățarea, înlocuirea elementelor degradate și tratarea elementelor viabile; protejarea spațiului la acțiunea umidității induse de apele meteorice/zăpada staționară.</a:t>
            </a:r>
          </a:p>
          <a:p>
            <a:pPr lvl="0" algn="just">
              <a:buFontTx/>
              <a:buChar char="-"/>
            </a:pPr>
            <a:endParaRPr lang="ro-RO" sz="1400" dirty="0" smtClean="0">
              <a:latin typeface="Trebuchet MS" pitchFamily="34" charset="0"/>
            </a:endParaRPr>
          </a:p>
          <a:p>
            <a:pPr lvl="0" algn="just"/>
            <a:r>
              <a:rPr lang="ro-RO" sz="1400" b="1" dirty="0" smtClean="0">
                <a:latin typeface="Trebuchet MS" pitchFamily="34" charset="0"/>
              </a:rPr>
              <a:t>	</a:t>
            </a:r>
            <a:r>
              <a:rPr lang="ro-RO" sz="1400" dirty="0" smtClean="0">
                <a:latin typeface="Trebuchet MS" pitchFamily="34" charset="0"/>
              </a:rPr>
              <a:t>	</a:t>
            </a:r>
            <a:endParaRPr lang="ro-RO" sz="1400" b="1" dirty="0" smtClean="0">
              <a:latin typeface="Trebuchet MS" pitchFamily="34" charset="0"/>
            </a:endParaRPr>
          </a:p>
          <a:p>
            <a:pPr lvl="0" algn="just">
              <a:buFontTx/>
              <a:buChar char="-"/>
            </a:pPr>
            <a:endParaRPr lang="ro-RO" sz="14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r>
              <a:rPr lang="ro-RO" sz="1400" b="1" dirty="0" smtClean="0">
                <a:solidFill>
                  <a:srgbClr val="FF0000"/>
                </a:solidFill>
                <a:latin typeface="Trebuchet MS" pitchFamily="34" charset="0"/>
              </a:rPr>
              <a:t>	</a:t>
            </a:r>
            <a:endParaRPr lang="ro-RO" sz="14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REZULTATE</a:t>
            </a:r>
          </a:p>
          <a:p>
            <a:pPr algn="just"/>
            <a:endParaRPr lang="ro-RO" sz="24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vi-VN" sz="2800" dirty="0" smtClean="0">
                <a:latin typeface="Trebuchet MS" pitchFamily="34" charset="0"/>
              </a:rPr>
              <a:t>Număr de obiective de patrimoniu în stare de conservare foarte bună și bună/nr. obiectiv</a:t>
            </a:r>
            <a:r>
              <a:rPr lang="ro-RO" sz="2800" dirty="0" smtClean="0">
                <a:latin typeface="Trebuchet MS" pitchFamily="34" charset="0"/>
              </a:rPr>
              <a:t>e</a:t>
            </a:r>
            <a:r>
              <a:rPr lang="vi-VN" sz="2800" dirty="0" smtClean="0">
                <a:latin typeface="Trebuchet MS" pitchFamily="34" charset="0"/>
              </a:rPr>
              <a:t> de patrimoniu:</a:t>
            </a:r>
            <a:endParaRPr lang="ro-RO" sz="2800" dirty="0" smtClean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vi-VN" sz="2800" dirty="0" smtClean="0">
                <a:latin typeface="Trebuchet MS" pitchFamily="34" charset="0"/>
              </a:rPr>
              <a:t>Valoarea indicatorului la începutul implementării proiectului = 0</a:t>
            </a:r>
            <a:r>
              <a:rPr lang="ro-RO" sz="2800" dirty="0" smtClean="0">
                <a:latin typeface="Trebuchet MS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vi-VN" sz="2800" dirty="0" smtClean="0">
                <a:latin typeface="Trebuchet MS" pitchFamily="34" charset="0"/>
              </a:rPr>
              <a:t>Valoarea indicatorului la finalul implementării proiectului</a:t>
            </a:r>
            <a:r>
              <a:rPr lang="ro-RO" sz="2800" dirty="0" smtClean="0">
                <a:latin typeface="Trebuchet MS" pitchFamily="34" charset="0"/>
              </a:rPr>
              <a:t> </a:t>
            </a:r>
            <a:r>
              <a:rPr lang="vi-VN" sz="2800" dirty="0" smtClean="0">
                <a:latin typeface="Trebuchet MS" pitchFamily="34" charset="0"/>
              </a:rPr>
              <a:t>(de rezultat) = </a:t>
            </a:r>
            <a:r>
              <a:rPr lang="ro-RO" sz="2800" dirty="0" smtClean="0">
                <a:latin typeface="Trebuchet MS" pitchFamily="34" charset="0"/>
              </a:rPr>
              <a:t>1;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>
                <a:latin typeface="Trebuchet MS" pitchFamily="34" charset="0"/>
              </a:rPr>
              <a:t>Creșterea numărului de turiști cu 10%.</a:t>
            </a:r>
          </a:p>
          <a:p>
            <a:endParaRPr lang="ro-RO" dirty="0" smtClean="0"/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770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BUGETUL PROIECTULUI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vi-VN" sz="2800" dirty="0" smtClean="0">
                <a:latin typeface="Trebuchet MS" pitchFamily="34" charset="0"/>
              </a:rPr>
              <a:t>Valoarea totală a contractului de finan</a:t>
            </a:r>
            <a:r>
              <a:rPr lang="ro-RO" sz="2800" dirty="0" smtClean="0">
                <a:latin typeface="Trebuchet MS" pitchFamily="34" charset="0"/>
              </a:rPr>
              <a:t>ţ</a:t>
            </a:r>
            <a:r>
              <a:rPr lang="vi-VN" sz="2800" dirty="0" smtClean="0">
                <a:latin typeface="Trebuchet MS" pitchFamily="34" charset="0"/>
              </a:rPr>
              <a:t>are este de 1</a:t>
            </a:r>
            <a:r>
              <a:rPr lang="en-US" sz="2800" dirty="0" smtClean="0">
                <a:latin typeface="Trebuchet MS" pitchFamily="34" charset="0"/>
              </a:rPr>
              <a:t>0</a:t>
            </a:r>
            <a:r>
              <a:rPr lang="vi-VN" sz="2800" dirty="0" smtClean="0">
                <a:latin typeface="Trebuchet MS" pitchFamily="34" charset="0"/>
              </a:rPr>
              <a:t>.</a:t>
            </a:r>
            <a:r>
              <a:rPr lang="en-US" sz="2800" dirty="0" smtClean="0">
                <a:latin typeface="Trebuchet MS" pitchFamily="34" charset="0"/>
              </a:rPr>
              <a:t>772</a:t>
            </a:r>
            <a:r>
              <a:rPr lang="vi-VN" sz="2800" dirty="0" smtClean="0">
                <a:latin typeface="Trebuchet MS" pitchFamily="34" charset="0"/>
              </a:rPr>
              <a:t>.</a:t>
            </a:r>
            <a:r>
              <a:rPr lang="en-US" sz="2800" dirty="0" smtClean="0">
                <a:latin typeface="Trebuchet MS" pitchFamily="34" charset="0"/>
              </a:rPr>
              <a:t>936</a:t>
            </a:r>
            <a:r>
              <a:rPr lang="vi-VN" sz="2800" dirty="0" smtClean="0">
                <a:latin typeface="Trebuchet MS" pitchFamily="34" charset="0"/>
              </a:rPr>
              <a:t>,</a:t>
            </a:r>
            <a:r>
              <a:rPr lang="en-US" sz="2800" dirty="0" smtClean="0">
                <a:latin typeface="Trebuchet MS" pitchFamily="34" charset="0"/>
              </a:rPr>
              <a:t>09</a:t>
            </a:r>
            <a:r>
              <a:rPr lang="vi-VN" sz="2800" dirty="0" smtClean="0">
                <a:latin typeface="Trebuchet MS" pitchFamily="34" charset="0"/>
              </a:rPr>
              <a:t> lei, din care:</a:t>
            </a:r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endParaRPr lang="vi-VN" sz="2800" dirty="0" smtClean="0"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vi-VN" sz="2800" dirty="0" smtClean="0">
                <a:latin typeface="Trebuchet MS" pitchFamily="34" charset="0"/>
              </a:rPr>
              <a:t> </a:t>
            </a:r>
            <a:r>
              <a:rPr lang="en-US" sz="2800" dirty="0" smtClean="0">
                <a:latin typeface="Trebuchet MS" pitchFamily="34" charset="0"/>
              </a:rPr>
              <a:t>9</a:t>
            </a:r>
            <a:r>
              <a:rPr lang="vi-VN" sz="2800" dirty="0" smtClean="0">
                <a:latin typeface="Trebuchet MS" pitchFamily="34" charset="0"/>
              </a:rPr>
              <a:t>.</a:t>
            </a:r>
            <a:r>
              <a:rPr lang="en-US" sz="2800" dirty="0" smtClean="0">
                <a:latin typeface="Trebuchet MS" pitchFamily="34" charset="0"/>
              </a:rPr>
              <a:t>647.565</a:t>
            </a:r>
            <a:r>
              <a:rPr lang="vi-VN" sz="2800" dirty="0" smtClean="0">
                <a:latin typeface="Trebuchet MS" pitchFamily="34" charset="0"/>
              </a:rPr>
              <a:t>,</a:t>
            </a:r>
            <a:r>
              <a:rPr lang="en-US" sz="2800" dirty="0" smtClean="0">
                <a:latin typeface="Trebuchet MS" pitchFamily="34" charset="0"/>
              </a:rPr>
              <a:t>90</a:t>
            </a:r>
            <a:r>
              <a:rPr lang="vi-VN" sz="2800" dirty="0" smtClean="0">
                <a:latin typeface="Trebuchet MS" pitchFamily="34" charset="0"/>
              </a:rPr>
              <a:t> lei reprezintă valoarea totală nerambursabilă solicitată;</a:t>
            </a:r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endParaRPr lang="vi-VN" sz="2800" dirty="0" smtClean="0"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rebuchet MS" pitchFamily="34" charset="0"/>
              </a:rPr>
              <a:t>1.125</a:t>
            </a:r>
            <a:r>
              <a:rPr lang="vi-VN" sz="2800" dirty="0" smtClean="0">
                <a:latin typeface="Trebuchet MS" pitchFamily="34" charset="0"/>
              </a:rPr>
              <a:t>.</a:t>
            </a:r>
            <a:r>
              <a:rPr lang="en-US" sz="2800" dirty="0" smtClean="0">
                <a:latin typeface="Trebuchet MS" pitchFamily="34" charset="0"/>
              </a:rPr>
              <a:t>370</a:t>
            </a:r>
            <a:r>
              <a:rPr lang="vi-VN" sz="2800" dirty="0" smtClean="0">
                <a:latin typeface="Trebuchet MS" pitchFamily="34" charset="0"/>
              </a:rPr>
              <a:t>,</a:t>
            </a:r>
            <a:r>
              <a:rPr lang="en-US" sz="2800" dirty="0" smtClean="0">
                <a:latin typeface="Trebuchet MS" pitchFamily="34" charset="0"/>
              </a:rPr>
              <a:t>19</a:t>
            </a:r>
            <a:r>
              <a:rPr lang="vi-VN" sz="2800" dirty="0" smtClean="0">
                <a:latin typeface="Trebuchet MS" pitchFamily="34" charset="0"/>
              </a:rPr>
              <a:t> lei este contribu</a:t>
            </a:r>
            <a:r>
              <a:rPr lang="ro-RO" sz="2800" dirty="0" smtClean="0">
                <a:latin typeface="Trebuchet MS" pitchFamily="34" charset="0"/>
              </a:rPr>
              <a:t>ţ</a:t>
            </a:r>
            <a:r>
              <a:rPr lang="vi-VN" sz="2800" dirty="0" smtClean="0">
                <a:latin typeface="Trebuchet MS" pitchFamily="34" charset="0"/>
              </a:rPr>
              <a:t>ia beneficiarului.</a:t>
            </a:r>
          </a:p>
          <a:p>
            <a:pPr algn="just">
              <a:buNone/>
            </a:pPr>
            <a:endParaRPr lang="vi-VN" sz="2800" b="1" dirty="0" smtClean="0"/>
          </a:p>
          <a:p>
            <a:endParaRPr lang="ro-RO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567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Conferinţă de Presă- Lansare Proiect   “Conservarea și Consolidarea Cetății Poenari Argeș”  Cod proiect 116343 Piteşti 28.03.2018  10 *63.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Vă mulţumim pentru atenţie!  CONSILIUL JUDEŢEAN ARGEŞ Piața Vasile Milea, Nr. 1, Cod poștal: 110053, tel centrală: 0248/217800   fax: 0248/220137 www.cjarges.ro  Investim în viitorul tău! Proiect selectat în cadrul Programului Operaţional Regional şi co-finanţat de Uniunea Europeană prin Fondul European de Dezvoltare Regională.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proiect: Modernizarea  DJ 504, limita jud. Teleorman – Popești–Izvoru – Recea – Cornăţel – Vulpești (DN65A), km 110 + 700 – 136 + 695, L = 25, 995 km, com. Popești, Izvoru, Recea, Buzoești, jud. Argeș</dc:title>
  <dc:creator>Cristina VOICU OLTEANU</dc:creator>
  <cp:lastModifiedBy>dianaa</cp:lastModifiedBy>
  <cp:revision>132</cp:revision>
  <dcterms:created xsi:type="dcterms:W3CDTF">2006-08-16T00:00:00Z</dcterms:created>
  <dcterms:modified xsi:type="dcterms:W3CDTF">2018-03-26T07:00:47Z</dcterms:modified>
</cp:coreProperties>
</file>