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  <p:sldId id="259" r:id="rId3"/>
    <p:sldId id="260" r:id="rId4"/>
    <p:sldId id="264" r:id="rId5"/>
    <p:sldId id="263" r:id="rId6"/>
    <p:sldId id="262" r:id="rId7"/>
    <p:sldId id="265" r:id="rId8"/>
    <p:sldId id="282" r:id="rId9"/>
  </p:sldIdLst>
  <p:sldSz cx="12192000" cy="6858000"/>
  <p:notesSz cx="6858000" cy="9144000"/>
  <p:defaultTextStyle>
    <a:defPPr>
      <a:defRPr lang="en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08"/>
    <p:restoredTop sz="96197"/>
  </p:normalViewPr>
  <p:slideViewPr>
    <p:cSldViewPr snapToGrid="0">
      <p:cViewPr varScale="1">
        <p:scale>
          <a:sx n="101" d="100"/>
          <a:sy n="101" d="100"/>
        </p:scale>
        <p:origin x="208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A6A15-6E39-4FFA-B5DC-89EB633E6D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8300" y="1371600"/>
            <a:ext cx="8127574" cy="2736443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169311-3201-45EC-B973-82EC27DA52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300" y="4299358"/>
            <a:ext cx="8127574" cy="1187042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2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AE4B9-EDEF-4A2C-B464-332C5C624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9/15/23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4C951-4861-4549-8E72-CEECA89E4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E1401-5637-41BC-AC21-891056450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8656A6-9180-AF0B-69A5-00B41766BF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944" t="25770" r="1041" b="48848"/>
          <a:stretch/>
        </p:blipFill>
        <p:spPr bwMode="auto">
          <a:xfrm>
            <a:off x="124884" y="0"/>
            <a:ext cx="5727700" cy="10344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0137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AD0E6-AD36-493C-9DC3-5ACC2059E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299" y="685800"/>
            <a:ext cx="8915402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0B8558-FA83-4F6C-A6D1-2DF9D3F74B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38299" y="2057399"/>
            <a:ext cx="8915401" cy="41148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DE619-0CC6-4480-ABDE-277D36BDF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9/15/23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791E6-BE35-4ECA-8AD1-E8EC09B85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94606-B928-42D6-85CC-9576F60E3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583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F18D8A-5002-491C-922A-E9624E2DBD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5882C6-2BE9-4E25-B8BB-A2346A2B0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BEFF9-B3BC-4C07-BF6C-2E3C91B54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9/15/23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F4CF6-CDF1-4AFD-8319-71FD4FED4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1A026-57F4-47F7-B4F0-E0D48E012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843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B3747-9ADB-4FCC-89CE-6E84D1347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EC9C6-5D7D-4249-8820-D4C99D0AE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F35F7-46A1-40A9-ACD7-C49239926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9/15/23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345637-B780-4999-A87D-0039BC5A9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9777F-E471-4CC5-B27B-137CB061E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62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DCB1D-064E-46DE-B533-7CDA331EE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300" y="2748406"/>
            <a:ext cx="8115300" cy="273799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D222C0-D002-4A94-BAFF-FD1A1CCA6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8300" y="1371600"/>
            <a:ext cx="8115300" cy="13332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E7D7E-EC9F-4AA5-A559-EF556C6AD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9/15/23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7A8EE-88C1-400C-A23F-656DC76B9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245A4-F9C6-44E9-929F-78C657C8B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316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DF34F-B65E-4FA0-87E8-8890F482B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299" y="685800"/>
            <a:ext cx="9382348" cy="13716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25A67-10CA-4531-93E1-39892C087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8297" y="2057400"/>
            <a:ext cx="4553103" cy="41250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2BE36-0CAF-4D92-9AC2-9249276B9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7000" y="2057400"/>
            <a:ext cx="4543647" cy="4125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C36479-3B04-43BD-9B59-DBF6CA2BF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9/15/23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FD4449-57DB-41D2-B49E-694E7C13F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60CC2C-E50B-47D2-B62F-D5C4C9CDA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270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8530B-D0F2-4FC4-A10F-1E54EF82C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300" y="755118"/>
            <a:ext cx="9378304" cy="122276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68865C-9D06-4FA3-BA3D-7187BB41B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8300" y="2034147"/>
            <a:ext cx="4529391" cy="681591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2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656570-8F97-4B7E-A805-96925AC47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38300" y="2748405"/>
            <a:ext cx="4529391" cy="34412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57EF54-F63F-4730-99EE-0E472578F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7213" y="2034147"/>
            <a:ext cx="4529391" cy="681591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2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08453E-B012-4889-9F49-E1351532A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87213" y="2748405"/>
            <a:ext cx="4529391" cy="34412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9FC47A-8514-4C98-B1BE-FF6CC666C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9/15/23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D4301A-D375-4163-9488-27A9CDC6F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ED6105-4A37-4D4B-9BE8-715FB732C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366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3007F-6649-4D23-8869-C1CC29D00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8B85A1-41F9-4BC1-9C40-3E5D5C042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9/15/23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B23774-EAA9-47ED-87EF-EE2B29A2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526550-DD4D-45E2-8916-8314C5D06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774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35FACD-1A4D-49F3-8EA8-21B5C1A6A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9/15/23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FD9DD-0E4E-4C36-AF85-B3EAD7FE6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6F4C8-14FA-4405-85EE-ABF53FB03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60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E7C28-5DEE-493D-ABAD-38E4F2D75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621" y="1085481"/>
            <a:ext cx="3651180" cy="1657719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E79C5-E567-4F12-96B8-8BBEAE3D8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6900" y="1132676"/>
            <a:ext cx="5289480" cy="4728374"/>
          </a:xfrm>
        </p:spPr>
        <p:txBody>
          <a:bodyPr/>
          <a:lstStyle>
            <a:lvl1pPr>
              <a:lnSpc>
                <a:spcPct val="110000"/>
              </a:lnSpc>
              <a:defRPr sz="3200"/>
            </a:lvl1pPr>
            <a:lvl2pPr>
              <a:lnSpc>
                <a:spcPct val="110000"/>
              </a:lnSpc>
              <a:defRPr sz="2800"/>
            </a:lvl2pPr>
            <a:lvl3pPr>
              <a:lnSpc>
                <a:spcPct val="110000"/>
              </a:lnSpc>
              <a:defRPr sz="2400"/>
            </a:lvl3pPr>
            <a:lvl4pPr>
              <a:lnSpc>
                <a:spcPct val="110000"/>
              </a:lnSpc>
              <a:defRPr sz="2000"/>
            </a:lvl4pPr>
            <a:lvl5pPr>
              <a:lnSpc>
                <a:spcPct val="110000"/>
              </a:lnSpc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33DF7F-0B5C-40CE-A65F-779FA7EFBF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25621" y="2748406"/>
            <a:ext cx="3651180" cy="3112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22248C-1826-4833-9592-383B5873A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9/15/23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0219DC-2646-42AD-897A-EB765DCBE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238D7-4EEA-475B-B1CA-C44B89BEA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36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D65BE-C907-4660-A586-71C6A1D10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085481"/>
            <a:ext cx="3657600" cy="1657719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4C8A9-67DF-419C-B2FC-3A879CCEF3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76900" y="1061885"/>
            <a:ext cx="5331069" cy="47755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DA94A1-3058-402A-9C3F-2F210D91D9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200" y="2748406"/>
            <a:ext cx="3657600" cy="3112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C3CA50-C8D8-4F83-B2F6-BCE825866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9/15/23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7E5BE3-7B02-4281-BD90-C1FAAF636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E256D-ACD5-438F-BA6F-605E5260E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116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31A689-589E-4A73-9313-EF44F7E4E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299" y="685800"/>
            <a:ext cx="8915402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B11B8-9E77-4144-B9C1-FD164D9A1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8300" y="2057400"/>
            <a:ext cx="8915402" cy="4137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6E4CC-CF79-4C8D-9E5F-1BB517435A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-1001475" y="1517536"/>
            <a:ext cx="28011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100" baseline="0">
                <a:solidFill>
                  <a:schemeClr val="tx1"/>
                </a:solidFill>
              </a:defRPr>
            </a:lvl1pPr>
          </a:lstStyle>
          <a:p>
            <a:fld id="{B6D41BCC-AD73-4203-A5A6-E62EB28B0FE6}" type="datetimeFigureOut">
              <a:rPr lang="en-US" smtClean="0"/>
              <a:pPr/>
              <a:t>9/15/23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79449-05F6-4BC7-95DF-F04E1F1614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118764" y="4237870"/>
            <a:ext cx="33440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1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17FE5-2D1F-4ECC-9460-08145C3BB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8877" y="6319138"/>
            <a:ext cx="7106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100" baseline="0">
                <a:solidFill>
                  <a:schemeClr val="tx1"/>
                </a:solidFill>
              </a:defRPr>
            </a:lvl1pPr>
          </a:lstStyle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BB2252-6234-6583-7B98-9C8D086BEEF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69" y="6319138"/>
            <a:ext cx="2270753" cy="4518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74AA00-023B-72DA-85C1-AD82E9CD1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l="19944" t="25770" r="1041" b="48848"/>
          <a:stretch/>
        </p:blipFill>
        <p:spPr bwMode="auto">
          <a:xfrm>
            <a:off x="124884" y="0"/>
            <a:ext cx="5727700" cy="10344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34416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lege5.ro/App/Document/g43donzvgi/codul-fiscal-din-2015?pid=82435665&amp;d=2023-09-12#p-82435665" TargetMode="External"/><Relationship Id="rId2" Type="http://schemas.openxmlformats.org/officeDocument/2006/relationships/hyperlink" Target="http://lege5.ro/App/Document/geztgnzwgm3q/legea-nr-196-2016-privind-venitul-minim-de-incluziune?pid=108344042&amp;d=2023-09-12#p-10834404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lege5.ro/App/Document/gezdmnzygiytq/normele-metodologice-de-aplicare-a-prevederilor-legii-nr-196-2016-privind-venitul-minim-de-incluziune-din-16092022?pid=497847016&amp;d=2023-09-12#p-497847016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E229233-9672-4675-99B7-6CBCEF1CD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5FF010-B53C-46BE-BEEF-AF926A00F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38500" y="2057400"/>
            <a:ext cx="4876800" cy="274320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09AD9C-1F43-4138-A72B-8CA988EDD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300" y="2057400"/>
            <a:ext cx="3276600" cy="2743201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4342ED-97AB-8A02-670D-04CBB4F4DA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03957" y="2400889"/>
            <a:ext cx="5255172" cy="1853023"/>
          </a:xfrm>
        </p:spPr>
        <p:txBody>
          <a:bodyPr anchor="ctr">
            <a:normAutofit/>
          </a:bodyPr>
          <a:lstStyle/>
          <a:p>
            <a:r>
              <a:rPr lang="ro-RO" sz="3200" dirty="0"/>
              <a:t>VENITUL MINIM DE INCLUZIUNE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6B68B8-136E-CF13-A520-BD1BB01619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59229" y="3778370"/>
            <a:ext cx="2732671" cy="1022231"/>
          </a:xfrm>
        </p:spPr>
        <p:txBody>
          <a:bodyPr anchor="ctr">
            <a:normAutofit/>
          </a:bodyPr>
          <a:lstStyle/>
          <a:p>
            <a:r>
              <a:rPr lang="ro-RO" sz="1600" b="1" dirty="0"/>
              <a:t>Sesiunea 02</a:t>
            </a:r>
          </a:p>
          <a:p>
            <a:r>
              <a:rPr lang="ro-RO" sz="1600" b="1" dirty="0"/>
              <a:t>15 Septembrie 2023</a:t>
            </a:r>
          </a:p>
          <a:p>
            <a:endParaRPr lang="ro-RO" sz="16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3AFDD7-4ED3-D9F8-2D54-0FAA8E51F0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69" y="6319138"/>
            <a:ext cx="2270753" cy="4518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13B78E-2246-9181-B711-DC8B5CFDF2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944" t="25770" r="1041" b="48848"/>
          <a:stretch/>
        </p:blipFill>
        <p:spPr bwMode="auto">
          <a:xfrm>
            <a:off x="124884" y="0"/>
            <a:ext cx="5727700" cy="10344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51941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3BDCC-5E35-2993-A920-B5279C394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1" y="2057400"/>
            <a:ext cx="2630854" cy="3289300"/>
          </a:xfrm>
        </p:spPr>
        <p:txBody>
          <a:bodyPr anchor="t">
            <a:normAutofit fontScale="90000"/>
          </a:bodyPr>
          <a:lstStyle/>
          <a:p>
            <a:r>
              <a:rPr lang="ro-RO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Cum se calculează veniturile din agricultură?</a:t>
            </a:r>
            <a:br>
              <a:rPr lang="en-R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o-RO" dirty="0"/>
            </a:br>
            <a:endParaRPr lang="ro-R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96D0D-0D95-DBD2-7249-9370A3529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1118" y="862642"/>
            <a:ext cx="7630784" cy="530955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ro-RO" b="1" kern="100" dirty="0">
              <a:effectLst/>
            </a:endParaRPr>
          </a:p>
          <a:p>
            <a:pPr marL="0" lvl="0" indent="0">
              <a:buNone/>
            </a:pPr>
            <a:r>
              <a:rPr lang="en-RO" sz="20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Art. 8. </a:t>
            </a:r>
          </a:p>
          <a:p>
            <a:pPr marL="0" lvl="0" indent="0">
              <a:buNone/>
            </a:pPr>
            <a:r>
              <a:rPr lang="en-RO" sz="2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3) În aplicarea art. 6 alin. (1) </a:t>
            </a:r>
            <a:r>
              <a:rPr lang="en-RO" sz="20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lit. p)</a:t>
            </a:r>
            <a:r>
              <a:rPr lang="en-RO" sz="2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din lege, pentru determinarea veniturilor din activităţile agricole se iau în calcul valorile stabilite pentru normele de venit potrivit </a:t>
            </a:r>
            <a:r>
              <a:rPr lang="en-RO" sz="20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art. 106</a:t>
            </a:r>
            <a:r>
              <a:rPr lang="en-RO" sz="2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din Legea nr. 227/2015, cu modificările şi completările ulterioare. În vederea stabilirii venitului anual obţinut din activităţi agricole se utilizează metodologia de calcul prevăzută în anexa </a:t>
            </a:r>
            <a:r>
              <a:rPr lang="en-RO" sz="20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nr. 2</a:t>
            </a:r>
            <a:r>
              <a:rPr lang="en-RO" sz="2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la prezentele norme metodologice.</a:t>
            </a:r>
            <a:r>
              <a:rPr lang="en-RO" sz="2000" dirty="0">
                <a:effectLst/>
              </a:rPr>
              <a:t> </a:t>
            </a:r>
            <a:endParaRPr lang="ro-RO" sz="2000" b="1" kern="100" dirty="0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00EA9EC1-B4C0-4B8E-A0C5-32E12DF93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8877" y="6319138"/>
            <a:ext cx="71064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CB43FFD5-6656-4C69-9CDD-D1B69A112D7A}" type="slidenum">
              <a:rPr kumimoji="0" lang="en-US" sz="800" b="0" i="0" u="none" strike="noStrike" kern="1200" cap="all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800" b="0" i="0" u="none" strike="noStrike" kern="1200" cap="all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4498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3BDCC-5E35-2993-A920-B5279C394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1" y="2057400"/>
            <a:ext cx="2630854" cy="3289300"/>
          </a:xfrm>
        </p:spPr>
        <p:txBody>
          <a:bodyPr anchor="t">
            <a:normAutofit fontScale="90000"/>
          </a:bodyPr>
          <a:lstStyle/>
          <a:p>
            <a:r>
              <a:rPr lang="ro-RO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Cum se calculează veniturile din agricultură?</a:t>
            </a:r>
            <a:br>
              <a:rPr lang="en-R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o-RO" dirty="0"/>
            </a:br>
            <a:endParaRPr lang="ro-R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96D0D-0D95-DBD2-7249-9370A3529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1118" y="862642"/>
            <a:ext cx="7630784" cy="53095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METODOLOGIA DE CALCUL</a:t>
            </a:r>
            <a:b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vederea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stabilirii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venitului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anual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obţinut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activităţi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Agricole</a:t>
            </a:r>
          </a:p>
          <a:p>
            <a:pPr marL="0" indent="0">
              <a:buNone/>
            </a:pPr>
            <a:endParaRPr lang="en-GB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realizarea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calcului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veniturilor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activităţile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agricole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vedere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valorile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prevăzute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normele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utilizate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impunerea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veniturilor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activităţi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agricole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conform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prevederilor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Hotărârii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Guvernului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nr. 30/2019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aprobarea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metodologiilor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stabilirea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normelor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utilizate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impunerea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veniturilor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activităţi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agricole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precum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Metodologiei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reducerii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normei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aplicarea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prevederilor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referitoare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scutirea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plata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impozitului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prevăzută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art. 76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alin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(1) lit. c) din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Legea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cooperaţiei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agricole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nr. 566/2004,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stabilite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direcţiile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agricultură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judeţene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00EA9EC1-B4C0-4B8E-A0C5-32E12DF93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8877" y="6319138"/>
            <a:ext cx="71064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CB43FFD5-6656-4C69-9CDD-D1B69A112D7A}" type="slidenum">
              <a:rPr kumimoji="0" lang="en-US" sz="800" b="0" i="0" u="none" strike="noStrike" kern="1200" cap="all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800" b="0" i="0" u="none" strike="noStrike" kern="1200" cap="all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0628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3BDCC-5E35-2993-A920-B5279C394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1" y="2057400"/>
            <a:ext cx="2630854" cy="3289300"/>
          </a:xfrm>
        </p:spPr>
        <p:txBody>
          <a:bodyPr anchor="t">
            <a:normAutofit fontScale="90000"/>
          </a:bodyPr>
          <a:lstStyle/>
          <a:p>
            <a:r>
              <a:rPr lang="ro-RO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Cum se calculează veniturile din agricultură?</a:t>
            </a:r>
            <a:br>
              <a:rPr lang="en-R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o-RO" dirty="0"/>
            </a:br>
            <a:endParaRPr lang="ro-R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96D0D-0D95-DBD2-7249-9370A3529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1118" y="862642"/>
            <a:ext cx="7630784" cy="53095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utilizate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valorile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reprezentând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lei/ha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lei/cap/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familie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albine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determinarea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venitului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anual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vederea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determinării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venitului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lunar.</a:t>
            </a:r>
          </a:p>
          <a:p>
            <a:pPr marL="0" indent="0">
              <a:buNone/>
            </a:pPr>
            <a:endParaRPr lang="en-GB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Verificarea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suprafeţelor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deţinute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aflate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folosinţă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precum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numărului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animale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realizată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intermediul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Sistemului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naţional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informatic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asistenţă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(SNIAS), pe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datelor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aflate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autorităţilor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locale.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date nu pot fi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accesate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online,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asistentul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social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solicita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informaţii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autorităţile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competente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caz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solicita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documente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justificative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partea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solicitantului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00EA9EC1-B4C0-4B8E-A0C5-32E12DF93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8877" y="6319138"/>
            <a:ext cx="71064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CB43FFD5-6656-4C69-9CDD-D1B69A112D7A}" type="slidenum">
              <a:rPr kumimoji="0" lang="en-US" sz="800" b="0" i="0" u="none" strike="noStrike" kern="1200" cap="all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800" b="0" i="0" u="none" strike="noStrike" kern="1200" cap="all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904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3BDCC-5E35-2993-A920-B5279C394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1" y="2057400"/>
            <a:ext cx="2630854" cy="3289300"/>
          </a:xfrm>
        </p:spPr>
        <p:txBody>
          <a:bodyPr anchor="t">
            <a:normAutofit fontScale="90000"/>
          </a:bodyPr>
          <a:lstStyle/>
          <a:p>
            <a:r>
              <a:rPr lang="ro-RO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Cum se calculează veniturile din agricultură?</a:t>
            </a:r>
            <a:br>
              <a:rPr lang="en-R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o-RO" dirty="0"/>
            </a:br>
            <a:endParaRPr lang="ro-R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96D0D-0D95-DBD2-7249-9370A3529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1118" y="862642"/>
            <a:ext cx="7630784" cy="53095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Formula de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următoarea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en-GB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4.1.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produse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vegetale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b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Suprafaţa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agricolă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(ha) *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lei/ha =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anual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produse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vegetale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GB" kern="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4.2.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animale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animale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lei/cap =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anual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animale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GB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00EA9EC1-B4C0-4B8E-A0C5-32E12DF93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8877" y="6319138"/>
            <a:ext cx="71064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CB43FFD5-6656-4C69-9CDD-D1B69A112D7A}" type="slidenum">
              <a:rPr kumimoji="0" lang="en-US" sz="800" b="0" i="0" u="none" strike="noStrike" kern="1200" cap="all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800" b="0" i="0" u="none" strike="noStrike" kern="1200" cap="all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0754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3BDCC-5E35-2993-A920-B5279C394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1" y="2057400"/>
            <a:ext cx="2630854" cy="3289300"/>
          </a:xfrm>
        </p:spPr>
        <p:txBody>
          <a:bodyPr anchor="t">
            <a:normAutofit fontScale="90000"/>
          </a:bodyPr>
          <a:lstStyle/>
          <a:p>
            <a:r>
              <a:rPr lang="ro-RO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Cum se calculează veniturile din agricultură?</a:t>
            </a:r>
            <a:br>
              <a:rPr lang="en-R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o-RO" dirty="0"/>
            </a:br>
            <a:endParaRPr lang="ro-R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96D0D-0D95-DBD2-7249-9370A3529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1118" y="862642"/>
            <a:ext cx="7630784" cy="53095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4.3.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Determinarea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venitului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anual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(Suma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veniturilor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anuale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produse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vegetale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+ (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veniturilor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anuale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animale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venitul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anual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obţinut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activităţi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agricole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GB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care, din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verificarea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veniturilor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SNIAS,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evidenţele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Agenţiei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Naţionale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Administrare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Fiscală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(ANAF)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declaraţia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referitoare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venitul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anual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rezultat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activităţi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agricole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valoarea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venitului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anual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preluată</a:t>
            </a:r>
            <a:r>
              <a:rPr lang="en-GB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automat.</a:t>
            </a:r>
          </a:p>
          <a:p>
            <a:pPr marL="0" indent="0">
              <a:buNone/>
            </a:pPr>
            <a:endParaRPr lang="en-RO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00EA9EC1-B4C0-4B8E-A0C5-32E12DF93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8877" y="6319138"/>
            <a:ext cx="71064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CB43FFD5-6656-4C69-9CDD-D1B69A112D7A}" type="slidenum">
              <a:rPr kumimoji="0" lang="en-US" sz="800" b="0" i="0" u="none" strike="noStrike" kern="1200" cap="all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800" b="0" i="0" u="none" strike="noStrike" kern="1200" cap="all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848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3BDCC-5E35-2993-A920-B5279C394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1" y="2057400"/>
            <a:ext cx="2630854" cy="3289300"/>
          </a:xfrm>
        </p:spPr>
        <p:txBody>
          <a:bodyPr anchor="t">
            <a:normAutofit/>
          </a:bodyPr>
          <a:lstStyle/>
          <a:p>
            <a:r>
              <a:rPr lang="ro-RO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Propunere pentru calcul</a:t>
            </a:r>
            <a:br>
              <a:rPr lang="en-R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o-RO" dirty="0"/>
            </a:br>
            <a:endParaRPr lang="ro-R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96D0D-0D95-DBD2-7249-9370A3529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1118" y="862642"/>
            <a:ext cx="7630784" cy="53095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RO" sz="2000" kern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Pentru simplificarea procesului de calcul al veniturilor realizate din activitati agricole, propunerea noastra este de a utiliza o solutie EXCEL, pentru testare.</a:t>
            </a:r>
          </a:p>
          <a:p>
            <a:pPr marL="0" indent="0">
              <a:buNone/>
            </a:pPr>
            <a:endParaRPr lang="en-RO" sz="20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RO" sz="2000" kern="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RO" sz="20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Document template EXCEL</a:t>
            </a: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00EA9EC1-B4C0-4B8E-A0C5-32E12DF93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8877" y="6319138"/>
            <a:ext cx="71064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CB43FFD5-6656-4C69-9CDD-D1B69A112D7A}" type="slidenum">
              <a:rPr kumimoji="0" lang="en-US" sz="800" b="0" i="0" u="none" strike="noStrike" kern="1200" cap="all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800" b="0" i="0" u="none" strike="noStrike" kern="1200" cap="all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0264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4476B-E6B1-D3A1-86FE-46918D531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299" y="2166870"/>
            <a:ext cx="8915402" cy="2456887"/>
          </a:xfrm>
        </p:spPr>
        <p:txBody>
          <a:bodyPr/>
          <a:lstStyle/>
          <a:p>
            <a:r>
              <a:rPr lang="ro-RO" dirty="0"/>
              <a:t>		Mulțumesc pentru atenție!</a:t>
            </a:r>
          </a:p>
        </p:txBody>
      </p:sp>
    </p:spTree>
    <p:extLst>
      <p:ext uri="{BB962C8B-B14F-4D97-AF65-F5344CB8AC3E}">
        <p14:creationId xmlns:p14="http://schemas.microsoft.com/office/powerpoint/2010/main" val="1508251929"/>
      </p:ext>
    </p:extLst>
  </p:cSld>
  <p:clrMapOvr>
    <a:masterClrMapping/>
  </p:clrMapOvr>
</p:sld>
</file>

<file path=ppt/theme/theme1.xml><?xml version="1.0" encoding="utf-8"?>
<a:theme xmlns:a="http://schemas.openxmlformats.org/drawingml/2006/main" name="EncaseVTI">
  <a:themeElements>
    <a:clrScheme name="AnalogousFromLightSeedLeftStep">
      <a:dk1>
        <a:srgbClr val="000000"/>
      </a:dk1>
      <a:lt1>
        <a:srgbClr val="FFFFFF"/>
      </a:lt1>
      <a:dk2>
        <a:srgbClr val="312441"/>
      </a:dk2>
      <a:lt2>
        <a:srgbClr val="E2E8E6"/>
      </a:lt2>
      <a:accent1>
        <a:srgbClr val="EE6E96"/>
      </a:accent1>
      <a:accent2>
        <a:srgbClr val="EB4EC0"/>
      </a:accent2>
      <a:accent3>
        <a:srgbClr val="DC6EEE"/>
      </a:accent3>
      <a:accent4>
        <a:srgbClr val="924EEB"/>
      </a:accent4>
      <a:accent5>
        <a:srgbClr val="716EEE"/>
      </a:accent5>
      <a:accent6>
        <a:srgbClr val="4E8CEB"/>
      </a:accent6>
      <a:hlink>
        <a:srgbClr val="568F7D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caseVTI" id="{C293990F-FDB3-4ED3-8175-FB79CE5A2A12}" vid="{A5662C19-271F-459F-B4ED-861A9823764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531</Words>
  <Application>Microsoft Macintosh PowerPoint</Application>
  <PresentationFormat>Widescreen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Avenir Next LT Pro</vt:lpstr>
      <vt:lpstr>Avenir Next LT Pro Light</vt:lpstr>
      <vt:lpstr>Calibri</vt:lpstr>
      <vt:lpstr>EncaseVTI</vt:lpstr>
      <vt:lpstr>VENITUL MINIM DE INCLUZIUNE</vt:lpstr>
      <vt:lpstr>Cum se calculează veniturile din agricultură?  </vt:lpstr>
      <vt:lpstr>Cum se calculează veniturile din agricultură?  </vt:lpstr>
      <vt:lpstr>Cum se calculează veniturile din agricultură?  </vt:lpstr>
      <vt:lpstr>Cum se calculează veniturile din agricultură?  </vt:lpstr>
      <vt:lpstr>Cum se calculează veniturile din agricultură?  </vt:lpstr>
      <vt:lpstr>Propunere pentru calcul  </vt:lpstr>
      <vt:lpstr>  Mulțumesc pentru atenție!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VENITUL MINIM DE INCLUZIUNE</dc:title>
  <dc:creator>rosu cristian</dc:creator>
  <cp:lastModifiedBy>rosu cristian</cp:lastModifiedBy>
  <cp:revision>1</cp:revision>
  <dcterms:created xsi:type="dcterms:W3CDTF">2023-09-15T07:54:07Z</dcterms:created>
  <dcterms:modified xsi:type="dcterms:W3CDTF">2023-09-15T08:11:26Z</dcterms:modified>
</cp:coreProperties>
</file>