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83" r:id="rId4"/>
    <p:sldId id="304" r:id="rId5"/>
    <p:sldId id="286" r:id="rId6"/>
    <p:sldId id="303" r:id="rId7"/>
    <p:sldId id="287" r:id="rId8"/>
    <p:sldId id="288" r:id="rId9"/>
    <p:sldId id="260" r:id="rId10"/>
    <p:sldId id="261" r:id="rId11"/>
    <p:sldId id="289" r:id="rId12"/>
    <p:sldId id="262" r:id="rId13"/>
    <p:sldId id="290" r:id="rId14"/>
    <p:sldId id="263" r:id="rId15"/>
    <p:sldId id="291" r:id="rId16"/>
    <p:sldId id="264" r:id="rId17"/>
    <p:sldId id="266" r:id="rId18"/>
    <p:sldId id="292" r:id="rId19"/>
    <p:sldId id="265" r:id="rId20"/>
    <p:sldId id="293" r:id="rId21"/>
    <p:sldId id="267" r:id="rId22"/>
    <p:sldId id="294" r:id="rId23"/>
    <p:sldId id="295" r:id="rId24"/>
    <p:sldId id="268" r:id="rId25"/>
    <p:sldId id="269" r:id="rId26"/>
    <p:sldId id="271" r:id="rId27"/>
    <p:sldId id="270" r:id="rId28"/>
    <p:sldId id="272" r:id="rId29"/>
    <p:sldId id="273" r:id="rId30"/>
    <p:sldId id="296" r:id="rId31"/>
    <p:sldId id="297" r:id="rId32"/>
    <p:sldId id="274" r:id="rId33"/>
    <p:sldId id="298" r:id="rId34"/>
    <p:sldId id="275" r:id="rId35"/>
    <p:sldId id="276" r:id="rId36"/>
    <p:sldId id="278" r:id="rId37"/>
    <p:sldId id="299" r:id="rId38"/>
    <p:sldId id="280" r:id="rId39"/>
    <p:sldId id="300" r:id="rId40"/>
    <p:sldId id="279" r:id="rId41"/>
    <p:sldId id="301" r:id="rId42"/>
    <p:sldId id="281" r:id="rId43"/>
    <p:sldId id="302" r:id="rId44"/>
    <p:sldId id="282" r:id="rId45"/>
  </p:sldIdLst>
  <p:sldSz cx="12192000" cy="6858000"/>
  <p:notesSz cx="6858000" cy="9144000"/>
  <p:defaultTextStyle>
    <a:defPPr>
      <a:defRPr lang="en-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96"/>
    <p:restoredTop sz="96327"/>
  </p:normalViewPr>
  <p:slideViewPr>
    <p:cSldViewPr snapToGrid="0">
      <p:cViewPr varScale="1">
        <p:scale>
          <a:sx n="120" d="100"/>
          <a:sy n="120" d="100"/>
        </p:scale>
        <p:origin x="208"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A6A15-6E39-4FFA-B5DC-89EB633E6DC2}"/>
              </a:ext>
            </a:extLst>
          </p:cNvPr>
          <p:cNvSpPr>
            <a:spLocks noGrp="1"/>
          </p:cNvSpPr>
          <p:nvPr>
            <p:ph type="ctrTitle"/>
          </p:nvPr>
        </p:nvSpPr>
        <p:spPr>
          <a:xfrm>
            <a:off x="1638300" y="1371600"/>
            <a:ext cx="8127574" cy="2736443"/>
          </a:xfrm>
        </p:spPr>
        <p:txBody>
          <a:bodyPr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9A169311-3201-45EC-B973-82EC27DA529A}"/>
              </a:ext>
            </a:extLst>
          </p:cNvPr>
          <p:cNvSpPr>
            <a:spLocks noGrp="1"/>
          </p:cNvSpPr>
          <p:nvPr>
            <p:ph type="subTitle" idx="1"/>
          </p:nvPr>
        </p:nvSpPr>
        <p:spPr>
          <a:xfrm>
            <a:off x="1638300" y="4299358"/>
            <a:ext cx="8127574" cy="1187042"/>
          </a:xfrm>
        </p:spPr>
        <p:txBody>
          <a:bodyPr>
            <a:normAutofit/>
          </a:bodyPr>
          <a:lstStyle>
            <a:lvl1pPr marL="0" indent="0" algn="l">
              <a:buNone/>
              <a:defRPr sz="1800" cap="all" spc="2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29AE4B9-EDEF-4A2C-B464-332C5C624F1D}"/>
              </a:ext>
            </a:extLst>
          </p:cNvPr>
          <p:cNvSpPr>
            <a:spLocks noGrp="1"/>
          </p:cNvSpPr>
          <p:nvPr>
            <p:ph type="dt" sz="half" idx="10"/>
          </p:nvPr>
        </p:nvSpPr>
        <p:spPr/>
        <p:txBody>
          <a:bodyPr/>
          <a:lstStyle/>
          <a:p>
            <a:fld id="{B6D41BCC-AD73-4203-A5A6-E62EB28B0FE6}" type="datetimeFigureOut">
              <a:rPr lang="en-US" smtClean="0"/>
              <a:t>9/13/23</a:t>
            </a:fld>
            <a:endParaRPr lang="en-US"/>
          </a:p>
        </p:txBody>
      </p:sp>
      <p:sp>
        <p:nvSpPr>
          <p:cNvPr id="5" name="Footer Placeholder 4">
            <a:extLst>
              <a:ext uri="{FF2B5EF4-FFF2-40B4-BE49-F238E27FC236}">
                <a16:creationId xmlns:a16="http://schemas.microsoft.com/office/drawing/2014/main" id="{62B4C951-4861-4549-8E72-CEECA89E4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E1401-5637-41BC-AC21-891056450A28}"/>
              </a:ext>
            </a:extLst>
          </p:cNvPr>
          <p:cNvSpPr>
            <a:spLocks noGrp="1"/>
          </p:cNvSpPr>
          <p:nvPr>
            <p:ph type="sldNum" sz="quarter" idx="12"/>
          </p:nvPr>
        </p:nvSpPr>
        <p:spPr/>
        <p:txBody>
          <a:bodyPr/>
          <a:lstStyle/>
          <a:p>
            <a:fld id="{D637F8FC-4B86-4690-8888-22AB2F781BEF}" type="slidenum">
              <a:rPr lang="en-US" smtClean="0"/>
              <a:t>‹#›</a:t>
            </a:fld>
            <a:endParaRPr lang="en-US"/>
          </a:p>
        </p:txBody>
      </p:sp>
      <p:pic>
        <p:nvPicPr>
          <p:cNvPr id="7" name="Picture 6">
            <a:extLst>
              <a:ext uri="{FF2B5EF4-FFF2-40B4-BE49-F238E27FC236}">
                <a16:creationId xmlns:a16="http://schemas.microsoft.com/office/drawing/2014/main" id="{A18656A6-9180-AF0B-69A5-00B41766BF88}"/>
              </a:ext>
            </a:extLst>
          </p:cNvPr>
          <p:cNvPicPr>
            <a:picLocks noChangeAspect="1"/>
          </p:cNvPicPr>
          <p:nvPr userDrawn="1"/>
        </p:nvPicPr>
        <p:blipFill rotWithShape="1">
          <a:blip r:embed="rId2"/>
          <a:srcRect l="19944" t="25770" r="1041" b="48848"/>
          <a:stretch/>
        </p:blipFill>
        <p:spPr bwMode="auto">
          <a:xfrm>
            <a:off x="124884" y="0"/>
            <a:ext cx="5727700" cy="10344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56112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AD0E6-AD36-493C-9DC3-5ACC2059EC93}"/>
              </a:ext>
            </a:extLst>
          </p:cNvPr>
          <p:cNvSpPr>
            <a:spLocks noGrp="1"/>
          </p:cNvSpPr>
          <p:nvPr>
            <p:ph type="title"/>
          </p:nvPr>
        </p:nvSpPr>
        <p:spPr>
          <a:xfrm>
            <a:off x="1638299" y="685800"/>
            <a:ext cx="8915402" cy="1371600"/>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0B8558-FA83-4F6C-A6D1-2DF9D3F74BD6}"/>
              </a:ext>
            </a:extLst>
          </p:cNvPr>
          <p:cNvSpPr>
            <a:spLocks noGrp="1"/>
          </p:cNvSpPr>
          <p:nvPr>
            <p:ph type="body" orient="vert" idx="1"/>
          </p:nvPr>
        </p:nvSpPr>
        <p:spPr>
          <a:xfrm>
            <a:off x="1638299" y="2057399"/>
            <a:ext cx="8915401" cy="41148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6DE619-0CC6-4480-ABDE-277D36BDFCBB}"/>
              </a:ext>
            </a:extLst>
          </p:cNvPr>
          <p:cNvSpPr>
            <a:spLocks noGrp="1"/>
          </p:cNvSpPr>
          <p:nvPr>
            <p:ph type="dt" sz="half" idx="10"/>
          </p:nvPr>
        </p:nvSpPr>
        <p:spPr/>
        <p:txBody>
          <a:bodyPr/>
          <a:lstStyle/>
          <a:p>
            <a:fld id="{B6D41BCC-AD73-4203-A5A6-E62EB28B0FE6}" type="datetimeFigureOut">
              <a:rPr lang="en-US" smtClean="0"/>
              <a:t>9/13/23</a:t>
            </a:fld>
            <a:endParaRPr lang="en-US"/>
          </a:p>
        </p:txBody>
      </p:sp>
      <p:sp>
        <p:nvSpPr>
          <p:cNvPr id="5" name="Footer Placeholder 4">
            <a:extLst>
              <a:ext uri="{FF2B5EF4-FFF2-40B4-BE49-F238E27FC236}">
                <a16:creationId xmlns:a16="http://schemas.microsoft.com/office/drawing/2014/main" id="{140791E6-BE35-4ECA-8AD1-E8EC09B85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F94606-B928-42D6-85CC-9576F60E3B5C}"/>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927687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F18D8A-5002-491C-922A-E9624E2DBD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5882C6-2BE9-4E25-B8BB-A2346A2B0B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7BEFF9-B3BC-4C07-BF6C-2E3C91B54B78}"/>
              </a:ext>
            </a:extLst>
          </p:cNvPr>
          <p:cNvSpPr>
            <a:spLocks noGrp="1"/>
          </p:cNvSpPr>
          <p:nvPr>
            <p:ph type="dt" sz="half" idx="10"/>
          </p:nvPr>
        </p:nvSpPr>
        <p:spPr/>
        <p:txBody>
          <a:bodyPr/>
          <a:lstStyle/>
          <a:p>
            <a:fld id="{B6D41BCC-AD73-4203-A5A6-E62EB28B0FE6}" type="datetimeFigureOut">
              <a:rPr lang="en-US" smtClean="0"/>
              <a:t>9/13/23</a:t>
            </a:fld>
            <a:endParaRPr lang="en-US"/>
          </a:p>
        </p:txBody>
      </p:sp>
      <p:sp>
        <p:nvSpPr>
          <p:cNvPr id="5" name="Footer Placeholder 4">
            <a:extLst>
              <a:ext uri="{FF2B5EF4-FFF2-40B4-BE49-F238E27FC236}">
                <a16:creationId xmlns:a16="http://schemas.microsoft.com/office/drawing/2014/main" id="{CE0F4CF6-CDF1-4AFD-8319-71FD4FED4F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1A026-57F4-47F7-B4F0-E0D48E01268E}"/>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1063536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B3747-9ADB-4FCC-89CE-6E84D13475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AEC9C6-5D7D-4249-8820-D4C99D0AE825}"/>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21F35F7-46A1-40A9-ACD7-C4923992674A}"/>
              </a:ext>
            </a:extLst>
          </p:cNvPr>
          <p:cNvSpPr>
            <a:spLocks noGrp="1"/>
          </p:cNvSpPr>
          <p:nvPr>
            <p:ph type="dt" sz="half" idx="10"/>
          </p:nvPr>
        </p:nvSpPr>
        <p:spPr/>
        <p:txBody>
          <a:bodyPr/>
          <a:lstStyle/>
          <a:p>
            <a:fld id="{B6D41BCC-AD73-4203-A5A6-E62EB28B0FE6}" type="datetimeFigureOut">
              <a:rPr lang="en-US" smtClean="0"/>
              <a:t>9/13/23</a:t>
            </a:fld>
            <a:endParaRPr lang="en-US"/>
          </a:p>
        </p:txBody>
      </p:sp>
      <p:sp>
        <p:nvSpPr>
          <p:cNvPr id="5" name="Footer Placeholder 4">
            <a:extLst>
              <a:ext uri="{FF2B5EF4-FFF2-40B4-BE49-F238E27FC236}">
                <a16:creationId xmlns:a16="http://schemas.microsoft.com/office/drawing/2014/main" id="{FA345637-B780-4999-A87D-0039BC5A94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D9777F-E471-4CC5-B27B-137CB061E28E}"/>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3586483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DCB1D-064E-46DE-B533-7CDA331EEB61}"/>
              </a:ext>
            </a:extLst>
          </p:cNvPr>
          <p:cNvSpPr>
            <a:spLocks noGrp="1"/>
          </p:cNvSpPr>
          <p:nvPr>
            <p:ph type="title"/>
          </p:nvPr>
        </p:nvSpPr>
        <p:spPr>
          <a:xfrm>
            <a:off x="1638300" y="2748406"/>
            <a:ext cx="8115300" cy="2737994"/>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5FD222C0-D002-4A94-BAFF-FD1A1CCA64CE}"/>
              </a:ext>
            </a:extLst>
          </p:cNvPr>
          <p:cNvSpPr>
            <a:spLocks noGrp="1"/>
          </p:cNvSpPr>
          <p:nvPr>
            <p:ph type="body" idx="1"/>
          </p:nvPr>
        </p:nvSpPr>
        <p:spPr>
          <a:xfrm>
            <a:off x="1638300" y="1371600"/>
            <a:ext cx="8115300" cy="1333272"/>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353E7D7E-EC9F-4AA5-A559-EF556C6AD5EE}"/>
              </a:ext>
            </a:extLst>
          </p:cNvPr>
          <p:cNvSpPr>
            <a:spLocks noGrp="1"/>
          </p:cNvSpPr>
          <p:nvPr>
            <p:ph type="dt" sz="half" idx="10"/>
          </p:nvPr>
        </p:nvSpPr>
        <p:spPr/>
        <p:txBody>
          <a:bodyPr/>
          <a:lstStyle/>
          <a:p>
            <a:fld id="{B6D41BCC-AD73-4203-A5A6-E62EB28B0FE6}" type="datetimeFigureOut">
              <a:rPr lang="en-US" smtClean="0"/>
              <a:t>9/13/23</a:t>
            </a:fld>
            <a:endParaRPr lang="en-US"/>
          </a:p>
        </p:txBody>
      </p:sp>
      <p:sp>
        <p:nvSpPr>
          <p:cNvPr id="5" name="Footer Placeholder 4">
            <a:extLst>
              <a:ext uri="{FF2B5EF4-FFF2-40B4-BE49-F238E27FC236}">
                <a16:creationId xmlns:a16="http://schemas.microsoft.com/office/drawing/2014/main" id="{2677A8EE-88C1-400C-A23F-656DC76B95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C245A4-F9C6-44E9-929F-78C657C8B651}"/>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1368699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DF34F-B65E-4FA0-87E8-8890F482B383}"/>
              </a:ext>
            </a:extLst>
          </p:cNvPr>
          <p:cNvSpPr>
            <a:spLocks noGrp="1"/>
          </p:cNvSpPr>
          <p:nvPr>
            <p:ph type="title"/>
          </p:nvPr>
        </p:nvSpPr>
        <p:spPr>
          <a:xfrm>
            <a:off x="1638299" y="685800"/>
            <a:ext cx="9382348" cy="137160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D625A67-10CA-4531-93E1-39892C087E0B}"/>
              </a:ext>
            </a:extLst>
          </p:cNvPr>
          <p:cNvSpPr>
            <a:spLocks noGrp="1"/>
          </p:cNvSpPr>
          <p:nvPr>
            <p:ph sz="half" idx="1"/>
          </p:nvPr>
        </p:nvSpPr>
        <p:spPr>
          <a:xfrm>
            <a:off x="1638297" y="2057400"/>
            <a:ext cx="4553103" cy="41250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622BE36-0CAF-4D92-9AC2-9249276B96F2}"/>
              </a:ext>
            </a:extLst>
          </p:cNvPr>
          <p:cNvSpPr>
            <a:spLocks noGrp="1"/>
          </p:cNvSpPr>
          <p:nvPr>
            <p:ph sz="half" idx="2"/>
          </p:nvPr>
        </p:nvSpPr>
        <p:spPr>
          <a:xfrm>
            <a:off x="6477000" y="2057400"/>
            <a:ext cx="4543647" cy="4125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C36479-3B04-43BD-9B59-DBF6CA2BF814}"/>
              </a:ext>
            </a:extLst>
          </p:cNvPr>
          <p:cNvSpPr>
            <a:spLocks noGrp="1"/>
          </p:cNvSpPr>
          <p:nvPr>
            <p:ph type="dt" sz="half" idx="10"/>
          </p:nvPr>
        </p:nvSpPr>
        <p:spPr/>
        <p:txBody>
          <a:bodyPr/>
          <a:lstStyle/>
          <a:p>
            <a:fld id="{B6D41BCC-AD73-4203-A5A6-E62EB28B0FE6}" type="datetimeFigureOut">
              <a:rPr lang="en-US" smtClean="0"/>
              <a:t>9/13/23</a:t>
            </a:fld>
            <a:endParaRPr lang="en-US"/>
          </a:p>
        </p:txBody>
      </p:sp>
      <p:sp>
        <p:nvSpPr>
          <p:cNvPr id="6" name="Footer Placeholder 5">
            <a:extLst>
              <a:ext uri="{FF2B5EF4-FFF2-40B4-BE49-F238E27FC236}">
                <a16:creationId xmlns:a16="http://schemas.microsoft.com/office/drawing/2014/main" id="{0CFD4449-57DB-41D2-B49E-694E7C13FA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60CC2C-E50B-47D2-B62F-D5C4C9CDA7E8}"/>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2544200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8530B-D0F2-4FC4-A10F-1E54EF82C877}"/>
              </a:ext>
            </a:extLst>
          </p:cNvPr>
          <p:cNvSpPr>
            <a:spLocks noGrp="1"/>
          </p:cNvSpPr>
          <p:nvPr>
            <p:ph type="title"/>
          </p:nvPr>
        </p:nvSpPr>
        <p:spPr>
          <a:xfrm>
            <a:off x="1638300" y="755118"/>
            <a:ext cx="9378304" cy="122276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868865C-9D06-4FA3-BA3D-7187BB41B576}"/>
              </a:ext>
            </a:extLst>
          </p:cNvPr>
          <p:cNvSpPr>
            <a:spLocks noGrp="1"/>
          </p:cNvSpPr>
          <p:nvPr>
            <p:ph type="body" idx="1"/>
          </p:nvPr>
        </p:nvSpPr>
        <p:spPr>
          <a:xfrm>
            <a:off x="1638300" y="2034147"/>
            <a:ext cx="4529391" cy="681591"/>
          </a:xfrm>
        </p:spPr>
        <p:txBody>
          <a:bodyPr anchor="b">
            <a:normAutofit/>
          </a:bodyPr>
          <a:lstStyle>
            <a:lvl1pPr marL="0" indent="0">
              <a:buNone/>
              <a:defRPr sz="18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F656570-8F97-4B7E-A805-96925AC4781F}"/>
              </a:ext>
            </a:extLst>
          </p:cNvPr>
          <p:cNvSpPr>
            <a:spLocks noGrp="1"/>
          </p:cNvSpPr>
          <p:nvPr>
            <p:ph sz="half" idx="2"/>
          </p:nvPr>
        </p:nvSpPr>
        <p:spPr>
          <a:xfrm>
            <a:off x="1638300" y="2748405"/>
            <a:ext cx="4529391" cy="34412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057EF54-F63F-4730-99EE-0E472578F512}"/>
              </a:ext>
            </a:extLst>
          </p:cNvPr>
          <p:cNvSpPr>
            <a:spLocks noGrp="1"/>
          </p:cNvSpPr>
          <p:nvPr>
            <p:ph type="body" sz="quarter" idx="3"/>
          </p:nvPr>
        </p:nvSpPr>
        <p:spPr>
          <a:xfrm>
            <a:off x="6487213" y="2034147"/>
            <a:ext cx="4529391" cy="681591"/>
          </a:xfrm>
        </p:spPr>
        <p:txBody>
          <a:bodyPr anchor="b">
            <a:normAutofit/>
          </a:bodyPr>
          <a:lstStyle>
            <a:lvl1pPr marL="0" indent="0">
              <a:buNone/>
              <a:defRPr sz="1800" b="1" cap="all"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908453E-B012-4889-9F49-E1351532ADF2}"/>
              </a:ext>
            </a:extLst>
          </p:cNvPr>
          <p:cNvSpPr>
            <a:spLocks noGrp="1"/>
          </p:cNvSpPr>
          <p:nvPr>
            <p:ph sz="quarter" idx="4"/>
          </p:nvPr>
        </p:nvSpPr>
        <p:spPr>
          <a:xfrm>
            <a:off x="6487213" y="2748405"/>
            <a:ext cx="4529391" cy="34412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E89FC47A-8514-4C98-B1BE-FF6CC666C580}"/>
              </a:ext>
            </a:extLst>
          </p:cNvPr>
          <p:cNvSpPr>
            <a:spLocks noGrp="1"/>
          </p:cNvSpPr>
          <p:nvPr>
            <p:ph type="dt" sz="half" idx="10"/>
          </p:nvPr>
        </p:nvSpPr>
        <p:spPr/>
        <p:txBody>
          <a:bodyPr/>
          <a:lstStyle/>
          <a:p>
            <a:fld id="{B6D41BCC-AD73-4203-A5A6-E62EB28B0FE6}" type="datetimeFigureOut">
              <a:rPr lang="en-US" smtClean="0"/>
              <a:t>9/13/23</a:t>
            </a:fld>
            <a:endParaRPr lang="en-US"/>
          </a:p>
        </p:txBody>
      </p:sp>
      <p:sp>
        <p:nvSpPr>
          <p:cNvPr id="8" name="Footer Placeholder 7">
            <a:extLst>
              <a:ext uri="{FF2B5EF4-FFF2-40B4-BE49-F238E27FC236}">
                <a16:creationId xmlns:a16="http://schemas.microsoft.com/office/drawing/2014/main" id="{CED4301A-D375-4163-9488-27A9CDC6FD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ED6105-4A37-4D4B-9BE8-715FB732C924}"/>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2628598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3007F-6649-4D23-8869-C1CC29D009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8B85A1-41F9-4BC1-9C40-3E5D5C0425BF}"/>
              </a:ext>
            </a:extLst>
          </p:cNvPr>
          <p:cNvSpPr>
            <a:spLocks noGrp="1"/>
          </p:cNvSpPr>
          <p:nvPr>
            <p:ph type="dt" sz="half" idx="10"/>
          </p:nvPr>
        </p:nvSpPr>
        <p:spPr/>
        <p:txBody>
          <a:bodyPr/>
          <a:lstStyle/>
          <a:p>
            <a:fld id="{B6D41BCC-AD73-4203-A5A6-E62EB28B0FE6}" type="datetimeFigureOut">
              <a:rPr lang="en-US" smtClean="0"/>
              <a:t>9/13/23</a:t>
            </a:fld>
            <a:endParaRPr lang="en-US"/>
          </a:p>
        </p:txBody>
      </p:sp>
      <p:sp>
        <p:nvSpPr>
          <p:cNvPr id="4" name="Footer Placeholder 3">
            <a:extLst>
              <a:ext uri="{FF2B5EF4-FFF2-40B4-BE49-F238E27FC236}">
                <a16:creationId xmlns:a16="http://schemas.microsoft.com/office/drawing/2014/main" id="{97B23774-EAA9-47ED-87EF-EE2B29A258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526550-DD4D-45E2-8916-8314C5D0680D}"/>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2132539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35FACD-1A4D-49F3-8EA8-21B5C1A6A258}"/>
              </a:ext>
            </a:extLst>
          </p:cNvPr>
          <p:cNvSpPr>
            <a:spLocks noGrp="1"/>
          </p:cNvSpPr>
          <p:nvPr>
            <p:ph type="dt" sz="half" idx="10"/>
          </p:nvPr>
        </p:nvSpPr>
        <p:spPr/>
        <p:txBody>
          <a:bodyPr/>
          <a:lstStyle/>
          <a:p>
            <a:fld id="{B6D41BCC-AD73-4203-A5A6-E62EB28B0FE6}" type="datetimeFigureOut">
              <a:rPr lang="en-US" smtClean="0"/>
              <a:t>9/13/23</a:t>
            </a:fld>
            <a:endParaRPr lang="en-US"/>
          </a:p>
        </p:txBody>
      </p:sp>
      <p:sp>
        <p:nvSpPr>
          <p:cNvPr id="3" name="Footer Placeholder 2">
            <a:extLst>
              <a:ext uri="{FF2B5EF4-FFF2-40B4-BE49-F238E27FC236}">
                <a16:creationId xmlns:a16="http://schemas.microsoft.com/office/drawing/2014/main" id="{C4FFD9DD-0E4E-4C36-AF85-B3EAD7FE61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E6F4C8-14FA-4405-85EE-ABF53FB0377C}"/>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4021779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E7C28-5DEE-493D-ABAD-38E4F2D75924}"/>
              </a:ext>
            </a:extLst>
          </p:cNvPr>
          <p:cNvSpPr>
            <a:spLocks noGrp="1"/>
          </p:cNvSpPr>
          <p:nvPr>
            <p:ph type="title"/>
          </p:nvPr>
        </p:nvSpPr>
        <p:spPr>
          <a:xfrm>
            <a:off x="1225621" y="1085481"/>
            <a:ext cx="3651180" cy="1657719"/>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1A5E79C5-E567-4F12-96B8-8BBEAE3D8B9F}"/>
              </a:ext>
            </a:extLst>
          </p:cNvPr>
          <p:cNvSpPr>
            <a:spLocks noGrp="1"/>
          </p:cNvSpPr>
          <p:nvPr>
            <p:ph idx="1"/>
          </p:nvPr>
        </p:nvSpPr>
        <p:spPr>
          <a:xfrm>
            <a:off x="5676900" y="1132676"/>
            <a:ext cx="5289480" cy="4728374"/>
          </a:xfrm>
        </p:spPr>
        <p:txBody>
          <a:bodyPr/>
          <a:lstStyle>
            <a:lvl1pPr>
              <a:lnSpc>
                <a:spcPct val="110000"/>
              </a:lnSpc>
              <a:defRPr sz="3200"/>
            </a:lvl1pPr>
            <a:lvl2pPr>
              <a:lnSpc>
                <a:spcPct val="110000"/>
              </a:lnSpc>
              <a:defRPr sz="2800"/>
            </a:lvl2pPr>
            <a:lvl3pPr>
              <a:lnSpc>
                <a:spcPct val="110000"/>
              </a:lnSpc>
              <a:defRPr sz="24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733DF7F-0B5C-40CE-A65F-779FA7EFBF1C}"/>
              </a:ext>
            </a:extLst>
          </p:cNvPr>
          <p:cNvSpPr>
            <a:spLocks noGrp="1"/>
          </p:cNvSpPr>
          <p:nvPr>
            <p:ph type="body" sz="half" idx="2"/>
          </p:nvPr>
        </p:nvSpPr>
        <p:spPr>
          <a:xfrm>
            <a:off x="1225621" y="2748406"/>
            <a:ext cx="3651180" cy="3112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4022248C-1826-4833-9592-383B5873AECA}"/>
              </a:ext>
            </a:extLst>
          </p:cNvPr>
          <p:cNvSpPr>
            <a:spLocks noGrp="1"/>
          </p:cNvSpPr>
          <p:nvPr>
            <p:ph type="dt" sz="half" idx="10"/>
          </p:nvPr>
        </p:nvSpPr>
        <p:spPr/>
        <p:txBody>
          <a:bodyPr/>
          <a:lstStyle/>
          <a:p>
            <a:fld id="{B6D41BCC-AD73-4203-A5A6-E62EB28B0FE6}" type="datetimeFigureOut">
              <a:rPr lang="en-US" smtClean="0"/>
              <a:t>9/13/23</a:t>
            </a:fld>
            <a:endParaRPr lang="en-US"/>
          </a:p>
        </p:txBody>
      </p:sp>
      <p:sp>
        <p:nvSpPr>
          <p:cNvPr id="6" name="Footer Placeholder 5">
            <a:extLst>
              <a:ext uri="{FF2B5EF4-FFF2-40B4-BE49-F238E27FC236}">
                <a16:creationId xmlns:a16="http://schemas.microsoft.com/office/drawing/2014/main" id="{E80219DC-2646-42AD-897A-EB765DCBE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F238D7-4EEA-475B-B1CA-C44B89BEA304}"/>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242290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D65BE-C907-4660-A586-71C6A1D101EC}"/>
              </a:ext>
            </a:extLst>
          </p:cNvPr>
          <p:cNvSpPr>
            <a:spLocks noGrp="1"/>
          </p:cNvSpPr>
          <p:nvPr>
            <p:ph type="title"/>
          </p:nvPr>
        </p:nvSpPr>
        <p:spPr>
          <a:xfrm>
            <a:off x="1219200" y="1085481"/>
            <a:ext cx="3657600" cy="1657719"/>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A044C8A9-67DF-419C-B2FC-3A879CCEF393}"/>
              </a:ext>
            </a:extLst>
          </p:cNvPr>
          <p:cNvSpPr>
            <a:spLocks noGrp="1"/>
          </p:cNvSpPr>
          <p:nvPr>
            <p:ph type="pic" idx="1"/>
          </p:nvPr>
        </p:nvSpPr>
        <p:spPr>
          <a:xfrm>
            <a:off x="5676900" y="1061885"/>
            <a:ext cx="5331069" cy="47755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DA94A1-3058-402A-9C3F-2F210D91D990}"/>
              </a:ext>
            </a:extLst>
          </p:cNvPr>
          <p:cNvSpPr>
            <a:spLocks noGrp="1"/>
          </p:cNvSpPr>
          <p:nvPr>
            <p:ph type="body" sz="half" idx="2"/>
          </p:nvPr>
        </p:nvSpPr>
        <p:spPr>
          <a:xfrm>
            <a:off x="1219200" y="2748406"/>
            <a:ext cx="3657600" cy="3112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BC3CA50-C8D8-4F83-B2F6-BCE825866405}"/>
              </a:ext>
            </a:extLst>
          </p:cNvPr>
          <p:cNvSpPr>
            <a:spLocks noGrp="1"/>
          </p:cNvSpPr>
          <p:nvPr>
            <p:ph type="dt" sz="half" idx="10"/>
          </p:nvPr>
        </p:nvSpPr>
        <p:spPr/>
        <p:txBody>
          <a:bodyPr/>
          <a:lstStyle/>
          <a:p>
            <a:fld id="{B6D41BCC-AD73-4203-A5A6-E62EB28B0FE6}" type="datetimeFigureOut">
              <a:rPr lang="en-US" smtClean="0"/>
              <a:t>9/13/23</a:t>
            </a:fld>
            <a:endParaRPr lang="en-US"/>
          </a:p>
        </p:txBody>
      </p:sp>
      <p:sp>
        <p:nvSpPr>
          <p:cNvPr id="6" name="Footer Placeholder 5">
            <a:extLst>
              <a:ext uri="{FF2B5EF4-FFF2-40B4-BE49-F238E27FC236}">
                <a16:creationId xmlns:a16="http://schemas.microsoft.com/office/drawing/2014/main" id="{057E5BE3-7B02-4281-BD90-C1FAAF6368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FE256D-ACD5-438F-BA6F-605E5260E2E6}"/>
              </a:ext>
            </a:extLst>
          </p:cNvPr>
          <p:cNvSpPr>
            <a:spLocks noGrp="1"/>
          </p:cNvSpPr>
          <p:nvPr>
            <p:ph type="sldNum" sz="quarter" idx="12"/>
          </p:nvPr>
        </p:nvSpPr>
        <p:spPr/>
        <p:txBody>
          <a:bodyPr/>
          <a:lstStyle/>
          <a:p>
            <a:fld id="{D637F8FC-4B86-4690-8888-22AB2F781BEF}" type="slidenum">
              <a:rPr lang="en-US" smtClean="0"/>
              <a:t>‹#›</a:t>
            </a:fld>
            <a:endParaRPr lang="en-US"/>
          </a:p>
        </p:txBody>
      </p:sp>
    </p:spTree>
    <p:extLst>
      <p:ext uri="{BB962C8B-B14F-4D97-AF65-F5344CB8AC3E}">
        <p14:creationId xmlns:p14="http://schemas.microsoft.com/office/powerpoint/2010/main" val="654885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1A689-589E-4A73-9313-EF44F7E4E6BA}"/>
              </a:ext>
            </a:extLst>
          </p:cNvPr>
          <p:cNvSpPr>
            <a:spLocks noGrp="1"/>
          </p:cNvSpPr>
          <p:nvPr>
            <p:ph type="title"/>
          </p:nvPr>
        </p:nvSpPr>
        <p:spPr>
          <a:xfrm>
            <a:off x="1638299" y="685800"/>
            <a:ext cx="8915402" cy="1371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B2B11B8-9E77-4144-B9C1-FD164D9A11A6}"/>
              </a:ext>
            </a:extLst>
          </p:cNvPr>
          <p:cNvSpPr>
            <a:spLocks noGrp="1"/>
          </p:cNvSpPr>
          <p:nvPr>
            <p:ph type="body" idx="1"/>
          </p:nvPr>
        </p:nvSpPr>
        <p:spPr>
          <a:xfrm>
            <a:off x="1638300" y="2057400"/>
            <a:ext cx="8915402" cy="41372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D06E4CC-CF79-4C8D-9E5F-1BB517435A6F}"/>
              </a:ext>
            </a:extLst>
          </p:cNvPr>
          <p:cNvSpPr>
            <a:spLocks noGrp="1"/>
          </p:cNvSpPr>
          <p:nvPr>
            <p:ph type="dt" sz="half" idx="2"/>
          </p:nvPr>
        </p:nvSpPr>
        <p:spPr>
          <a:xfrm rot="5400000">
            <a:off x="-1001475" y="1517536"/>
            <a:ext cx="2801123" cy="365125"/>
          </a:xfrm>
          <a:prstGeom prst="rect">
            <a:avLst/>
          </a:prstGeom>
        </p:spPr>
        <p:txBody>
          <a:bodyPr vert="horz" lIns="91440" tIns="45720" rIns="91440" bIns="45720" rtlCol="0" anchor="ctr"/>
          <a:lstStyle>
            <a:lvl1pPr algn="l">
              <a:defRPr sz="800" cap="all" spc="100" baseline="0">
                <a:solidFill>
                  <a:schemeClr val="tx1"/>
                </a:solidFill>
              </a:defRPr>
            </a:lvl1pPr>
          </a:lstStyle>
          <a:p>
            <a:fld id="{B6D41BCC-AD73-4203-A5A6-E62EB28B0FE6}" type="datetimeFigureOut">
              <a:rPr lang="en-US" smtClean="0"/>
              <a:pPr/>
              <a:t>9/13/23</a:t>
            </a:fld>
            <a:endParaRPr lang="en-US"/>
          </a:p>
        </p:txBody>
      </p:sp>
      <p:sp>
        <p:nvSpPr>
          <p:cNvPr id="5" name="Footer Placeholder 4">
            <a:extLst>
              <a:ext uri="{FF2B5EF4-FFF2-40B4-BE49-F238E27FC236}">
                <a16:creationId xmlns:a16="http://schemas.microsoft.com/office/drawing/2014/main" id="{E3D79449-05F6-4BC7-95DF-F04E1F161498}"/>
              </a:ext>
            </a:extLst>
          </p:cNvPr>
          <p:cNvSpPr>
            <a:spLocks noGrp="1"/>
          </p:cNvSpPr>
          <p:nvPr>
            <p:ph type="ftr" sz="quarter" idx="3"/>
          </p:nvPr>
        </p:nvSpPr>
        <p:spPr>
          <a:xfrm rot="5400000">
            <a:off x="10118764" y="4237870"/>
            <a:ext cx="3344053" cy="365125"/>
          </a:xfrm>
          <a:prstGeom prst="rect">
            <a:avLst/>
          </a:prstGeom>
        </p:spPr>
        <p:txBody>
          <a:bodyPr vert="horz" lIns="91440" tIns="45720" rIns="91440" bIns="45720" rtlCol="0" anchor="ctr"/>
          <a:lstStyle>
            <a:lvl1pPr algn="r">
              <a:defRPr sz="800" cap="all" spc="1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E9317FE5-2D1F-4ECC-9460-08145C3BB933}"/>
              </a:ext>
            </a:extLst>
          </p:cNvPr>
          <p:cNvSpPr>
            <a:spLocks noGrp="1"/>
          </p:cNvSpPr>
          <p:nvPr>
            <p:ph type="sldNum" sz="quarter" idx="4"/>
          </p:nvPr>
        </p:nvSpPr>
        <p:spPr>
          <a:xfrm>
            <a:off x="11228877" y="6319138"/>
            <a:ext cx="710647" cy="365125"/>
          </a:xfrm>
          <a:prstGeom prst="rect">
            <a:avLst/>
          </a:prstGeom>
        </p:spPr>
        <p:txBody>
          <a:bodyPr vert="horz" lIns="91440" tIns="45720" rIns="91440" bIns="45720" rtlCol="0" anchor="ctr"/>
          <a:lstStyle>
            <a:lvl1pPr algn="r">
              <a:defRPr sz="800" cap="all" spc="100" baseline="0">
                <a:solidFill>
                  <a:schemeClr val="tx1"/>
                </a:solidFill>
              </a:defRPr>
            </a:lvl1pPr>
          </a:lstStyle>
          <a:p>
            <a:fld id="{D637F8FC-4B86-4690-8888-22AB2F781BEF}" type="slidenum">
              <a:rPr lang="en-US" smtClean="0"/>
              <a:pPr/>
              <a:t>‹#›</a:t>
            </a:fld>
            <a:endParaRPr lang="en-US"/>
          </a:p>
        </p:txBody>
      </p:sp>
      <p:pic>
        <p:nvPicPr>
          <p:cNvPr id="7" name="Picture 6">
            <a:extLst>
              <a:ext uri="{FF2B5EF4-FFF2-40B4-BE49-F238E27FC236}">
                <a16:creationId xmlns:a16="http://schemas.microsoft.com/office/drawing/2014/main" id="{8DBB2252-6234-6583-7B98-9C8D086BEEFF}"/>
              </a:ext>
            </a:extLst>
          </p:cNvPr>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85569" y="6319138"/>
            <a:ext cx="2270753" cy="451857"/>
          </a:xfrm>
          <a:prstGeom prst="rect">
            <a:avLst/>
          </a:prstGeom>
        </p:spPr>
      </p:pic>
      <p:pic>
        <p:nvPicPr>
          <p:cNvPr id="8" name="Picture 7">
            <a:extLst>
              <a:ext uri="{FF2B5EF4-FFF2-40B4-BE49-F238E27FC236}">
                <a16:creationId xmlns:a16="http://schemas.microsoft.com/office/drawing/2014/main" id="{4A74AA00-023B-72DA-85C1-AD82E9CD12FF}"/>
              </a:ext>
            </a:extLst>
          </p:cNvPr>
          <p:cNvPicPr>
            <a:picLocks noChangeAspect="1"/>
          </p:cNvPicPr>
          <p:nvPr userDrawn="1"/>
        </p:nvPicPr>
        <p:blipFill rotWithShape="1">
          <a:blip r:embed="rId14"/>
          <a:srcRect l="19944" t="25770" r="1041" b="48848"/>
          <a:stretch/>
        </p:blipFill>
        <p:spPr bwMode="auto">
          <a:xfrm>
            <a:off x="124884" y="0"/>
            <a:ext cx="5727700" cy="10344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87946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2344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lege5.ro/App/Document/geztgnzwgm3q/legea-nr-196-2016-privind-venitul-minim-de-incluziune?pid=493194546&amp;d=2023-09-12#p-493194546"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lege5.ro/App/Document/ha4dgobwge3q/legea-nr-226-2021-privind-stabilirea-masurilor-de-protectie-sociala-pentru-consumatorul-vulnerabil-de-energie?pid=412437284&amp;d=2023-09-12#p-412437284" TargetMode="External"/><Relationship Id="rId1" Type="http://schemas.openxmlformats.org/officeDocument/2006/relationships/slideLayout" Target="../slideLayouts/slideLayout2.xml"/><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229233-9672-4675-99B7-6CBCEF1CD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11" name="Rectangle 10">
            <a:extLst>
              <a:ext uri="{FF2B5EF4-FFF2-40B4-BE49-F238E27FC236}">
                <a16:creationId xmlns:a16="http://schemas.microsoft.com/office/drawing/2014/main" id="{EC5FF010-B53C-46BE-BEEF-AF926A00F6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38500" y="2057400"/>
            <a:ext cx="4876800" cy="2743201"/>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13" name="Rectangle 12">
            <a:extLst>
              <a:ext uri="{FF2B5EF4-FFF2-40B4-BE49-F238E27FC236}">
                <a16:creationId xmlns:a16="http://schemas.microsoft.com/office/drawing/2014/main" id="{8509AD9C-1F43-4138-A72B-8CA988EDD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300" y="2057400"/>
            <a:ext cx="3276600" cy="2743201"/>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Light"/>
              <a:ea typeface="+mn-ea"/>
              <a:cs typeface="+mn-cs"/>
            </a:endParaRPr>
          </a:p>
        </p:txBody>
      </p:sp>
      <p:sp>
        <p:nvSpPr>
          <p:cNvPr id="2" name="Title 1">
            <a:extLst>
              <a:ext uri="{FF2B5EF4-FFF2-40B4-BE49-F238E27FC236}">
                <a16:creationId xmlns:a16="http://schemas.microsoft.com/office/drawing/2014/main" id="{244342ED-97AB-8A02-670D-04CBB4F4DABB}"/>
              </a:ext>
            </a:extLst>
          </p:cNvPr>
          <p:cNvSpPr>
            <a:spLocks noGrp="1"/>
          </p:cNvSpPr>
          <p:nvPr>
            <p:ph type="ctrTitle"/>
          </p:nvPr>
        </p:nvSpPr>
        <p:spPr>
          <a:xfrm>
            <a:off x="714703" y="2400889"/>
            <a:ext cx="7144426" cy="1853023"/>
          </a:xfrm>
        </p:spPr>
        <p:txBody>
          <a:bodyPr anchor="ctr">
            <a:normAutofit/>
          </a:bodyPr>
          <a:lstStyle/>
          <a:p>
            <a:r>
              <a:rPr lang="ro-RO" sz="3200" dirty="0"/>
              <a:t>VENITUL MINIM DE INCLUZIUNE</a:t>
            </a:r>
          </a:p>
        </p:txBody>
      </p:sp>
      <p:sp>
        <p:nvSpPr>
          <p:cNvPr id="3" name="Subtitle 2">
            <a:extLst>
              <a:ext uri="{FF2B5EF4-FFF2-40B4-BE49-F238E27FC236}">
                <a16:creationId xmlns:a16="http://schemas.microsoft.com/office/drawing/2014/main" id="{006B68B8-136E-CF13-A520-BD1BB01619E0}"/>
              </a:ext>
            </a:extLst>
          </p:cNvPr>
          <p:cNvSpPr>
            <a:spLocks noGrp="1"/>
          </p:cNvSpPr>
          <p:nvPr>
            <p:ph type="subTitle" idx="1"/>
          </p:nvPr>
        </p:nvSpPr>
        <p:spPr>
          <a:xfrm>
            <a:off x="8659229" y="3778370"/>
            <a:ext cx="2732671" cy="1022231"/>
          </a:xfrm>
        </p:spPr>
        <p:txBody>
          <a:bodyPr anchor="ctr">
            <a:normAutofit/>
          </a:bodyPr>
          <a:lstStyle/>
          <a:p>
            <a:r>
              <a:rPr lang="ro-RO" sz="1600" b="1" dirty="0"/>
              <a:t>Sesiunea 01</a:t>
            </a:r>
          </a:p>
          <a:p>
            <a:r>
              <a:rPr lang="ro-RO" sz="1600" b="1" dirty="0"/>
              <a:t>13 Septembrie 2023</a:t>
            </a:r>
          </a:p>
          <a:p>
            <a:endParaRPr lang="ro-RO" sz="1600" b="1" dirty="0"/>
          </a:p>
        </p:txBody>
      </p:sp>
      <p:pic>
        <p:nvPicPr>
          <p:cNvPr id="5" name="Picture 4">
            <a:extLst>
              <a:ext uri="{FF2B5EF4-FFF2-40B4-BE49-F238E27FC236}">
                <a16:creationId xmlns:a16="http://schemas.microsoft.com/office/drawing/2014/main" id="{433AFDD7-4ED3-D9F8-2D54-0FAA8E51F0C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5569" y="6319138"/>
            <a:ext cx="2270753" cy="451857"/>
          </a:xfrm>
          <a:prstGeom prst="rect">
            <a:avLst/>
          </a:prstGeom>
        </p:spPr>
      </p:pic>
      <p:pic>
        <p:nvPicPr>
          <p:cNvPr id="6" name="Picture 5">
            <a:extLst>
              <a:ext uri="{FF2B5EF4-FFF2-40B4-BE49-F238E27FC236}">
                <a16:creationId xmlns:a16="http://schemas.microsoft.com/office/drawing/2014/main" id="{4113B78E-2246-9181-B711-DC8B5CFDF27F}"/>
              </a:ext>
            </a:extLst>
          </p:cNvPr>
          <p:cNvPicPr>
            <a:picLocks noChangeAspect="1"/>
          </p:cNvPicPr>
          <p:nvPr/>
        </p:nvPicPr>
        <p:blipFill rotWithShape="1">
          <a:blip r:embed="rId3"/>
          <a:srcRect l="19944" t="25770" r="1041" b="48848"/>
          <a:stretch/>
        </p:blipFill>
        <p:spPr bwMode="auto">
          <a:xfrm>
            <a:off x="124884" y="0"/>
            <a:ext cx="5727700" cy="1034415"/>
          </a:xfrm>
          <a:prstGeom prst="rect">
            <a:avLst/>
          </a:prstGeom>
          <a:ln>
            <a:noFill/>
          </a:ln>
          <a:extLst>
            <a:ext uri="{53640926-AAD7-44D8-BBD7-CCE9431645EC}">
              <a14:shadowObscured xmlns:a14="http://schemas.microsoft.com/office/drawing/2010/main"/>
            </a:ext>
          </a:extLst>
        </p:spPr>
      </p:pic>
      <p:sp>
        <p:nvSpPr>
          <p:cNvPr id="7" name="Freeform 2">
            <a:extLst>
              <a:ext uri="{FF2B5EF4-FFF2-40B4-BE49-F238E27FC236}">
                <a16:creationId xmlns:a16="http://schemas.microsoft.com/office/drawing/2014/main" id="{3565FD73-EB2F-DB7D-5AC6-F23204EFB003}"/>
              </a:ext>
            </a:extLst>
          </p:cNvPr>
          <p:cNvSpPr/>
          <p:nvPr/>
        </p:nvSpPr>
        <p:spPr>
          <a:xfrm>
            <a:off x="6096000" y="3580668"/>
            <a:ext cx="2805100" cy="2439865"/>
          </a:xfrm>
          <a:custGeom>
            <a:avLst/>
            <a:gdLst/>
            <a:ahLst/>
            <a:cxnLst/>
            <a:rect l="l" t="t" r="r" b="b"/>
            <a:pathLst>
              <a:path w="6989385" h="6989385">
                <a:moveTo>
                  <a:pt x="0" y="0"/>
                </a:moveTo>
                <a:lnTo>
                  <a:pt x="6989386" y="0"/>
                </a:lnTo>
                <a:lnTo>
                  <a:pt x="6989386" y="6989386"/>
                </a:lnTo>
                <a:lnTo>
                  <a:pt x="0" y="69893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extLst>
      <p:ext uri="{BB962C8B-B14F-4D97-AF65-F5344CB8AC3E}">
        <p14:creationId xmlns:p14="http://schemas.microsoft.com/office/powerpoint/2010/main" val="822876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2057400"/>
            <a:ext cx="2630854" cy="2647462"/>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Cine poate fi beneficiar?</a:t>
            </a:r>
            <a:br>
              <a:rPr lang="ro-RO" sz="3600" dirty="0">
                <a:solidFill>
                  <a:srgbClr val="333333"/>
                </a:solidFill>
                <a:latin typeface="Calibri" panose="020F0502020204030204" pitchFamily="34" charset="0"/>
                <a:ea typeface="Times New Roman" panose="02020603050405020304" pitchFamily="18" charset="0"/>
              </a:rPr>
            </a:br>
            <a:br>
              <a:rPr lang="en-RO" sz="2400" dirty="0">
                <a:effectLst/>
                <a:latin typeface="Times New Roman" panose="02020603050405020304" pitchFamily="18" charset="0"/>
                <a:ea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761115" y="1149448"/>
            <a:ext cx="7630784" cy="4559104"/>
          </a:xfrm>
        </p:spPr>
        <p:txBody>
          <a:bodyPr>
            <a:normAutofit fontScale="47500" lnSpcReduction="20000"/>
          </a:bodyPr>
          <a:lstStyle/>
          <a:p>
            <a:pPr marL="0" indent="0" algn="just">
              <a:lnSpc>
                <a:spcPts val="1725"/>
              </a:lnSpc>
              <a:buNone/>
            </a:pPr>
            <a:endParaRPr lang="ro-RO" sz="1800" b="1" dirty="0">
              <a:solidFill>
                <a:srgbClr val="333333"/>
              </a:solidFill>
              <a:effectLst/>
              <a:latin typeface="Arial" panose="020B0604020202020204" pitchFamily="34" charset="0"/>
              <a:ea typeface="Times New Roman" panose="02020603050405020304" pitchFamily="18" charset="0"/>
            </a:endParaRPr>
          </a:p>
          <a:p>
            <a:pPr marL="0" indent="0" algn="just">
              <a:lnSpc>
                <a:spcPts val="1725"/>
              </a:lnSpc>
              <a:buNone/>
            </a:pPr>
            <a:r>
              <a:rPr lang="ro-RO" sz="3800" b="1" kern="100" dirty="0"/>
              <a:t>Art. 6</a:t>
            </a:r>
          </a:p>
          <a:p>
            <a:pPr marL="0" indent="0" algn="just">
              <a:lnSpc>
                <a:spcPts val="1725"/>
              </a:lnSpc>
              <a:buNone/>
            </a:pPr>
            <a:endParaRPr lang="ro-RO" sz="3800" b="1" kern="100" dirty="0"/>
          </a:p>
          <a:p>
            <a:pPr marL="342900" indent="-342900" algn="just">
              <a:lnSpc>
                <a:spcPts val="1725"/>
              </a:lnSpc>
              <a:buAutoNum type="alphaLcParenR"/>
            </a:pPr>
            <a:r>
              <a:rPr lang="ro-RO" sz="3800" b="1" kern="100" dirty="0"/>
              <a:t>persoană singură - este persoana aflată în una dintre următoarele situaţii:</a:t>
            </a:r>
          </a:p>
          <a:p>
            <a:pPr marL="0" indent="0" algn="just">
              <a:lnSpc>
                <a:spcPts val="1725"/>
              </a:lnSpc>
              <a:buNone/>
            </a:pPr>
            <a:endParaRPr lang="ro-RO" sz="3800" b="1" kern="100" dirty="0"/>
          </a:p>
          <a:p>
            <a:pPr marL="342900" indent="-342900" algn="just">
              <a:lnSpc>
                <a:spcPts val="1725"/>
              </a:lnSpc>
              <a:buAutoNum type="arabicPeriod"/>
            </a:pPr>
            <a:r>
              <a:rPr lang="ro-RO" sz="3800" b="1" kern="100" dirty="0"/>
              <a:t>persoana care a împlinit vârsta de 18 ani, locuieşte singură şi nu se mai află în întreţinerea părinţilor, precum şi persoana cu vârsta cuprinsă între 16 şi 18 ani, care locuieşte şi se gospodăreşte singură şi are capacitate de exerciţiu anticipată, potrivit prevederilor art. 40 din Legea nr. 287/2009 privind Codul civil, republicată, cu modificările şi completările ulterioare;</a:t>
            </a:r>
          </a:p>
          <a:p>
            <a:pPr marL="0" indent="0" algn="just">
              <a:lnSpc>
                <a:spcPts val="1725"/>
              </a:lnSpc>
              <a:buNone/>
            </a:pPr>
            <a:endParaRPr lang="ro-RO" sz="3800" b="1" kern="100" dirty="0"/>
          </a:p>
          <a:p>
            <a:pPr marL="0" indent="0" algn="just">
              <a:lnSpc>
                <a:spcPts val="1725"/>
              </a:lnSpc>
              <a:buNone/>
            </a:pPr>
            <a:r>
              <a:rPr lang="ro-RO" sz="3800" b="1" kern="100" dirty="0"/>
              <a:t>2. persoana cu vârsta de peste 18 ani care locuieşte împreună cu părinţii săi sau cu alte persoane singure ori familii şi care obţine/nu obţine propriile venituri din salarii şi/sau alte activităţi;</a:t>
            </a:r>
          </a:p>
          <a:p>
            <a:pPr marL="0" indent="0" algn="just">
              <a:lnSpc>
                <a:spcPts val="1725"/>
              </a:lnSpc>
              <a:buNone/>
            </a:pPr>
            <a:endParaRPr lang="ro-RO" sz="1800" b="1" dirty="0">
              <a:solidFill>
                <a:srgbClr val="333333"/>
              </a:solidFill>
              <a:effectLst/>
              <a:latin typeface="Arial" panose="020B0604020202020204" pitchFamily="34" charset="0"/>
              <a:ea typeface="Times New Roman" panose="02020603050405020304" pitchFamily="18" charset="0"/>
            </a:endParaRPr>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10</a:t>
            </a:fld>
            <a:endParaRPr lang="en-US"/>
          </a:p>
        </p:txBody>
      </p:sp>
      <p:pic>
        <p:nvPicPr>
          <p:cNvPr id="7" name="Picture 6" descr="A group of people standing together&#10;&#10;Description automatically generated">
            <a:extLst>
              <a:ext uri="{FF2B5EF4-FFF2-40B4-BE49-F238E27FC236}">
                <a16:creationId xmlns:a16="http://schemas.microsoft.com/office/drawing/2014/main" id="{C1BC95DA-504F-7354-C453-FADDCAC2E360}"/>
              </a:ext>
            </a:extLst>
          </p:cNvPr>
          <p:cNvPicPr>
            <a:picLocks noChangeAspect="1"/>
          </p:cNvPicPr>
          <p:nvPr/>
        </p:nvPicPr>
        <p:blipFill>
          <a:blip r:embed="rId2"/>
          <a:stretch>
            <a:fillRect/>
          </a:stretch>
        </p:blipFill>
        <p:spPr>
          <a:xfrm>
            <a:off x="96548" y="3338989"/>
            <a:ext cx="3519011" cy="3519011"/>
          </a:xfrm>
          <a:prstGeom prst="rect">
            <a:avLst/>
          </a:prstGeom>
        </p:spPr>
      </p:pic>
    </p:spTree>
    <p:extLst>
      <p:ext uri="{BB962C8B-B14F-4D97-AF65-F5344CB8AC3E}">
        <p14:creationId xmlns:p14="http://schemas.microsoft.com/office/powerpoint/2010/main" val="2686818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2057400"/>
            <a:ext cx="2630854" cy="2647462"/>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Cine poate fi beneficiar?</a:t>
            </a:r>
            <a:br>
              <a:rPr lang="ro-RO" sz="3600" dirty="0">
                <a:solidFill>
                  <a:srgbClr val="333333"/>
                </a:solidFill>
                <a:latin typeface="Calibri" panose="020F0502020204030204" pitchFamily="34" charset="0"/>
                <a:ea typeface="Times New Roman" panose="02020603050405020304" pitchFamily="18" charset="0"/>
              </a:rPr>
            </a:br>
            <a:br>
              <a:rPr lang="en-RO" sz="2400" dirty="0">
                <a:effectLst/>
                <a:latin typeface="Times New Roman" panose="02020603050405020304" pitchFamily="18" charset="0"/>
                <a:ea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761118" y="862642"/>
            <a:ext cx="7630784" cy="5309557"/>
          </a:xfrm>
        </p:spPr>
        <p:txBody>
          <a:bodyPr>
            <a:normAutofit/>
          </a:bodyPr>
          <a:lstStyle/>
          <a:p>
            <a:pPr marL="0" indent="0" algn="just">
              <a:lnSpc>
                <a:spcPts val="1725"/>
              </a:lnSpc>
              <a:buNone/>
            </a:pPr>
            <a:endParaRPr lang="ro-RO" sz="1800" b="1" dirty="0">
              <a:solidFill>
                <a:srgbClr val="333333"/>
              </a:solidFill>
              <a:effectLst/>
              <a:latin typeface="Arial" panose="020B0604020202020204" pitchFamily="34" charset="0"/>
              <a:ea typeface="Times New Roman" panose="02020603050405020304" pitchFamily="18" charset="0"/>
            </a:endParaRPr>
          </a:p>
          <a:p>
            <a:pPr marL="0" indent="0" algn="just">
              <a:lnSpc>
                <a:spcPts val="1725"/>
              </a:lnSpc>
              <a:buNone/>
            </a:pPr>
            <a:endParaRPr lang="ro-RO" sz="1800" b="1" dirty="0">
              <a:solidFill>
                <a:srgbClr val="333333"/>
              </a:solidFill>
              <a:effectLst/>
              <a:latin typeface="Arial" panose="020B0604020202020204" pitchFamily="34" charset="0"/>
              <a:ea typeface="Times New Roman" panose="02020603050405020304" pitchFamily="18" charset="0"/>
            </a:endParaRPr>
          </a:p>
          <a:p>
            <a:pPr marL="0" indent="0" algn="just">
              <a:lnSpc>
                <a:spcPts val="1725"/>
              </a:lnSpc>
              <a:buNone/>
            </a:pPr>
            <a:r>
              <a:rPr lang="ro-RO" b="1" kern="100" dirty="0"/>
              <a:t>Art. 6</a:t>
            </a:r>
          </a:p>
          <a:p>
            <a:pPr marL="0" indent="0" algn="just">
              <a:lnSpc>
                <a:spcPts val="1725"/>
              </a:lnSpc>
              <a:buNone/>
            </a:pPr>
            <a:endParaRPr lang="ro-RO" b="1" kern="100" dirty="0"/>
          </a:p>
          <a:p>
            <a:pPr marL="0" indent="0" algn="just">
              <a:lnSpc>
                <a:spcPts val="1725"/>
              </a:lnSpc>
              <a:buNone/>
            </a:pPr>
            <a:r>
              <a:rPr lang="ro-RO" b="1" kern="100" dirty="0"/>
              <a:t>3. fiecare soţ, în cazul soţilor despărţiţi în fapt cu domicilii diferite, dacă această situaţie este dovedită prin verificare în teren;</a:t>
            </a:r>
          </a:p>
          <a:p>
            <a:pPr marL="0" indent="0" algn="just">
              <a:lnSpc>
                <a:spcPts val="1725"/>
              </a:lnSpc>
              <a:buNone/>
            </a:pPr>
            <a:endParaRPr lang="ro-RO" b="1" kern="100" dirty="0"/>
          </a:p>
          <a:p>
            <a:pPr marL="0" indent="0" algn="just">
              <a:lnSpc>
                <a:spcPts val="1725"/>
              </a:lnSpc>
              <a:buNone/>
            </a:pPr>
            <a:r>
              <a:rPr lang="ro-RO" b="1" kern="100" dirty="0"/>
              <a:t>4. persoana cu vârsta de cel puţin 65 de ani necăsătorită, divorţată sau văduvă, care trăieşte în locuinţa sa de domiciliu sau de reşedinţă ori este găzduită, pe perioadă nedeterminată, într-un serviciu social cu cazare prevăzut în Hotărârea Guvernului nr. 867/2015 pentru aprobarea Nomenclatorului serviciilor sociale, precum şi a regulamentelor-cadru de organizare şi funcţionare a serviciilor sociale, cu modificările şi completările ulterioare;</a:t>
            </a:r>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11</a:t>
            </a:fld>
            <a:endParaRPr lang="en-US"/>
          </a:p>
        </p:txBody>
      </p:sp>
      <p:pic>
        <p:nvPicPr>
          <p:cNvPr id="4" name="Picture 3" descr="A group of people standing together&#10;&#10;Description automatically generated">
            <a:extLst>
              <a:ext uri="{FF2B5EF4-FFF2-40B4-BE49-F238E27FC236}">
                <a16:creationId xmlns:a16="http://schemas.microsoft.com/office/drawing/2014/main" id="{EF1974BC-E66F-F6E2-6B04-146A2BFE2642}"/>
              </a:ext>
            </a:extLst>
          </p:cNvPr>
          <p:cNvPicPr>
            <a:picLocks noChangeAspect="1"/>
          </p:cNvPicPr>
          <p:nvPr/>
        </p:nvPicPr>
        <p:blipFill>
          <a:blip r:embed="rId2"/>
          <a:stretch>
            <a:fillRect/>
          </a:stretch>
        </p:blipFill>
        <p:spPr>
          <a:xfrm>
            <a:off x="96548" y="3338989"/>
            <a:ext cx="3519011" cy="3519011"/>
          </a:xfrm>
          <a:prstGeom prst="rect">
            <a:avLst/>
          </a:prstGeom>
        </p:spPr>
      </p:pic>
    </p:spTree>
    <p:extLst>
      <p:ext uri="{BB962C8B-B14F-4D97-AF65-F5344CB8AC3E}">
        <p14:creationId xmlns:p14="http://schemas.microsoft.com/office/powerpoint/2010/main" val="2144464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2057400"/>
            <a:ext cx="2630854" cy="2647462"/>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Cine poate fi beneficiar?</a:t>
            </a:r>
            <a:br>
              <a:rPr lang="ro-RO" sz="3600" dirty="0">
                <a:solidFill>
                  <a:srgbClr val="333333"/>
                </a:solidFill>
                <a:latin typeface="Calibri" panose="020F0502020204030204" pitchFamily="34" charset="0"/>
                <a:ea typeface="Times New Roman" panose="02020603050405020304" pitchFamily="18" charset="0"/>
              </a:rPr>
            </a:br>
            <a:br>
              <a:rPr lang="en-RO" sz="2400" dirty="0">
                <a:effectLst/>
                <a:latin typeface="Times New Roman" panose="02020603050405020304" pitchFamily="18" charset="0"/>
                <a:ea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761115" y="1610789"/>
            <a:ext cx="7630784" cy="4411320"/>
          </a:xfrm>
        </p:spPr>
        <p:txBody>
          <a:bodyPr>
            <a:normAutofit/>
          </a:bodyPr>
          <a:lstStyle/>
          <a:p>
            <a:pPr marL="0" indent="0" algn="just">
              <a:lnSpc>
                <a:spcPts val="1725"/>
              </a:lnSpc>
              <a:buNone/>
            </a:pPr>
            <a:r>
              <a:rPr lang="ro-RO" b="1" kern="100" dirty="0"/>
              <a:t>b) familie - constituie o familie persoanele aflate în una dintre următoarele situaţii:</a:t>
            </a:r>
          </a:p>
          <a:p>
            <a:pPr marL="0" indent="0" algn="just">
              <a:lnSpc>
                <a:spcPts val="1725"/>
              </a:lnSpc>
              <a:buNone/>
            </a:pPr>
            <a:endParaRPr lang="ro-RO" b="1" kern="100" dirty="0"/>
          </a:p>
          <a:p>
            <a:pPr marL="342900" indent="-342900" algn="just">
              <a:lnSpc>
                <a:spcPts val="1725"/>
              </a:lnSpc>
              <a:buAutoNum type="arabicPeriod"/>
            </a:pPr>
            <a:r>
              <a:rPr lang="ro-RO" b="1" kern="100" dirty="0"/>
              <a:t>soţ şi soţie, căsătoriţi în condiţiile legii, care locuiesc împreună;</a:t>
            </a:r>
          </a:p>
          <a:p>
            <a:pPr marL="0" indent="0" algn="just">
              <a:lnSpc>
                <a:spcPts val="1725"/>
              </a:lnSpc>
              <a:buNone/>
            </a:pPr>
            <a:endParaRPr lang="ro-RO" b="1" kern="100" dirty="0"/>
          </a:p>
          <a:p>
            <a:pPr marL="0" indent="0" algn="just">
              <a:lnSpc>
                <a:spcPts val="1725"/>
              </a:lnSpc>
              <a:buNone/>
            </a:pPr>
            <a:r>
              <a:rPr lang="ro-RO" b="1" kern="100" dirty="0"/>
              <a:t>2. soţ şi soţie cu copiii lor necăsătoriţi, aflaţi în întreţinere cu vârsta de până la 18 ani sau de până la 26 de ani pentru cei care urmează o formă de învăţământ - cursuri de zi, organizată potrivit legii, cu domiciliul ori reşedinţa comună înscrisă în actele de identitate şi care locuiesc împreună;</a:t>
            </a:r>
          </a:p>
          <a:p>
            <a:pPr marL="0" indent="0" algn="just">
              <a:lnSpc>
                <a:spcPts val="1725"/>
              </a:lnSpc>
              <a:buNone/>
            </a:pPr>
            <a:endParaRPr lang="ro-RO" b="1" kern="100" dirty="0"/>
          </a:p>
          <a:p>
            <a:pPr marL="0" indent="0" algn="just">
              <a:lnSpc>
                <a:spcPts val="1725"/>
              </a:lnSpc>
              <a:buNone/>
            </a:pPr>
            <a:r>
              <a:rPr lang="ro-RO" b="1" kern="100" dirty="0"/>
              <a:t>3. bărbatul şi femeia necăsătoriţi care trăiesc şi locuiesc împreună, dacă această situaţie se confirmă la verificarea în teren;</a:t>
            </a:r>
          </a:p>
          <a:p>
            <a:pPr marL="0" indent="0">
              <a:buNone/>
            </a:pPr>
            <a:endParaRPr lang="ro-RO" dirty="0"/>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12</a:t>
            </a:fld>
            <a:endParaRPr lang="en-US"/>
          </a:p>
        </p:txBody>
      </p:sp>
      <p:pic>
        <p:nvPicPr>
          <p:cNvPr id="4" name="Picture 3" descr="A group of people standing together&#10;&#10;Description automatically generated">
            <a:extLst>
              <a:ext uri="{FF2B5EF4-FFF2-40B4-BE49-F238E27FC236}">
                <a16:creationId xmlns:a16="http://schemas.microsoft.com/office/drawing/2014/main" id="{8AB033ED-CEA1-2BDB-16C0-7A682DD576CC}"/>
              </a:ext>
            </a:extLst>
          </p:cNvPr>
          <p:cNvPicPr>
            <a:picLocks noChangeAspect="1"/>
          </p:cNvPicPr>
          <p:nvPr/>
        </p:nvPicPr>
        <p:blipFill>
          <a:blip r:embed="rId2"/>
          <a:stretch>
            <a:fillRect/>
          </a:stretch>
        </p:blipFill>
        <p:spPr>
          <a:xfrm>
            <a:off x="96548" y="3338989"/>
            <a:ext cx="3519011" cy="3519011"/>
          </a:xfrm>
          <a:prstGeom prst="rect">
            <a:avLst/>
          </a:prstGeom>
        </p:spPr>
      </p:pic>
    </p:spTree>
    <p:extLst>
      <p:ext uri="{BB962C8B-B14F-4D97-AF65-F5344CB8AC3E}">
        <p14:creationId xmlns:p14="http://schemas.microsoft.com/office/powerpoint/2010/main" val="863117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2057400"/>
            <a:ext cx="2630854" cy="2647462"/>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Cine poate fi beneficiar?</a:t>
            </a:r>
            <a:br>
              <a:rPr lang="ro-RO" sz="3600" dirty="0">
                <a:solidFill>
                  <a:srgbClr val="333333"/>
                </a:solidFill>
                <a:latin typeface="Calibri" panose="020F0502020204030204" pitchFamily="34" charset="0"/>
                <a:ea typeface="Times New Roman" panose="02020603050405020304" pitchFamily="18" charset="0"/>
              </a:rPr>
            </a:br>
            <a:br>
              <a:rPr lang="en-RO" sz="2400" dirty="0">
                <a:effectLst/>
                <a:latin typeface="Times New Roman" panose="02020603050405020304" pitchFamily="18" charset="0"/>
                <a:ea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761115" y="1272545"/>
            <a:ext cx="7630784" cy="5309557"/>
          </a:xfrm>
        </p:spPr>
        <p:txBody>
          <a:bodyPr>
            <a:normAutofit/>
          </a:bodyPr>
          <a:lstStyle/>
          <a:p>
            <a:pPr marL="0" indent="0" algn="just">
              <a:lnSpc>
                <a:spcPts val="1725"/>
              </a:lnSpc>
              <a:buNone/>
            </a:pPr>
            <a:endParaRPr lang="ro-RO" sz="1800" b="1" dirty="0">
              <a:solidFill>
                <a:srgbClr val="333333"/>
              </a:solidFill>
              <a:effectLst/>
              <a:latin typeface="Arial" panose="020B0604020202020204" pitchFamily="34" charset="0"/>
              <a:ea typeface="Times New Roman" panose="02020603050405020304" pitchFamily="18" charset="0"/>
            </a:endParaRPr>
          </a:p>
          <a:p>
            <a:pPr marL="0" indent="0" algn="just">
              <a:lnSpc>
                <a:spcPts val="1725"/>
              </a:lnSpc>
              <a:buNone/>
            </a:pPr>
            <a:endParaRPr lang="ro-RO" b="1" dirty="0">
              <a:solidFill>
                <a:srgbClr val="333333"/>
              </a:solidFill>
              <a:latin typeface="Arial" panose="020B0604020202020204" pitchFamily="34" charset="0"/>
              <a:ea typeface="Times New Roman" panose="02020603050405020304" pitchFamily="18" charset="0"/>
            </a:endParaRPr>
          </a:p>
          <a:p>
            <a:pPr marL="0" indent="0" algn="just">
              <a:lnSpc>
                <a:spcPts val="1725"/>
              </a:lnSpc>
              <a:buFont typeface="Arial" panose="020B0604020202020204" pitchFamily="34" charset="0"/>
              <a:buNone/>
            </a:pPr>
            <a:r>
              <a:rPr lang="ro-RO" sz="1800" dirty="0">
                <a:solidFill>
                  <a:srgbClr val="333333"/>
                </a:solidFill>
                <a:effectLst/>
                <a:latin typeface="Arial" panose="020B0604020202020204" pitchFamily="34" charset="0"/>
                <a:ea typeface="Times New Roman" panose="02020603050405020304" pitchFamily="18" charset="0"/>
              </a:rPr>
              <a:t>4</a:t>
            </a:r>
            <a:r>
              <a:rPr lang="ro-RO" b="1" kern="100" dirty="0"/>
              <a:t>. bărbatul şi femeia necăsătoriţi care trăiesc şi locuiesc împreună, cu copiii lor necăsătoriţi şi/sau ai fiecăruia dintre ei, având vârsta de până la 18 ani sau de până la 26 de ani dacă urmează o formă de învăţământ - cursuri de zi, organizată potrivit legii, care locuiesc împreună, dacă această situaţie se confirmă la verificarea în teren;</a:t>
            </a:r>
          </a:p>
          <a:p>
            <a:pPr marL="0" indent="0" algn="just">
              <a:lnSpc>
                <a:spcPts val="1725"/>
              </a:lnSpc>
              <a:buFont typeface="Arial" panose="020B0604020202020204" pitchFamily="34" charset="0"/>
              <a:buNone/>
            </a:pPr>
            <a:endParaRPr lang="ro-RO" b="1" kern="100" dirty="0"/>
          </a:p>
          <a:p>
            <a:pPr marL="0" indent="0" algn="just">
              <a:lnSpc>
                <a:spcPts val="1725"/>
              </a:lnSpc>
              <a:buFont typeface="Arial" panose="020B0604020202020204" pitchFamily="34" charset="0"/>
              <a:buNone/>
            </a:pPr>
            <a:r>
              <a:rPr lang="ro-RO" b="1" kern="100" dirty="0"/>
              <a:t>5. părintele/părinţii care locuieşte/locuiesc cu copiii lui/lor necăsătoriţi aflaţi în întreţinere, cu vârsta de peste 18 ani şi care au certificat de persoană încadrată într-un grad de handicap/dizabilitate accentuat/ă sau grav/ă;</a:t>
            </a:r>
          </a:p>
          <a:p>
            <a:pPr marL="0" lvl="0" indent="0">
              <a:buNone/>
            </a:pPr>
            <a:endParaRPr lang="ro-RO" b="1" kern="100" dirty="0"/>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13</a:t>
            </a:fld>
            <a:endParaRPr lang="en-US"/>
          </a:p>
        </p:txBody>
      </p:sp>
      <p:pic>
        <p:nvPicPr>
          <p:cNvPr id="4" name="Picture 3" descr="A group of people standing together&#10;&#10;Description automatically generated">
            <a:extLst>
              <a:ext uri="{FF2B5EF4-FFF2-40B4-BE49-F238E27FC236}">
                <a16:creationId xmlns:a16="http://schemas.microsoft.com/office/drawing/2014/main" id="{69A93F99-7DD3-037B-8124-15789C24EDF0}"/>
              </a:ext>
            </a:extLst>
          </p:cNvPr>
          <p:cNvPicPr>
            <a:picLocks noChangeAspect="1"/>
          </p:cNvPicPr>
          <p:nvPr/>
        </p:nvPicPr>
        <p:blipFill>
          <a:blip r:embed="rId2"/>
          <a:stretch>
            <a:fillRect/>
          </a:stretch>
        </p:blipFill>
        <p:spPr>
          <a:xfrm>
            <a:off x="96548" y="3338989"/>
            <a:ext cx="3519011" cy="3519011"/>
          </a:xfrm>
          <a:prstGeom prst="rect">
            <a:avLst/>
          </a:prstGeom>
        </p:spPr>
      </p:pic>
    </p:spTree>
    <p:extLst>
      <p:ext uri="{BB962C8B-B14F-4D97-AF65-F5344CB8AC3E}">
        <p14:creationId xmlns:p14="http://schemas.microsoft.com/office/powerpoint/2010/main" val="438233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1712388"/>
            <a:ext cx="2630854" cy="2647462"/>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Care sunt condițiile generale pentru a beneficia de VMI?</a:t>
            </a: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RO" sz="2400" dirty="0">
                <a:effectLst/>
                <a:latin typeface="Times New Roman" panose="02020603050405020304" pitchFamily="18" charset="0"/>
                <a:ea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761115" y="1838512"/>
            <a:ext cx="7630784" cy="4263539"/>
          </a:xfrm>
        </p:spPr>
        <p:txBody>
          <a:bodyPr>
            <a:normAutofit/>
          </a:bodyPr>
          <a:lstStyle/>
          <a:p>
            <a:pPr marL="0" indent="0" algn="just">
              <a:lnSpc>
                <a:spcPts val="1725"/>
              </a:lnSpc>
              <a:buNone/>
            </a:pPr>
            <a:r>
              <a:rPr lang="ro-RO" b="1" kern="100" dirty="0"/>
              <a:t>Art. 9. - (1) Pot beneficia de venit minim de incluziune familia şi persoana singură lipsită de venituri sau ale cărei venituri nu acoperă nivelul de trai minimal, dacă îndeplinesc condiţiile de eligibilitate prevăzute de prezenta lege şi ale căror venituri nete lunare ajustate sunt de până la 700 de lei inclusiv.</a:t>
            </a:r>
          </a:p>
          <a:p>
            <a:pPr marL="0" indent="0" algn="just">
              <a:lnSpc>
                <a:spcPts val="1725"/>
              </a:lnSpc>
              <a:buNone/>
            </a:pPr>
            <a:endParaRPr lang="ro-RO" b="1" kern="100" dirty="0"/>
          </a:p>
          <a:p>
            <a:pPr marL="0" indent="0" algn="just">
              <a:lnSpc>
                <a:spcPts val="1725"/>
              </a:lnSpc>
              <a:buNone/>
            </a:pPr>
            <a:r>
              <a:rPr lang="ro-RO" b="1" kern="100" dirty="0"/>
              <a:t>(2) Coeficienţii de echivalenţă corespunzători dimensiunii familiei, denumiţi în continuare coeficienţi de echivalenţă utilizaţi în stabilirea venitului net lunar ajustat, sunt:</a:t>
            </a:r>
          </a:p>
          <a:p>
            <a:pPr marL="0" indent="0" algn="just">
              <a:lnSpc>
                <a:spcPts val="1725"/>
              </a:lnSpc>
              <a:buNone/>
            </a:pPr>
            <a:endParaRPr lang="ro-RO" b="1" kern="100" dirty="0"/>
          </a:p>
          <a:p>
            <a:pPr marL="0" indent="0" algn="just">
              <a:lnSpc>
                <a:spcPts val="1725"/>
              </a:lnSpc>
              <a:buNone/>
            </a:pPr>
            <a:r>
              <a:rPr lang="ro-RO" b="1" kern="100" dirty="0"/>
              <a:t>a) 1 - pentru persoana singură sau pentru un singur membru de familie;</a:t>
            </a:r>
          </a:p>
          <a:p>
            <a:pPr marL="0" indent="0" algn="just">
              <a:lnSpc>
                <a:spcPts val="1725"/>
              </a:lnSpc>
              <a:buNone/>
            </a:pPr>
            <a:r>
              <a:rPr lang="ro-RO" b="1" kern="100" dirty="0"/>
              <a:t>b) 0,5 - pentru fiecare persoană în plus, adult sau copil.</a:t>
            </a:r>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14</a:t>
            </a:fld>
            <a:endParaRPr lang="en-US"/>
          </a:p>
        </p:txBody>
      </p:sp>
    </p:spTree>
    <p:extLst>
      <p:ext uri="{BB962C8B-B14F-4D97-AF65-F5344CB8AC3E}">
        <p14:creationId xmlns:p14="http://schemas.microsoft.com/office/powerpoint/2010/main" val="3534625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92462" y="1777043"/>
            <a:ext cx="2630854" cy="2647462"/>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Care sunt condițiile generale pentru a beneficia de VMI?</a:t>
            </a: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RO" sz="2400" dirty="0">
                <a:effectLst/>
                <a:latin typeface="Times New Roman" panose="02020603050405020304" pitchFamily="18" charset="0"/>
                <a:ea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598093" y="1499952"/>
            <a:ext cx="7630784" cy="4415940"/>
          </a:xfrm>
        </p:spPr>
        <p:txBody>
          <a:bodyPr>
            <a:normAutofit/>
          </a:bodyPr>
          <a:lstStyle/>
          <a:p>
            <a:pPr marL="0" indent="0" algn="just">
              <a:lnSpc>
                <a:spcPts val="1725"/>
              </a:lnSpc>
              <a:buNone/>
            </a:pPr>
            <a:r>
              <a:rPr lang="ro-RO" sz="1800" dirty="0">
                <a:solidFill>
                  <a:srgbClr val="333333"/>
                </a:solidFill>
                <a:effectLst/>
                <a:latin typeface="Arial" panose="020B0604020202020204" pitchFamily="34" charset="0"/>
                <a:ea typeface="Times New Roman" panose="02020603050405020304" pitchFamily="18" charset="0"/>
              </a:rPr>
              <a:t>(</a:t>
            </a:r>
            <a:r>
              <a:rPr lang="ro-RO" b="1" kern="100" dirty="0"/>
              <a:t>3) Venitul minim de incluziune se constituie din totalitatea sumelor aferente ajutoarelor financiare prevăzute la art. 3 alin. (2), care se stabilesc în funcţie de încadrarea în veniturile nete lunare ajustate realizate de familie în următoarele limite:</a:t>
            </a:r>
          </a:p>
          <a:p>
            <a:pPr marL="0" indent="0" algn="just">
              <a:lnSpc>
                <a:spcPts val="1725"/>
              </a:lnSpc>
              <a:buNone/>
            </a:pPr>
            <a:endParaRPr lang="ro-RO" b="1" kern="100" dirty="0"/>
          </a:p>
          <a:p>
            <a:pPr marL="342900" indent="-342900" algn="just">
              <a:lnSpc>
                <a:spcPts val="1725"/>
              </a:lnSpc>
              <a:buAutoNum type="alphaLcParenR"/>
            </a:pPr>
            <a:r>
              <a:rPr lang="ro-RO" b="1" kern="100" dirty="0"/>
              <a:t>pentru ajutorul de incluziune, până la un venit net lunar ajustat de 275 de lei inclusiv, care se ia în calcul la stabilirea veniturilor cumulate ale familiei;</a:t>
            </a:r>
          </a:p>
          <a:p>
            <a:pPr marL="342900" indent="-342900" algn="just">
              <a:lnSpc>
                <a:spcPts val="1725"/>
              </a:lnSpc>
              <a:buAutoNum type="alphaLcParenR"/>
            </a:pPr>
            <a:endParaRPr lang="ro-RO" b="1" kern="100" dirty="0"/>
          </a:p>
          <a:p>
            <a:pPr marL="0" indent="0" algn="just">
              <a:lnSpc>
                <a:spcPts val="1725"/>
              </a:lnSpc>
              <a:buNone/>
            </a:pPr>
            <a:r>
              <a:rPr lang="ro-RO" b="1" kern="100" dirty="0"/>
              <a:t>b) pentru ajutorul de incluziune, până la un venit net lunar ajustat de 400 de lei inclusiv, care se ia în calcul la stabilirea veniturilor persoanei singure cu vârsta de cel puţin 65 de ani;</a:t>
            </a:r>
          </a:p>
          <a:p>
            <a:pPr marL="0" indent="0" algn="just">
              <a:lnSpc>
                <a:spcPts val="1725"/>
              </a:lnSpc>
              <a:buNone/>
            </a:pPr>
            <a:endParaRPr lang="ro-RO" b="1" kern="100" dirty="0"/>
          </a:p>
          <a:p>
            <a:pPr marL="0" indent="0" algn="just">
              <a:lnSpc>
                <a:spcPts val="1725"/>
              </a:lnSpc>
              <a:buNone/>
            </a:pPr>
            <a:r>
              <a:rPr lang="ro-RO" b="1" kern="100" dirty="0"/>
              <a:t>c) pentru ajutorul pentru familia cu copii, până la un venit net lunar ajustat de 700 de lei inclusiv.</a:t>
            </a:r>
          </a:p>
          <a:p>
            <a:pPr marL="0" indent="0">
              <a:buNone/>
            </a:pPr>
            <a:endParaRPr lang="ro-RO" dirty="0"/>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15</a:t>
            </a:fld>
            <a:endParaRPr lang="en-US"/>
          </a:p>
        </p:txBody>
      </p:sp>
    </p:spTree>
    <p:extLst>
      <p:ext uri="{BB962C8B-B14F-4D97-AF65-F5344CB8AC3E}">
        <p14:creationId xmlns:p14="http://schemas.microsoft.com/office/powerpoint/2010/main" val="2691875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2057400"/>
            <a:ext cx="2630854" cy="2647462"/>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Care sunt veniturile nete? </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(1)</a:t>
            </a: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RO" sz="2400" dirty="0">
                <a:effectLst/>
                <a:latin typeface="Times New Roman" panose="02020603050405020304" pitchFamily="18" charset="0"/>
                <a:ea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761115" y="1192143"/>
            <a:ext cx="7630784" cy="5309557"/>
          </a:xfrm>
        </p:spPr>
        <p:txBody>
          <a:bodyPr>
            <a:normAutofit/>
          </a:bodyPr>
          <a:lstStyle/>
          <a:p>
            <a:pPr marL="0" indent="0" algn="just">
              <a:lnSpc>
                <a:spcPts val="1725"/>
              </a:lnSpc>
              <a:buFont typeface="Arial" panose="020B0604020202020204" pitchFamily="34" charset="0"/>
              <a:buNone/>
            </a:pPr>
            <a:r>
              <a:rPr lang="ro-RO" b="1" kern="100" dirty="0"/>
              <a:t>Art. 6.</a:t>
            </a:r>
          </a:p>
          <a:p>
            <a:pPr marL="0" indent="0" algn="just">
              <a:lnSpc>
                <a:spcPts val="1725"/>
              </a:lnSpc>
              <a:buFont typeface="Arial" panose="020B0604020202020204" pitchFamily="34" charset="0"/>
              <a:buNone/>
            </a:pPr>
            <a:r>
              <a:rPr lang="ro-RO" b="1" kern="100" dirty="0"/>
              <a:t>o) venituri nete - reprezintă totalitatea sumelor primite/realizate de persoana singură, respectiv de fiecare membru al familiei. Acestea includ veniturile neimpozabile prevăzute la art. 62 din Legea nr. 227/2015 privind Codul fiscal, cu modificările şi completările ulterioare, sumele reprezentând valoarea obţinută după aplicarea cotei de impozitare asupra venitului impozabil stabilit conform Legii nr. 227/2015, cu modificările şi completările ulterioare, obligaţii legale de întreţinere faţă de copii şi/sau faţă de părinţi şi alte creanţe legale, cu excepţia celor prevăzute la art. 10 alin. (2);</a:t>
            </a:r>
          </a:p>
          <a:p>
            <a:pPr marL="0" indent="0" algn="just">
              <a:lnSpc>
                <a:spcPts val="1725"/>
              </a:lnSpc>
              <a:buFont typeface="Arial" panose="020B0604020202020204" pitchFamily="34" charset="0"/>
              <a:buNone/>
            </a:pPr>
            <a:endParaRPr lang="ro-RO" b="1" kern="100" dirty="0"/>
          </a:p>
          <a:p>
            <a:pPr marL="0" indent="0" algn="just">
              <a:lnSpc>
                <a:spcPts val="1725"/>
              </a:lnSpc>
              <a:buFont typeface="Arial" panose="020B0604020202020204" pitchFamily="34" charset="0"/>
              <a:buNone/>
            </a:pPr>
            <a:r>
              <a:rPr lang="ro-RO" b="1" kern="100" dirty="0"/>
              <a:t>Art. 10. - (1) Pentru calculul venitului net lunar ajustat se iau în considerare toate veniturile nete definite conform art. 6 alin. (1) lit. o), pe care membrii familiei sau persoana singură le-a realizat în luna anterioară solicitării venitului minim de incluziune.</a:t>
            </a:r>
          </a:p>
          <a:p>
            <a:pPr marL="0" indent="0" algn="just">
              <a:lnSpc>
                <a:spcPts val="1725"/>
              </a:lnSpc>
              <a:buFont typeface="Arial" panose="020B0604020202020204" pitchFamily="34" charset="0"/>
              <a:buNone/>
            </a:pPr>
            <a:endParaRPr lang="ro-RO" b="1" kern="100" dirty="0"/>
          </a:p>
          <a:p>
            <a:pPr marL="0" indent="0" algn="just">
              <a:lnSpc>
                <a:spcPts val="1725"/>
              </a:lnSpc>
              <a:buFont typeface="Arial" panose="020B0604020202020204" pitchFamily="34" charset="0"/>
              <a:buNone/>
            </a:pPr>
            <a:r>
              <a:rPr lang="ro-RO" b="1" kern="100" dirty="0"/>
              <a:t>(2) La stabilirea veniturilor nete lunare ale familiei conform prevederilor alin. (1), nu se iau în calcul următoarele venituri:</a:t>
            </a:r>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16</a:t>
            </a:fld>
            <a:endParaRPr lang="en-US"/>
          </a:p>
        </p:txBody>
      </p:sp>
    </p:spTree>
    <p:extLst>
      <p:ext uri="{BB962C8B-B14F-4D97-AF65-F5344CB8AC3E}">
        <p14:creationId xmlns:p14="http://schemas.microsoft.com/office/powerpoint/2010/main" val="904637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2057400"/>
            <a:ext cx="2630854" cy="2647462"/>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Care sunt veniturile nete?</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(2)</a:t>
            </a: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RO" sz="2400" dirty="0">
                <a:effectLst/>
                <a:latin typeface="Times New Roman" panose="02020603050405020304" pitchFamily="18" charset="0"/>
                <a:ea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687227" y="1967997"/>
            <a:ext cx="7630784" cy="3943275"/>
          </a:xfrm>
        </p:spPr>
        <p:txBody>
          <a:bodyPr>
            <a:normAutofit/>
          </a:bodyPr>
          <a:lstStyle/>
          <a:p>
            <a:pPr marL="0" indent="0" algn="just">
              <a:lnSpc>
                <a:spcPts val="1725"/>
              </a:lnSpc>
              <a:buNone/>
            </a:pPr>
            <a:r>
              <a:rPr lang="ro-RO" b="1" kern="100" dirty="0"/>
              <a:t>a) sumele primite cu titlu de prestaţii sociale în baza Legii nr. 448/2006 privind protecţia şi promovarea drepturilor persoanelor cu handicap;</a:t>
            </a:r>
          </a:p>
          <a:p>
            <a:pPr marL="0" indent="0" algn="just">
              <a:lnSpc>
                <a:spcPts val="1725"/>
              </a:lnSpc>
              <a:buNone/>
            </a:pPr>
            <a:endParaRPr lang="ro-RO" b="1" kern="100" dirty="0"/>
          </a:p>
          <a:p>
            <a:pPr marL="0" indent="0" algn="just">
              <a:lnSpc>
                <a:spcPts val="1725"/>
              </a:lnSpc>
              <a:buNone/>
            </a:pPr>
            <a:r>
              <a:rPr lang="ro-RO" b="1" kern="100" dirty="0"/>
              <a:t>b) alocaţia de stat pentru copii acordată în baza Legii nr. 61/1993;</a:t>
            </a:r>
          </a:p>
          <a:p>
            <a:pPr marL="0" indent="0" algn="just">
              <a:lnSpc>
                <a:spcPts val="1725"/>
              </a:lnSpc>
              <a:buNone/>
            </a:pPr>
            <a:endParaRPr lang="ro-RO" b="1" kern="100" dirty="0"/>
          </a:p>
          <a:p>
            <a:pPr marL="0" indent="0" algn="just">
              <a:lnSpc>
                <a:spcPts val="1725"/>
              </a:lnSpc>
              <a:buNone/>
            </a:pPr>
            <a:r>
              <a:rPr lang="ro-RO" b="1" kern="100" dirty="0"/>
              <a:t>c) Abrogat(ă);</a:t>
            </a:r>
          </a:p>
          <a:p>
            <a:pPr marL="0" indent="0" algn="just">
              <a:lnSpc>
                <a:spcPts val="1725"/>
              </a:lnSpc>
              <a:buNone/>
            </a:pPr>
            <a:endParaRPr lang="ro-RO" b="1" kern="100" dirty="0"/>
          </a:p>
          <a:p>
            <a:pPr marL="0" indent="0" algn="just">
              <a:lnSpc>
                <a:spcPts val="1725"/>
              </a:lnSpc>
              <a:buNone/>
            </a:pPr>
            <a:r>
              <a:rPr lang="ro-RO" b="1" kern="100" dirty="0"/>
              <a:t>d) sumele acordate ca burse sau alte forme de sprijin financiar destinate exclusiv pentru susţinerea educaţiei preşcolarilor, elevilor şi studenţilor, prin programe ale Ministerului Educaţiei Naţionale şi Cercetării Ştiinţifice, altor instituţii publice şi private, inclusiv organizaţii neguvernamentale;</a:t>
            </a:r>
          </a:p>
          <a:p>
            <a:pPr marL="0" indent="0" algn="just">
              <a:lnSpc>
                <a:spcPts val="1725"/>
              </a:lnSpc>
              <a:buNone/>
            </a:pPr>
            <a:endParaRPr lang="en-GB" b="1" kern="100" dirty="0"/>
          </a:p>
          <a:p>
            <a:pPr marL="0" indent="0" algn="just">
              <a:lnSpc>
                <a:spcPts val="1725"/>
              </a:lnSpc>
              <a:buNone/>
            </a:pPr>
            <a:endParaRPr lang="ro-RO" sz="1800" dirty="0">
              <a:solidFill>
                <a:srgbClr val="333333"/>
              </a:solidFill>
              <a:effectLst/>
              <a:latin typeface="Arial" panose="020B0604020202020204" pitchFamily="34" charset="0"/>
              <a:ea typeface="Times New Roman" panose="02020603050405020304" pitchFamily="18" charset="0"/>
            </a:endParaRPr>
          </a:p>
          <a:p>
            <a:pPr marL="0" indent="0" algn="just">
              <a:lnSpc>
                <a:spcPts val="1725"/>
              </a:lnSpc>
              <a:buNone/>
            </a:pPr>
            <a:endParaRPr lang="ro-RO" sz="1800" b="1" dirty="0">
              <a:solidFill>
                <a:srgbClr val="333333"/>
              </a:solidFill>
              <a:effectLst/>
              <a:latin typeface="Arial" panose="020B0604020202020204" pitchFamily="34" charset="0"/>
              <a:ea typeface="Times New Roman" panose="02020603050405020304" pitchFamily="18" charset="0"/>
            </a:endParaRPr>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17</a:t>
            </a:fld>
            <a:endParaRPr lang="en-US"/>
          </a:p>
        </p:txBody>
      </p:sp>
    </p:spTree>
    <p:extLst>
      <p:ext uri="{BB962C8B-B14F-4D97-AF65-F5344CB8AC3E}">
        <p14:creationId xmlns:p14="http://schemas.microsoft.com/office/powerpoint/2010/main" val="936649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2057400"/>
            <a:ext cx="2630854" cy="2647462"/>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Care sunt veniturile nete?</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(2)</a:t>
            </a: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RO" sz="2400" dirty="0">
                <a:effectLst/>
                <a:latin typeface="Times New Roman" panose="02020603050405020304" pitchFamily="18" charset="0"/>
                <a:ea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598093" y="1847925"/>
            <a:ext cx="7630784" cy="3324439"/>
          </a:xfrm>
        </p:spPr>
        <p:txBody>
          <a:bodyPr>
            <a:normAutofit/>
          </a:bodyPr>
          <a:lstStyle/>
          <a:p>
            <a:pPr marL="0" indent="0" algn="just">
              <a:lnSpc>
                <a:spcPts val="1725"/>
              </a:lnSpc>
              <a:buNone/>
            </a:pPr>
            <a:endParaRPr lang="en-GB" sz="1800" dirty="0">
              <a:solidFill>
                <a:srgbClr val="333333"/>
              </a:solidFill>
              <a:effectLst/>
              <a:latin typeface="Arial" panose="020B0604020202020204" pitchFamily="34" charset="0"/>
              <a:ea typeface="Times New Roman" panose="02020603050405020304" pitchFamily="18" charset="0"/>
            </a:endParaRPr>
          </a:p>
          <a:p>
            <a:pPr marL="0" indent="0" algn="just">
              <a:lnSpc>
                <a:spcPts val="1725"/>
              </a:lnSpc>
              <a:buNone/>
            </a:pPr>
            <a:r>
              <a:rPr lang="ro-RO" b="1" kern="100" dirty="0"/>
              <a:t>e) sumele primite din activitatea desfăşurată ca zilier, în condiţiile Legii nr. 52/2011 privind exercitarea unor activităţi cu caracter ocazional desfăşurate de zilieri, precum şi cele obţinute în calitate de prestator casnic în baza Legii nr. 111/2022 privind reglementarea activităţii prestatorului casnic;</a:t>
            </a:r>
          </a:p>
          <a:p>
            <a:pPr marL="0" indent="0" algn="just">
              <a:lnSpc>
                <a:spcPts val="1725"/>
              </a:lnSpc>
              <a:buNone/>
            </a:pPr>
            <a:endParaRPr lang="en-GB" b="1" kern="100" dirty="0"/>
          </a:p>
          <a:p>
            <a:pPr marL="0" indent="0" algn="just">
              <a:lnSpc>
                <a:spcPts val="1725"/>
              </a:lnSpc>
              <a:buNone/>
            </a:pPr>
            <a:r>
              <a:rPr lang="ro-RO" b="1" kern="100" dirty="0"/>
              <a:t>f) sumele primite de persoanele apte de muncă din familie ca urmare a participării la programe de formare profesională organizate în condiţiile legii, dacă acestea nu au titlu de venituri salariale;</a:t>
            </a:r>
          </a:p>
          <a:p>
            <a:pPr marL="0" indent="0" algn="just">
              <a:lnSpc>
                <a:spcPts val="1725"/>
              </a:lnSpc>
              <a:buNone/>
            </a:pPr>
            <a:endParaRPr lang="ro-RO" sz="1800" dirty="0">
              <a:solidFill>
                <a:srgbClr val="333333"/>
              </a:solidFill>
              <a:effectLst/>
              <a:latin typeface="Arial" panose="020B0604020202020204" pitchFamily="34" charset="0"/>
              <a:ea typeface="Times New Roman" panose="02020603050405020304" pitchFamily="18" charset="0"/>
            </a:endParaRPr>
          </a:p>
          <a:p>
            <a:pPr marL="0" indent="0" algn="just">
              <a:lnSpc>
                <a:spcPts val="1725"/>
              </a:lnSpc>
              <a:buNone/>
            </a:pPr>
            <a:endParaRPr lang="ro-RO" sz="1800" b="1" dirty="0">
              <a:solidFill>
                <a:srgbClr val="333333"/>
              </a:solidFill>
              <a:effectLst/>
              <a:latin typeface="Arial" panose="020B0604020202020204" pitchFamily="34" charset="0"/>
              <a:ea typeface="Times New Roman" panose="02020603050405020304" pitchFamily="18" charset="0"/>
            </a:endParaRPr>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18</a:t>
            </a:fld>
            <a:endParaRPr lang="en-US"/>
          </a:p>
        </p:txBody>
      </p:sp>
    </p:spTree>
    <p:extLst>
      <p:ext uri="{BB962C8B-B14F-4D97-AF65-F5344CB8AC3E}">
        <p14:creationId xmlns:p14="http://schemas.microsoft.com/office/powerpoint/2010/main" val="3625470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2057400"/>
            <a:ext cx="2630854" cy="2647462"/>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Care sunt veniturile nete?</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(3)</a:t>
            </a: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RO" sz="2400" dirty="0">
                <a:effectLst/>
                <a:latin typeface="Times New Roman" panose="02020603050405020304" pitchFamily="18" charset="0"/>
                <a:ea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598093" y="1909761"/>
            <a:ext cx="7630784" cy="4149294"/>
          </a:xfrm>
        </p:spPr>
        <p:txBody>
          <a:bodyPr>
            <a:normAutofit/>
          </a:bodyPr>
          <a:lstStyle/>
          <a:p>
            <a:pPr marL="0" indent="0" algn="just">
              <a:lnSpc>
                <a:spcPts val="1725"/>
              </a:lnSpc>
              <a:buNone/>
            </a:pPr>
            <a:endParaRPr lang="en-GB" sz="1800" b="1" dirty="0">
              <a:solidFill>
                <a:srgbClr val="333333"/>
              </a:solidFill>
              <a:effectLst/>
              <a:latin typeface="Arial" panose="020B0604020202020204" pitchFamily="34" charset="0"/>
              <a:ea typeface="Times New Roman" panose="02020603050405020304" pitchFamily="18" charset="0"/>
            </a:endParaRPr>
          </a:p>
          <a:p>
            <a:pPr marL="0" indent="0" algn="just">
              <a:lnSpc>
                <a:spcPts val="1725"/>
              </a:lnSpc>
              <a:buNone/>
            </a:pPr>
            <a:r>
              <a:rPr lang="ro-RO" sz="1800" dirty="0">
                <a:solidFill>
                  <a:srgbClr val="333333"/>
                </a:solidFill>
                <a:effectLst/>
                <a:latin typeface="Arial" panose="020B0604020202020204" pitchFamily="34" charset="0"/>
                <a:ea typeface="Times New Roman" panose="02020603050405020304" pitchFamily="18" charset="0"/>
              </a:rPr>
              <a:t>g</a:t>
            </a:r>
            <a:r>
              <a:rPr lang="ro-RO" b="1" kern="100" dirty="0"/>
              <a:t>) sumele primite ocazional din partea unor persoane fizice ori juridice, precum şi sumele cu titlu de ajutor de urgenţă primite de la bugetul de stat sau local.</a:t>
            </a:r>
          </a:p>
          <a:p>
            <a:pPr marL="0" indent="0" algn="just">
              <a:lnSpc>
                <a:spcPts val="1725"/>
              </a:lnSpc>
              <a:buNone/>
            </a:pPr>
            <a:endParaRPr lang="ro-RO" b="1" kern="100" dirty="0"/>
          </a:p>
          <a:p>
            <a:pPr marL="0" indent="0" algn="just">
              <a:lnSpc>
                <a:spcPts val="1725"/>
              </a:lnSpc>
              <a:buNone/>
            </a:pPr>
            <a:r>
              <a:rPr lang="ro-RO" b="1" kern="100" dirty="0"/>
              <a:t>h) stimulentul educaţional acordat potrivit prevederilor Legii nr. 248/2015 privind stimularea participării în învăţământul preşcolar a copiilor provenind din familii defavorizate, republicată, sub formă de tichet social pentru stimularea participării în învăţământul preşcolar a copiilor proveniţi din familii defavorizate;</a:t>
            </a:r>
          </a:p>
          <a:p>
            <a:pPr marL="0" indent="0" algn="just">
              <a:lnSpc>
                <a:spcPts val="1725"/>
              </a:lnSpc>
              <a:buNone/>
            </a:pPr>
            <a:endParaRPr lang="ro-RO" b="1" kern="100" dirty="0"/>
          </a:p>
          <a:p>
            <a:pPr marL="0" indent="0" algn="just">
              <a:lnSpc>
                <a:spcPts val="1725"/>
              </a:lnSpc>
              <a:buNone/>
            </a:pPr>
            <a:r>
              <a:rPr lang="en-GB" b="1" kern="100" dirty="0" err="1"/>
              <a:t>i</a:t>
            </a:r>
            <a:r>
              <a:rPr lang="en-GB" b="1" kern="100" dirty="0"/>
              <a:t>) </a:t>
            </a:r>
            <a:r>
              <a:rPr lang="ro-RO" b="1" kern="100" dirty="0"/>
              <a:t>sumele ocazionale acordate de la bugetul de stat sau bugetele locale cu caracter de despăgubiri ori sprijin financiar pentru situaţii excepţionale;</a:t>
            </a:r>
            <a:endParaRPr lang="en-GB" b="1" kern="100" dirty="0"/>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19</a:t>
            </a:fld>
            <a:endParaRPr lang="en-US"/>
          </a:p>
        </p:txBody>
      </p:sp>
    </p:spTree>
    <p:extLst>
      <p:ext uri="{BB962C8B-B14F-4D97-AF65-F5344CB8AC3E}">
        <p14:creationId xmlns:p14="http://schemas.microsoft.com/office/powerpoint/2010/main" val="1647277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2057400"/>
            <a:ext cx="2630854" cy="2647462"/>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Ce este Venitul Minim de Incluziune?</a:t>
            </a: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en-US" dirty="0"/>
            </a:br>
            <a:br>
              <a:rPr lang="ro-RO" dirty="0"/>
            </a:br>
            <a:br>
              <a:rPr lang="en-US" dirty="0"/>
            </a:br>
            <a:br>
              <a:rPr lang="en-US" dirty="0"/>
            </a:br>
            <a:br>
              <a:rPr lang="en-US"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761118" y="862642"/>
            <a:ext cx="7630784" cy="5309557"/>
          </a:xfrm>
        </p:spPr>
        <p:txBody>
          <a:bodyPr>
            <a:normAutofit fontScale="92500" lnSpcReduction="20000"/>
          </a:bodyPr>
          <a:lstStyle/>
          <a:p>
            <a:pPr marL="0" lvl="0" indent="0">
              <a:buNone/>
            </a:pPr>
            <a:endParaRPr lang="ro-RO" b="1" kern="100" dirty="0">
              <a:effectLst/>
            </a:endParaRPr>
          </a:p>
          <a:p>
            <a:pPr marL="0" lvl="0" indent="0">
              <a:buNone/>
            </a:pPr>
            <a:endParaRPr lang="ro-RO" b="1" kern="100" dirty="0"/>
          </a:p>
          <a:p>
            <a:pPr marL="0" indent="0">
              <a:buNone/>
            </a:pPr>
            <a:r>
              <a:rPr lang="ro-RO" sz="1900" b="1" dirty="0"/>
              <a:t>Art. 3. - (1) Venitul minim de incluziune reprezintă sprijinul financiar acordat de stat în scopul asigurării nivelului de trai minimal, astfel cum acesta este definit de art. 54 din Legea nr. 292/2011, cu modificările ulterioare, pentru familiile </a:t>
            </a:r>
            <a:r>
              <a:rPr lang="ro-RO" sz="1900" b="1" dirty="0" err="1"/>
              <a:t>şi</a:t>
            </a:r>
            <a:r>
              <a:rPr lang="ro-RO" sz="1900" b="1" dirty="0"/>
              <a:t> persoanele singure aflate în situația prevăzută la art. 1 alin. (2), precum şi pentru prevenirea riscului sărăciei în rândul copiilor şi stimularea participării acestora în sistemul de educație.</a:t>
            </a:r>
            <a:endParaRPr lang="en-US" sz="1900" b="1" dirty="0"/>
          </a:p>
          <a:p>
            <a:pPr marL="0" indent="0">
              <a:buNone/>
            </a:pPr>
            <a:endParaRPr lang="ro-RO" sz="1900" b="1" dirty="0"/>
          </a:p>
          <a:p>
            <a:pPr marL="0" indent="0">
              <a:buNone/>
            </a:pPr>
            <a:r>
              <a:rPr lang="ro-RO" sz="1900" b="1" dirty="0"/>
              <a:t>(2) Pentru a răspunde scopului prevăzut la alin. (1), venitul minim de incluziune se compune din una sau mai multe din următoarele categorii de ajutoare financiare:</a:t>
            </a:r>
          </a:p>
          <a:p>
            <a:pPr marL="0" indent="0">
              <a:buNone/>
            </a:pPr>
            <a:r>
              <a:rPr lang="ro-RO" sz="1900" b="1" dirty="0"/>
              <a:t>a) ajutor de incluziune;</a:t>
            </a:r>
          </a:p>
          <a:p>
            <a:pPr marL="0" indent="0">
              <a:buNone/>
            </a:pPr>
            <a:r>
              <a:rPr lang="ro-RO" sz="1900" b="1" dirty="0"/>
              <a:t>b) ajutor pentru familia cu copii;</a:t>
            </a:r>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2</a:t>
            </a:fld>
            <a:endParaRPr lang="en-US"/>
          </a:p>
        </p:txBody>
      </p:sp>
      <p:sp>
        <p:nvSpPr>
          <p:cNvPr id="6" name="Freeform 4">
            <a:extLst>
              <a:ext uri="{FF2B5EF4-FFF2-40B4-BE49-F238E27FC236}">
                <a16:creationId xmlns:a16="http://schemas.microsoft.com/office/drawing/2014/main" id="{99F2818D-69FC-8F98-8060-009051FBAF3C}"/>
              </a:ext>
            </a:extLst>
          </p:cNvPr>
          <p:cNvSpPr/>
          <p:nvPr/>
        </p:nvSpPr>
        <p:spPr>
          <a:xfrm>
            <a:off x="1172892" y="4647055"/>
            <a:ext cx="1044861" cy="1067546"/>
          </a:xfrm>
          <a:custGeom>
            <a:avLst/>
            <a:gdLst/>
            <a:ahLst/>
            <a:cxnLst/>
            <a:rect l="l" t="t" r="r" b="b"/>
            <a:pathLst>
              <a:path w="1044861" h="1067546">
                <a:moveTo>
                  <a:pt x="0" y="0"/>
                </a:moveTo>
                <a:lnTo>
                  <a:pt x="1044861" y="0"/>
                </a:lnTo>
                <a:lnTo>
                  <a:pt x="1044861" y="1067547"/>
                </a:lnTo>
                <a:lnTo>
                  <a:pt x="0" y="10675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1184498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2057400"/>
            <a:ext cx="2630854" cy="2647462"/>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Care sunt veniturile nete?</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(3)</a:t>
            </a: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RO" sz="2400" dirty="0">
                <a:effectLst/>
                <a:latin typeface="Times New Roman" panose="02020603050405020304" pitchFamily="18" charset="0"/>
                <a:ea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687227" y="2057400"/>
            <a:ext cx="7630784" cy="3441503"/>
          </a:xfrm>
        </p:spPr>
        <p:txBody>
          <a:bodyPr>
            <a:normAutofit/>
          </a:bodyPr>
          <a:lstStyle/>
          <a:p>
            <a:pPr marL="0" indent="0" algn="just">
              <a:lnSpc>
                <a:spcPts val="1725"/>
              </a:lnSpc>
              <a:buNone/>
            </a:pPr>
            <a:r>
              <a:rPr lang="ro-RO" sz="1800" dirty="0">
                <a:solidFill>
                  <a:srgbClr val="333333"/>
                </a:solidFill>
                <a:effectLst/>
                <a:latin typeface="Arial" panose="020B0604020202020204" pitchFamily="34" charset="0"/>
                <a:ea typeface="Times New Roman" panose="02020603050405020304" pitchFamily="18" charset="0"/>
              </a:rPr>
              <a:t>j</a:t>
            </a:r>
            <a:r>
              <a:rPr lang="ro-RO" b="1" kern="100" dirty="0"/>
              <a:t>) ajutorul pentru încălzirea locuinţei şi suplimentul pentru energie acordate în baza Legii nr. 226/2021, cu modificările ulterioare;</a:t>
            </a:r>
          </a:p>
          <a:p>
            <a:pPr marL="0" indent="0" algn="just">
              <a:lnSpc>
                <a:spcPts val="1725"/>
              </a:lnSpc>
              <a:buNone/>
            </a:pPr>
            <a:endParaRPr lang="ro-RO" b="1" kern="100" dirty="0"/>
          </a:p>
          <a:p>
            <a:pPr marL="0" indent="0" algn="just">
              <a:lnSpc>
                <a:spcPts val="1725"/>
              </a:lnSpc>
              <a:buNone/>
            </a:pPr>
            <a:r>
              <a:rPr lang="ro-RO" b="1" kern="100" dirty="0"/>
              <a:t>k) indemnizaţia lunară de hrană acordată în baza Legii nr. 584/2002 privind măsurile de prevenire a răspândirii maladiei SIDA în România şi de protecţie a persoanelor infectate cu HIV sau bolnave de SIDA, cu modificările şi completările ulterioare, şi indemnizaţia lunară de hrană prevăzută de Legea nr. 302/2018 privind măsurile de control al tuberculozei;</a:t>
            </a:r>
          </a:p>
          <a:p>
            <a:pPr marL="0" indent="0" algn="just">
              <a:lnSpc>
                <a:spcPts val="1725"/>
              </a:lnSpc>
              <a:buNone/>
            </a:pPr>
            <a:endParaRPr lang="en-GB" b="1" kern="100" dirty="0"/>
          </a:p>
          <a:p>
            <a:pPr marL="0" indent="0" algn="just">
              <a:lnSpc>
                <a:spcPts val="1725"/>
              </a:lnSpc>
              <a:buNone/>
            </a:pPr>
            <a:r>
              <a:rPr lang="ro-RO" b="1" kern="100" dirty="0"/>
              <a:t>l) sumele primite cu titlu de sprijin, asigurate din bugetul de stat sau fonduri nerambursabile, acordate în baza legii sau în baza programelor operaţionale aprobate.</a:t>
            </a:r>
          </a:p>
          <a:p>
            <a:pPr marL="0" indent="0" algn="just">
              <a:lnSpc>
                <a:spcPts val="1725"/>
              </a:lnSpc>
              <a:buNone/>
            </a:pPr>
            <a:endParaRPr lang="ro-RO" sz="1800" b="1" dirty="0">
              <a:solidFill>
                <a:srgbClr val="333333"/>
              </a:solidFill>
              <a:effectLst/>
              <a:latin typeface="Arial" panose="020B0604020202020204" pitchFamily="34" charset="0"/>
              <a:ea typeface="Times New Roman" panose="02020603050405020304" pitchFamily="18" charset="0"/>
            </a:endParaRPr>
          </a:p>
          <a:p>
            <a:pPr marL="400050" indent="-400050" algn="just">
              <a:lnSpc>
                <a:spcPts val="1725"/>
              </a:lnSpc>
              <a:buAutoNum type="romanLcParenR"/>
            </a:pPr>
            <a:endParaRPr lang="ro-RO" sz="1800" b="1" dirty="0">
              <a:solidFill>
                <a:srgbClr val="333333"/>
              </a:solidFill>
              <a:effectLst/>
              <a:latin typeface="Arial" panose="020B0604020202020204" pitchFamily="34" charset="0"/>
              <a:ea typeface="Times New Roman" panose="02020603050405020304" pitchFamily="18" charset="0"/>
            </a:endParaRPr>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20</a:t>
            </a:fld>
            <a:endParaRPr lang="en-US"/>
          </a:p>
        </p:txBody>
      </p:sp>
    </p:spTree>
    <p:extLst>
      <p:ext uri="{BB962C8B-B14F-4D97-AF65-F5344CB8AC3E}">
        <p14:creationId xmlns:p14="http://schemas.microsoft.com/office/powerpoint/2010/main" val="323414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2057400"/>
            <a:ext cx="2630854" cy="2647462"/>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Care sunt veniturile nete?</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(4)</a:t>
            </a: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RO" sz="2400" dirty="0">
                <a:effectLst/>
                <a:latin typeface="Times New Roman" panose="02020603050405020304" pitchFamily="18" charset="0"/>
                <a:ea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598093" y="1671782"/>
            <a:ext cx="8099326" cy="4411996"/>
          </a:xfrm>
        </p:spPr>
        <p:txBody>
          <a:bodyPr>
            <a:normAutofit/>
          </a:bodyPr>
          <a:lstStyle/>
          <a:p>
            <a:pPr marL="0" indent="0">
              <a:buNone/>
            </a:pPr>
            <a:endParaRPr lang="en-GB" sz="1900" b="1" dirty="0">
              <a:latin typeface="Arial" panose="020B0604020202020204" pitchFamily="34" charset="0"/>
              <a:cs typeface="Arial" panose="020B0604020202020204" pitchFamily="34" charset="0"/>
            </a:endParaRPr>
          </a:p>
          <a:p>
            <a:pPr marL="0" indent="0" algn="just">
              <a:lnSpc>
                <a:spcPts val="1725"/>
              </a:lnSpc>
              <a:buNone/>
            </a:pPr>
            <a:r>
              <a:rPr lang="ro-RO" b="1" kern="100" dirty="0"/>
              <a:t>Art. 11. - Pentru promovarea unei vieţi active şi a participării pe piaţa muncii, beneficiarii de venit minim de incluziune au dreptul la stimulente, după cum urmează:</a:t>
            </a:r>
          </a:p>
          <a:p>
            <a:pPr marL="0" indent="0" algn="just">
              <a:lnSpc>
                <a:spcPts val="1725"/>
              </a:lnSpc>
              <a:buNone/>
            </a:pPr>
            <a:endParaRPr lang="ro-RO" b="1" kern="100" dirty="0"/>
          </a:p>
          <a:p>
            <a:pPr marL="0" indent="0" algn="just">
              <a:lnSpc>
                <a:spcPts val="1725"/>
              </a:lnSpc>
              <a:buNone/>
            </a:pPr>
            <a:r>
              <a:rPr lang="ro-RO" b="1" kern="100" dirty="0"/>
              <a:t>a) în situaţia în care unul sau mai mulţi membri ai familiei realizează venituri în baza unui contract individual de muncă, raport de serviciu sau a altei forme legale de angajare sau membrii familiei desfăşoară activităţi independente ori agricole, 50% din totalitatea acestora, dar nu mai mult de 500 de lei/familie, nu se iau în calcul la stabilirea veniturilor nete lunare ale familiei;</a:t>
            </a:r>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21</a:t>
            </a:fld>
            <a:endParaRPr lang="en-US"/>
          </a:p>
        </p:txBody>
      </p:sp>
    </p:spTree>
    <p:extLst>
      <p:ext uri="{BB962C8B-B14F-4D97-AF65-F5344CB8AC3E}">
        <p14:creationId xmlns:p14="http://schemas.microsoft.com/office/powerpoint/2010/main" val="1994082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2057400"/>
            <a:ext cx="2630854" cy="2647462"/>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Care sunt veniturile nete?</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(4)</a:t>
            </a: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RO" sz="2400" dirty="0">
                <a:effectLst/>
                <a:latin typeface="Times New Roman" panose="02020603050405020304" pitchFamily="18" charset="0"/>
                <a:ea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292573" y="1773382"/>
            <a:ext cx="8099326" cy="2392218"/>
          </a:xfrm>
        </p:spPr>
        <p:txBody>
          <a:bodyPr>
            <a:normAutofit/>
          </a:bodyPr>
          <a:lstStyle/>
          <a:p>
            <a:pPr marL="0" indent="0">
              <a:buNone/>
            </a:pPr>
            <a:endParaRPr lang="en-GB" sz="1900" b="1" dirty="0">
              <a:latin typeface="Arial" panose="020B0604020202020204" pitchFamily="34" charset="0"/>
              <a:cs typeface="Arial" panose="020B0604020202020204" pitchFamily="34" charset="0"/>
            </a:endParaRPr>
          </a:p>
          <a:p>
            <a:pPr marL="0" indent="0" algn="just">
              <a:buNone/>
            </a:pPr>
            <a:r>
              <a:rPr lang="ro-RO" b="1" kern="100" dirty="0"/>
              <a:t>b) în situația în care persoanele apte de muncă beneficiare de ajutor de incluziune se angajează cu contract individual de muncă sau în baza unui raport de serviciu, pentru o perioadă de cel puțin 24 de luni consecutive, acordarea ajutorului de incluziune se prelungește pentru o perioadă de 6 luni, în cuantumul primit anterior angajării.</a:t>
            </a:r>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22</a:t>
            </a:fld>
            <a:endParaRPr lang="en-US"/>
          </a:p>
        </p:txBody>
      </p:sp>
    </p:spTree>
    <p:extLst>
      <p:ext uri="{BB962C8B-B14F-4D97-AF65-F5344CB8AC3E}">
        <p14:creationId xmlns:p14="http://schemas.microsoft.com/office/powerpoint/2010/main" val="3058712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1431985"/>
            <a:ext cx="2630854" cy="3864634"/>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Cum se stabilește cuantumul ajutorului de incluziune?</a:t>
            </a: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RO" sz="2400" dirty="0">
                <a:effectLst/>
                <a:latin typeface="Times New Roman" panose="02020603050405020304" pitchFamily="18" charset="0"/>
                <a:ea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4092674" y="1593432"/>
            <a:ext cx="8099326" cy="4536520"/>
          </a:xfrm>
        </p:spPr>
        <p:txBody>
          <a:bodyPr>
            <a:normAutofit/>
          </a:bodyPr>
          <a:lstStyle/>
          <a:p>
            <a:pPr marL="0" indent="0">
              <a:buNone/>
            </a:pPr>
            <a:r>
              <a:rPr lang="ro-RO" b="1" kern="100" dirty="0"/>
              <a:t>Pasul 1 	Dimensiunea familiei</a:t>
            </a:r>
            <a:endParaRPr lang="en-RO" b="1" kern="100" dirty="0"/>
          </a:p>
          <a:p>
            <a:pPr marL="0" indent="0" algn="just">
              <a:lnSpc>
                <a:spcPts val="1725"/>
              </a:lnSpc>
              <a:buNone/>
            </a:pPr>
            <a:r>
              <a:rPr lang="en-RO" b="1" kern="100" dirty="0"/>
              <a:t>a) 1 - pentru persoana singură sau pentru un singur membru de familie;</a:t>
            </a:r>
          </a:p>
          <a:p>
            <a:pPr marL="0" indent="0">
              <a:buNone/>
            </a:pPr>
            <a:r>
              <a:rPr lang="en-RO" b="1" kern="100" dirty="0"/>
              <a:t>b) 0,5 - pentru fiecare persoană în plus, adult sau copil </a:t>
            </a:r>
            <a:r>
              <a:rPr lang="ro-RO" b="1" kern="100" dirty="0"/>
              <a:t> </a:t>
            </a:r>
            <a:endParaRPr lang="en-RO" b="1" kern="100" dirty="0"/>
          </a:p>
          <a:p>
            <a:pPr marL="0" indent="0">
              <a:buNone/>
            </a:pPr>
            <a:r>
              <a:rPr lang="ro-RO" b="1" kern="100" dirty="0"/>
              <a:t>	Dimensiunea familiei = 1+0,5+0,5....</a:t>
            </a:r>
            <a:endParaRPr lang="en-RO" b="1" kern="100" dirty="0"/>
          </a:p>
          <a:p>
            <a:pPr marL="0" indent="0">
              <a:buNone/>
            </a:pPr>
            <a:r>
              <a:rPr lang="ro-RO" b="1" kern="100" dirty="0"/>
              <a:t> </a:t>
            </a:r>
            <a:endParaRPr lang="en-RO" b="1" kern="100" dirty="0"/>
          </a:p>
          <a:p>
            <a:pPr marL="0" indent="0">
              <a:buNone/>
            </a:pPr>
            <a:r>
              <a:rPr lang="ro-RO" b="1" kern="100" dirty="0"/>
              <a:t>Pasul 2 	Cuantumul maxim al ajutorului de incluziune</a:t>
            </a:r>
            <a:endParaRPr lang="en-RO" b="1" kern="100" dirty="0"/>
          </a:p>
          <a:p>
            <a:pPr marL="0" indent="0">
              <a:buNone/>
            </a:pPr>
            <a:r>
              <a:rPr lang="ro-RO" b="1" kern="100" dirty="0"/>
              <a:t>	275lei X val. Dimensiunea familiei = x lei</a:t>
            </a:r>
            <a:endParaRPr lang="en-RO" b="1" kern="100" dirty="0"/>
          </a:p>
          <a:p>
            <a:pPr marL="0" indent="0">
              <a:buNone/>
            </a:pPr>
            <a:r>
              <a:rPr lang="ro-RO" b="1" kern="100" dirty="0"/>
              <a:t> </a:t>
            </a:r>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23</a:t>
            </a:fld>
            <a:endParaRPr lang="en-US"/>
          </a:p>
        </p:txBody>
      </p:sp>
    </p:spTree>
    <p:extLst>
      <p:ext uri="{BB962C8B-B14F-4D97-AF65-F5344CB8AC3E}">
        <p14:creationId xmlns:p14="http://schemas.microsoft.com/office/powerpoint/2010/main" val="746814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1431985"/>
            <a:ext cx="2630854" cy="3864634"/>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Cum se stabilește cuantumul ajutorului de incluziune?</a:t>
            </a: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RO" sz="2400" dirty="0">
                <a:effectLst/>
                <a:latin typeface="Times New Roman" panose="02020603050405020304" pitchFamily="18" charset="0"/>
                <a:ea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4092674" y="862642"/>
            <a:ext cx="8099326" cy="5456496"/>
          </a:xfrm>
        </p:spPr>
        <p:txBody>
          <a:bodyPr>
            <a:normAutofit/>
          </a:bodyPr>
          <a:lstStyle/>
          <a:p>
            <a:pPr marL="0" indent="0">
              <a:buNone/>
            </a:pPr>
            <a:endParaRPr lang="ro-RO" sz="19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ro-RO"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rPr>
              <a:t> </a:t>
            </a:r>
            <a:endParaRPr lang="en-RO"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ro-RO" b="1" kern="100" dirty="0"/>
              <a:t>Pasul 3	Stabilirea cuantumului ajutorului de incluziune</a:t>
            </a:r>
            <a:endParaRPr lang="en-RO" b="1" kern="100" dirty="0"/>
          </a:p>
          <a:p>
            <a:pPr marL="0" indent="0">
              <a:buNone/>
            </a:pPr>
            <a:r>
              <a:rPr lang="ro-RO" b="1" kern="100" dirty="0"/>
              <a:t>	X lei  -  Venitul lunar ajustat pentru luna anterioara = cuantum ajutor</a:t>
            </a:r>
            <a:endParaRPr lang="en-RO" b="1" kern="100" dirty="0"/>
          </a:p>
          <a:p>
            <a:pPr marL="0" indent="0">
              <a:buNone/>
            </a:pPr>
            <a:endParaRPr lang="en-RO" b="1" kern="100" dirty="0"/>
          </a:p>
          <a:p>
            <a:pPr marL="0" indent="0">
              <a:buNone/>
            </a:pPr>
            <a:r>
              <a:rPr lang="ro-RO" b="1" kern="100" dirty="0"/>
              <a:t>Notă - prin excepție, pentru persoanele singure cu vârsta peste 65 de ani, valoarea de referință este de 400 lei</a:t>
            </a:r>
            <a:endParaRPr lang="en-RO" b="1" kern="100" dirty="0"/>
          </a:p>
          <a:p>
            <a:pPr marL="0" indent="0">
              <a:buNone/>
            </a:pPr>
            <a:endParaRPr lang="ro-RO" dirty="0"/>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24</a:t>
            </a:fld>
            <a:endParaRPr lang="en-US"/>
          </a:p>
        </p:txBody>
      </p:sp>
    </p:spTree>
    <p:extLst>
      <p:ext uri="{BB962C8B-B14F-4D97-AF65-F5344CB8AC3E}">
        <p14:creationId xmlns:p14="http://schemas.microsoft.com/office/powerpoint/2010/main" val="2540808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1086928"/>
            <a:ext cx="2630854" cy="4623759"/>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Cum se stabilește cuantumul ajutorului pentru familia cu copii?</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(1)</a:t>
            </a: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RO" sz="2400" dirty="0">
                <a:effectLst/>
                <a:latin typeface="Times New Roman" panose="02020603050405020304" pitchFamily="18" charset="0"/>
                <a:ea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625802" y="1256145"/>
            <a:ext cx="8099326" cy="5172363"/>
          </a:xfrm>
        </p:spPr>
        <p:txBody>
          <a:bodyPr>
            <a:normAutofit/>
          </a:bodyPr>
          <a:lstStyle/>
          <a:p>
            <a:pPr marL="0" indent="0">
              <a:buNone/>
            </a:pPr>
            <a:r>
              <a:rPr lang="ro-RO" b="1" kern="100" dirty="0"/>
              <a:t>Art. 18. - (1) Componenta venitului minim de incluziune reprezentată de ajutorul pentru familia cu copii se acordă în funcţie de nivelul venitului net lunar ajustat şi numărul de copii din familie.</a:t>
            </a:r>
          </a:p>
          <a:p>
            <a:pPr marL="0" indent="0">
              <a:buNone/>
            </a:pPr>
            <a:endParaRPr lang="ro-RO" b="1" kern="100" dirty="0"/>
          </a:p>
          <a:p>
            <a:pPr marL="0" indent="0">
              <a:buNone/>
            </a:pPr>
            <a:r>
              <a:rPr lang="ro-RO" b="1" kern="100" dirty="0"/>
              <a:t>(2) Pentru familia beneficiară de ajutor de incluziune, precum şi pentru cea cu venituri nete lunare ajustate de până la 275 de lei/lună, cuantumul lunar al ajutorului pentru familia cu copii este stabilit după cum urmează:</a:t>
            </a:r>
          </a:p>
          <a:p>
            <a:pPr marL="0" indent="0">
              <a:buNone/>
            </a:pPr>
            <a:endParaRPr lang="ro-RO" b="1" kern="100" dirty="0"/>
          </a:p>
          <a:p>
            <a:pPr marL="0" indent="0">
              <a:buNone/>
            </a:pPr>
            <a:r>
              <a:rPr lang="ro-RO" b="1" kern="100" dirty="0"/>
              <a:t>a) 107 lei, pentru familia cu un copil;</a:t>
            </a:r>
          </a:p>
          <a:p>
            <a:pPr marL="0" indent="0">
              <a:buNone/>
            </a:pPr>
            <a:r>
              <a:rPr lang="ro-RO" b="1" kern="100" dirty="0"/>
              <a:t>b) 214 lei, pentru familia cu 2 copii;</a:t>
            </a:r>
          </a:p>
          <a:p>
            <a:pPr marL="0" indent="0">
              <a:buNone/>
            </a:pPr>
            <a:r>
              <a:rPr lang="ro-RO" b="1" kern="100" dirty="0"/>
              <a:t>c) 321 de lei, pentru familia cu 3 copii;</a:t>
            </a:r>
          </a:p>
          <a:p>
            <a:pPr marL="0" indent="0">
              <a:buNone/>
            </a:pPr>
            <a:r>
              <a:rPr lang="ro-RO" b="1" kern="100" dirty="0"/>
              <a:t>d) 428 de lei, pentru familia cu 4 copii sau mai mulţi.</a:t>
            </a:r>
          </a:p>
          <a:p>
            <a:pPr marL="0" indent="0">
              <a:buNone/>
            </a:pPr>
            <a:endParaRPr lang="ro-RO" sz="2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25</a:t>
            </a:fld>
            <a:endParaRPr lang="en-US"/>
          </a:p>
        </p:txBody>
      </p:sp>
    </p:spTree>
    <p:extLst>
      <p:ext uri="{BB962C8B-B14F-4D97-AF65-F5344CB8AC3E}">
        <p14:creationId xmlns:p14="http://schemas.microsoft.com/office/powerpoint/2010/main" val="3032455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1121434"/>
            <a:ext cx="2630854" cy="4537494"/>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Cum se stabilește cuantumul ajutorului pentru familia cu copii?</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(2)</a:t>
            </a: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RO" sz="2400" dirty="0">
                <a:effectLst/>
                <a:latin typeface="Times New Roman" panose="02020603050405020304" pitchFamily="18" charset="0"/>
                <a:ea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598093" y="862642"/>
            <a:ext cx="8099326" cy="5456496"/>
          </a:xfrm>
        </p:spPr>
        <p:txBody>
          <a:bodyPr>
            <a:normAutofit/>
          </a:bodyPr>
          <a:lstStyle/>
          <a:p>
            <a:pPr marL="0" indent="0">
              <a:buNone/>
            </a:pPr>
            <a:endParaRPr lang="ro-RO"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ro-RO" kern="100" dirty="0">
                <a:effectLst/>
                <a:latin typeface="Calibri" panose="020F0502020204030204" pitchFamily="34" charset="0"/>
                <a:ea typeface="Calibri" panose="020F0502020204030204" pitchFamily="34" charset="0"/>
                <a:cs typeface="Times New Roman" panose="02020603050405020304" pitchFamily="18" charset="0"/>
              </a:rPr>
              <a:t>(</a:t>
            </a:r>
            <a:r>
              <a:rPr lang="ro-RO" b="1" kern="100" dirty="0"/>
              <a:t>3) Pentru familia monoparentală beneficiară de ajutor de incluziune, precum şi pentru cea cu venituri nete lunare ajustate de până la 275 de lei/lună, cuantumul lunar al ajutorului pentru familia cu copii este stabilit după cum urmează:</a:t>
            </a:r>
          </a:p>
          <a:p>
            <a:pPr marL="0" indent="0">
              <a:buNone/>
            </a:pPr>
            <a:endParaRPr lang="ro-RO" b="1" kern="100" dirty="0"/>
          </a:p>
          <a:p>
            <a:pPr marL="0" indent="0">
              <a:buNone/>
            </a:pPr>
            <a:r>
              <a:rPr lang="ro-RO" b="1" kern="100" dirty="0"/>
              <a:t>a) 120 de lei, pentru familia cu un copil;</a:t>
            </a:r>
          </a:p>
          <a:p>
            <a:pPr marL="0" indent="0">
              <a:buNone/>
            </a:pPr>
            <a:r>
              <a:rPr lang="ro-RO" b="1" kern="100" dirty="0"/>
              <a:t>b) 240 de lei, pentru familia cu 2 copii;</a:t>
            </a:r>
          </a:p>
          <a:p>
            <a:pPr marL="0" indent="0">
              <a:buNone/>
            </a:pPr>
            <a:r>
              <a:rPr lang="ro-RO" b="1" kern="100" dirty="0"/>
              <a:t>c) 360 de lei, pentru familia cu 3 copii;</a:t>
            </a:r>
          </a:p>
          <a:p>
            <a:pPr marL="0" indent="0">
              <a:buNone/>
            </a:pPr>
            <a:r>
              <a:rPr lang="ro-RO" b="1" kern="100" dirty="0"/>
              <a:t>d) 480 de lei, pentru familia cu 4 copii sau mai mulţi.</a:t>
            </a:r>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26</a:t>
            </a:fld>
            <a:endParaRPr lang="en-US"/>
          </a:p>
        </p:txBody>
      </p:sp>
    </p:spTree>
    <p:extLst>
      <p:ext uri="{BB962C8B-B14F-4D97-AF65-F5344CB8AC3E}">
        <p14:creationId xmlns:p14="http://schemas.microsoft.com/office/powerpoint/2010/main" val="1799022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1035170"/>
            <a:ext cx="2630854" cy="4606505"/>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Cum se stabilește cuantumul ajutorului pentru familia cu copii?</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(3)</a:t>
            </a: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RO" sz="2400" dirty="0">
                <a:effectLst/>
                <a:latin typeface="Times New Roman" panose="02020603050405020304" pitchFamily="18" charset="0"/>
                <a:ea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598093" y="1712632"/>
            <a:ext cx="8099326" cy="4606506"/>
          </a:xfrm>
        </p:spPr>
        <p:txBody>
          <a:bodyPr>
            <a:normAutofit/>
          </a:bodyPr>
          <a:lstStyle/>
          <a:p>
            <a:pPr marL="0" indent="0">
              <a:buNone/>
            </a:pPr>
            <a:r>
              <a:rPr lang="ro-RO" kern="100" dirty="0">
                <a:effectLst/>
                <a:latin typeface="Calibri" panose="020F0502020204030204" pitchFamily="34" charset="0"/>
                <a:ea typeface="Calibri" panose="020F0502020204030204" pitchFamily="34" charset="0"/>
                <a:cs typeface="Times New Roman" panose="02020603050405020304" pitchFamily="18" charset="0"/>
              </a:rPr>
              <a:t>(</a:t>
            </a:r>
            <a:r>
              <a:rPr lang="ro-RO" b="1" kern="100" dirty="0"/>
              <a:t>4) Pentru familiile care au un venit net lunar ajustat cuprins între 276 de lei/lună şi 700 de lei inclusiv, cuantumul lunar al ajutorului pentru familia cu copii este stabilit după cum urmează:</a:t>
            </a:r>
          </a:p>
          <a:p>
            <a:pPr marL="0" indent="0">
              <a:buNone/>
            </a:pPr>
            <a:endParaRPr lang="ro-RO" b="1" kern="100" dirty="0"/>
          </a:p>
          <a:p>
            <a:pPr marL="0" indent="0">
              <a:buNone/>
            </a:pPr>
            <a:r>
              <a:rPr lang="ro-RO" b="1" kern="100" dirty="0"/>
              <a:t>a) 85 de lei, pentru familia cu un copil;</a:t>
            </a:r>
          </a:p>
          <a:p>
            <a:pPr marL="0" indent="0">
              <a:buNone/>
            </a:pPr>
            <a:r>
              <a:rPr lang="ro-RO" b="1" kern="100" dirty="0"/>
              <a:t>b) 170 de lei, pentru familia cu 2 copii;</a:t>
            </a:r>
          </a:p>
          <a:p>
            <a:pPr marL="0" indent="0">
              <a:buNone/>
            </a:pPr>
            <a:r>
              <a:rPr lang="ro-RO" b="1" kern="100" dirty="0"/>
              <a:t>c) 255 de lei, pentru familia cu 3 copii;</a:t>
            </a:r>
          </a:p>
          <a:p>
            <a:pPr marL="0" indent="0">
              <a:buNone/>
            </a:pPr>
            <a:r>
              <a:rPr lang="ro-RO" b="1" kern="100" dirty="0"/>
              <a:t>d) 340 de lei, pentru familia cu 4 copii sau mai mulţi.</a:t>
            </a:r>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27</a:t>
            </a:fld>
            <a:endParaRPr lang="en-US"/>
          </a:p>
        </p:txBody>
      </p:sp>
    </p:spTree>
    <p:extLst>
      <p:ext uri="{BB962C8B-B14F-4D97-AF65-F5344CB8AC3E}">
        <p14:creationId xmlns:p14="http://schemas.microsoft.com/office/powerpoint/2010/main" val="1501050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1000664"/>
            <a:ext cx="2630854" cy="4692770"/>
          </a:xfrm>
        </p:spPr>
        <p:txBody>
          <a:bodyPr anchor="t">
            <a:normAutofit fontScale="90000"/>
          </a:bodyPr>
          <a:lstStyle/>
          <a:p>
            <a:r>
              <a:rPr lang="ro-RO" sz="4000" dirty="0">
                <a:solidFill>
                  <a:srgbClr val="333333"/>
                </a:solidFill>
                <a:latin typeface="Calibri" panose="020F0502020204030204" pitchFamily="34" charset="0"/>
                <a:ea typeface="Times New Roman" panose="02020603050405020304" pitchFamily="18" charset="0"/>
              </a:rPr>
              <a:t>Cum se stabilește cuantumul ajutorului pentru familia cu copii?</a:t>
            </a:r>
            <a:br>
              <a:rPr lang="ro-RO" sz="4000" dirty="0">
                <a:solidFill>
                  <a:srgbClr val="333333"/>
                </a:solidFill>
                <a:latin typeface="Calibri" panose="020F0502020204030204" pitchFamily="34" charset="0"/>
                <a:ea typeface="Times New Roman" panose="02020603050405020304" pitchFamily="18" charset="0"/>
              </a:rPr>
            </a:br>
            <a:r>
              <a:rPr lang="ro-RO" sz="4000" dirty="0">
                <a:solidFill>
                  <a:srgbClr val="333333"/>
                </a:solidFill>
                <a:latin typeface="Calibri" panose="020F0502020204030204" pitchFamily="34" charset="0"/>
                <a:ea typeface="Times New Roman" panose="02020603050405020304" pitchFamily="18" charset="0"/>
              </a:rPr>
              <a:t>(4)</a:t>
            </a: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RO" sz="2400" dirty="0">
                <a:effectLst/>
                <a:latin typeface="Times New Roman" panose="02020603050405020304" pitchFamily="18" charset="0"/>
                <a:ea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598093" y="1967344"/>
            <a:ext cx="8099326" cy="4351793"/>
          </a:xfrm>
        </p:spPr>
        <p:txBody>
          <a:bodyPr>
            <a:normAutofit/>
          </a:bodyPr>
          <a:lstStyle/>
          <a:p>
            <a:pPr marL="0" indent="0">
              <a:buNone/>
            </a:pPr>
            <a:r>
              <a:rPr lang="ro-RO" kern="100" dirty="0">
                <a:effectLst/>
                <a:latin typeface="Calibri" panose="020F0502020204030204" pitchFamily="34" charset="0"/>
                <a:ea typeface="Calibri" panose="020F0502020204030204" pitchFamily="34" charset="0"/>
                <a:cs typeface="Times New Roman" panose="02020603050405020304" pitchFamily="18" charset="0"/>
              </a:rPr>
              <a:t>(</a:t>
            </a:r>
            <a:r>
              <a:rPr lang="ro-RO" b="1" kern="100" dirty="0"/>
              <a:t>5) Pentru familiile monoparentale care au un venit net lunar ajustat cuprins între 276 de lei/lună şi 700 de lei inclusiv, cuantumul lunar al ajutorului pentru familia cu copii este stabilit după cum urmează:</a:t>
            </a:r>
          </a:p>
          <a:p>
            <a:pPr marL="0" indent="0">
              <a:buNone/>
            </a:pPr>
            <a:endParaRPr lang="ro-RO" b="1" kern="100" dirty="0"/>
          </a:p>
          <a:p>
            <a:pPr marL="0" indent="0">
              <a:buNone/>
            </a:pPr>
            <a:r>
              <a:rPr lang="ro-RO" b="1" kern="100" dirty="0"/>
              <a:t>a) 110 lei, pentru familia cu un copil;</a:t>
            </a:r>
          </a:p>
          <a:p>
            <a:pPr marL="0" indent="0">
              <a:buNone/>
            </a:pPr>
            <a:r>
              <a:rPr lang="ro-RO" b="1" kern="100" dirty="0"/>
              <a:t>b) 215 lei, pentru familia cu 2 copii;</a:t>
            </a:r>
          </a:p>
          <a:p>
            <a:pPr marL="0" indent="0">
              <a:buNone/>
            </a:pPr>
            <a:r>
              <a:rPr lang="ro-RO" b="1" kern="100" dirty="0"/>
              <a:t>c) 325 de lei, pentru familia cu 3 copii;</a:t>
            </a:r>
          </a:p>
          <a:p>
            <a:pPr marL="0" indent="0">
              <a:buNone/>
            </a:pPr>
            <a:r>
              <a:rPr lang="ro-RO" b="1" kern="100" dirty="0"/>
              <a:t>d) 430 de lei, pentru familia cu 4 copii sau mai mulţi.</a:t>
            </a:r>
          </a:p>
          <a:p>
            <a:pPr marL="0" indent="0">
              <a:buNone/>
            </a:pPr>
            <a:endParaRPr lang="ro-RO" dirty="0"/>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28</a:t>
            </a:fld>
            <a:endParaRPr lang="en-US"/>
          </a:p>
        </p:txBody>
      </p:sp>
    </p:spTree>
    <p:extLst>
      <p:ext uri="{BB962C8B-B14F-4D97-AF65-F5344CB8AC3E}">
        <p14:creationId xmlns:p14="http://schemas.microsoft.com/office/powerpoint/2010/main" val="2024159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1431985"/>
            <a:ext cx="2630854" cy="3864634"/>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Cum se solicită Venitul Minim de Incluziune?</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(1)</a:t>
            </a: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RO" sz="2400" dirty="0">
                <a:effectLst/>
                <a:latin typeface="Times New Roman" panose="02020603050405020304" pitchFamily="18" charset="0"/>
                <a:ea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598093" y="1884218"/>
            <a:ext cx="8099326" cy="4434920"/>
          </a:xfrm>
        </p:spPr>
        <p:txBody>
          <a:bodyPr>
            <a:normAutofit/>
          </a:bodyPr>
          <a:lstStyle/>
          <a:p>
            <a:pPr marL="0" indent="0">
              <a:buNone/>
            </a:pPr>
            <a:r>
              <a:rPr lang="ro-RO" b="1" kern="100" dirty="0">
                <a:latin typeface="+mj-lt"/>
              </a:rPr>
              <a:t>Art. </a:t>
            </a:r>
            <a:r>
              <a:rPr lang="ro-RO" sz="2000" kern="100" dirty="0">
                <a:effectLst/>
                <a:latin typeface="+mj-lt"/>
                <a:ea typeface="Calibri" panose="020F0502020204030204" pitchFamily="34" charset="0"/>
                <a:cs typeface="Times New Roman" panose="02020603050405020304" pitchFamily="18" charset="0"/>
              </a:rPr>
              <a:t>32. – </a:t>
            </a:r>
          </a:p>
          <a:p>
            <a:pPr marL="0" indent="0">
              <a:buNone/>
            </a:pPr>
            <a:r>
              <a:rPr lang="ro-RO" sz="2000" kern="100" dirty="0">
                <a:effectLst/>
                <a:latin typeface="+mj-lt"/>
                <a:ea typeface="Calibri" panose="020F0502020204030204" pitchFamily="34" charset="0"/>
                <a:cs typeface="Times New Roman" panose="02020603050405020304" pitchFamily="18" charset="0"/>
              </a:rPr>
              <a:t>(1) </a:t>
            </a:r>
            <a:r>
              <a:rPr lang="ro-RO" sz="2000" b="1" kern="100" dirty="0">
                <a:effectLst/>
                <a:latin typeface="+mj-lt"/>
                <a:ea typeface="Calibri" panose="020F0502020204030204" pitchFamily="34" charset="0"/>
                <a:cs typeface="Times New Roman" panose="02020603050405020304" pitchFamily="18" charset="0"/>
              </a:rPr>
              <a:t>Cererea de acordare </a:t>
            </a:r>
            <a:r>
              <a:rPr lang="ro-RO" sz="2000" kern="100" dirty="0">
                <a:effectLst/>
                <a:latin typeface="+mj-lt"/>
                <a:ea typeface="Calibri" panose="020F0502020204030204" pitchFamily="34" charset="0"/>
                <a:cs typeface="Times New Roman" panose="02020603050405020304" pitchFamily="18" charset="0"/>
              </a:rPr>
              <a:t>a venitului minim de incluziune, însoţită de </a:t>
            </a:r>
            <a:r>
              <a:rPr lang="ro-RO" sz="2000" b="1" kern="100" dirty="0">
                <a:effectLst/>
                <a:latin typeface="+mj-lt"/>
                <a:ea typeface="Calibri" panose="020F0502020204030204" pitchFamily="34" charset="0"/>
                <a:cs typeface="Times New Roman" panose="02020603050405020304" pitchFamily="18" charset="0"/>
              </a:rPr>
              <a:t>documentele doveditoare </a:t>
            </a:r>
            <a:r>
              <a:rPr lang="ro-RO" sz="2000" kern="100" dirty="0">
                <a:effectLst/>
                <a:latin typeface="+mj-lt"/>
                <a:ea typeface="Calibri" panose="020F0502020204030204" pitchFamily="34" charset="0"/>
                <a:cs typeface="Times New Roman" panose="02020603050405020304" pitchFamily="18" charset="0"/>
              </a:rPr>
              <a:t>şi </a:t>
            </a:r>
            <a:r>
              <a:rPr lang="ro-RO" sz="2000" b="1" kern="100" dirty="0">
                <a:effectLst/>
                <a:latin typeface="+mj-lt"/>
                <a:ea typeface="Calibri" panose="020F0502020204030204" pitchFamily="34" charset="0"/>
                <a:cs typeface="Times New Roman" panose="02020603050405020304" pitchFamily="18" charset="0"/>
              </a:rPr>
              <a:t>angajamentul de plată</a:t>
            </a:r>
            <a:r>
              <a:rPr lang="ro-RO" sz="2000" kern="100" dirty="0">
                <a:effectLst/>
                <a:latin typeface="+mj-lt"/>
                <a:ea typeface="Calibri" panose="020F0502020204030204" pitchFamily="34" charset="0"/>
                <a:cs typeface="Times New Roman" panose="02020603050405020304" pitchFamily="18" charset="0"/>
              </a:rPr>
              <a:t>, inclusiv în cazul cetăţenilor străini sau apatrizi, precum şi al persoanelor fără adăpost, se </a:t>
            </a:r>
            <a:r>
              <a:rPr lang="ro-RO" sz="2000" b="1" kern="100" dirty="0">
                <a:effectLst/>
                <a:latin typeface="+mj-lt"/>
                <a:ea typeface="Calibri" panose="020F0502020204030204" pitchFamily="34" charset="0"/>
                <a:cs typeface="Times New Roman" panose="02020603050405020304" pitchFamily="18" charset="0"/>
              </a:rPr>
              <a:t>depune pe suport hârtie sau se transmite electronic </a:t>
            </a:r>
            <a:r>
              <a:rPr lang="ro-RO" sz="2000" kern="100" dirty="0">
                <a:effectLst/>
                <a:latin typeface="+mj-lt"/>
                <a:ea typeface="Calibri" panose="020F0502020204030204" pitchFamily="34" charset="0"/>
                <a:cs typeface="Times New Roman" panose="02020603050405020304" pitchFamily="18" charset="0"/>
              </a:rPr>
              <a:t>şi se înregistrează la </a:t>
            </a:r>
            <a:r>
              <a:rPr lang="ro-RO" sz="2000" b="1" kern="100" dirty="0">
                <a:effectLst/>
                <a:latin typeface="+mj-lt"/>
                <a:ea typeface="Calibri" panose="020F0502020204030204" pitchFamily="34" charset="0"/>
                <a:cs typeface="Times New Roman" panose="02020603050405020304" pitchFamily="18" charset="0"/>
              </a:rPr>
              <a:t>serviciul public de asistenţă socială de la nivelul primăriei comunei, oraşului, municipiului sau a sectorului municipiului Bucureşti</a:t>
            </a:r>
            <a:r>
              <a:rPr lang="ro-RO" sz="2000" kern="100" dirty="0">
                <a:effectLst/>
                <a:latin typeface="+mj-lt"/>
                <a:ea typeface="Calibri" panose="020F0502020204030204" pitchFamily="34" charset="0"/>
                <a:cs typeface="Times New Roman" panose="02020603050405020304" pitchFamily="18" charset="0"/>
              </a:rPr>
              <a:t> în a cărui rază teritorială îşi are domiciliul ori reşedinţa sau, după caz, trăieşte titularul dreptului.</a:t>
            </a:r>
          </a:p>
          <a:p>
            <a:pPr marL="0" indent="0">
              <a:buNone/>
            </a:pPr>
            <a:endParaRPr lang="ro-RO" sz="2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29</a:t>
            </a:fld>
            <a:endParaRPr lang="en-US"/>
          </a:p>
        </p:txBody>
      </p:sp>
    </p:spTree>
    <p:extLst>
      <p:ext uri="{BB962C8B-B14F-4D97-AF65-F5344CB8AC3E}">
        <p14:creationId xmlns:p14="http://schemas.microsoft.com/office/powerpoint/2010/main" val="1444239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2057400"/>
            <a:ext cx="2630854" cy="2647462"/>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Ce este Venitul Minim de Incluziune?</a:t>
            </a: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761118" y="1534509"/>
            <a:ext cx="7630784" cy="4466898"/>
          </a:xfrm>
        </p:spPr>
        <p:txBody>
          <a:bodyPr>
            <a:normAutofit/>
          </a:bodyPr>
          <a:lstStyle/>
          <a:p>
            <a:pPr marL="0" lvl="0" indent="0">
              <a:buNone/>
            </a:pPr>
            <a:endParaRPr lang="ro-RO" b="1" kern="100" dirty="0"/>
          </a:p>
          <a:p>
            <a:pPr marL="0" indent="0">
              <a:buNone/>
            </a:pPr>
            <a:r>
              <a:rPr lang="ro-RO" b="1" dirty="0"/>
              <a:t>(3) În funcție de nevoile familiei/persoanei singure, venitul minim de incluziune este însoțit de alte măsuri de asistență socială complementare, acordate în bani și/sau în natură, după cum urmează:</a:t>
            </a:r>
          </a:p>
          <a:p>
            <a:pPr marL="0" indent="0">
              <a:buNone/>
            </a:pPr>
            <a:endParaRPr lang="ro-RO" b="1" dirty="0"/>
          </a:p>
          <a:p>
            <a:pPr marL="342900" indent="-342900">
              <a:buAutoNum type="alphaLcParenR"/>
            </a:pPr>
            <a:r>
              <a:rPr lang="ro-RO" b="1" dirty="0"/>
              <a:t>stimulente;</a:t>
            </a:r>
          </a:p>
          <a:p>
            <a:pPr marL="342900" indent="-342900">
              <a:buAutoNum type="alphaLcParenR"/>
            </a:pPr>
            <a:endParaRPr lang="ro-RO" b="1" dirty="0"/>
          </a:p>
          <a:p>
            <a:pPr marL="0" indent="0">
              <a:buNone/>
            </a:pPr>
            <a:r>
              <a:rPr lang="ro-RO" b="1" dirty="0"/>
              <a:t>b) facilități contributive;</a:t>
            </a:r>
          </a:p>
          <a:p>
            <a:pPr marL="0" indent="0">
              <a:buNone/>
            </a:pPr>
            <a:endParaRPr lang="ro-RO" b="1" dirty="0"/>
          </a:p>
          <a:p>
            <a:pPr marL="0" indent="0">
              <a:buNone/>
            </a:pPr>
            <a:r>
              <a:rPr lang="ro-RO" b="1" dirty="0"/>
              <a:t>c) alte drepturi complementare.</a:t>
            </a:r>
            <a:endParaRPr lang="en-US" b="1" dirty="0"/>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3</a:t>
            </a:fld>
            <a:endParaRPr lang="en-US"/>
          </a:p>
        </p:txBody>
      </p:sp>
      <p:sp>
        <p:nvSpPr>
          <p:cNvPr id="5" name="Freeform 5">
            <a:extLst>
              <a:ext uri="{FF2B5EF4-FFF2-40B4-BE49-F238E27FC236}">
                <a16:creationId xmlns:a16="http://schemas.microsoft.com/office/drawing/2014/main" id="{12292B3E-8B59-007F-E076-B1B23A1EE358}"/>
              </a:ext>
            </a:extLst>
          </p:cNvPr>
          <p:cNvSpPr/>
          <p:nvPr/>
        </p:nvSpPr>
        <p:spPr>
          <a:xfrm>
            <a:off x="1229512" y="4468081"/>
            <a:ext cx="1064655" cy="1264311"/>
          </a:xfrm>
          <a:custGeom>
            <a:avLst/>
            <a:gdLst/>
            <a:ahLst/>
            <a:cxnLst/>
            <a:rect l="l" t="t" r="r" b="b"/>
            <a:pathLst>
              <a:path w="1064655" h="1264311">
                <a:moveTo>
                  <a:pt x="0" y="0"/>
                </a:moveTo>
                <a:lnTo>
                  <a:pt x="1064655" y="0"/>
                </a:lnTo>
                <a:lnTo>
                  <a:pt x="1064655" y="1264311"/>
                </a:lnTo>
                <a:lnTo>
                  <a:pt x="0" y="126431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1808515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1431985"/>
            <a:ext cx="2630854" cy="3864634"/>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Cum se solicită Venitul Minim de Incluziune?</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(1)</a:t>
            </a: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RO" sz="2400" dirty="0">
                <a:effectLst/>
                <a:latin typeface="Times New Roman" panose="02020603050405020304" pitchFamily="18" charset="0"/>
                <a:ea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598093" y="1736436"/>
            <a:ext cx="8099326" cy="4582702"/>
          </a:xfrm>
        </p:spPr>
        <p:txBody>
          <a:bodyPr>
            <a:normAutofit/>
          </a:bodyPr>
          <a:lstStyle/>
          <a:p>
            <a:pPr marL="0" indent="0">
              <a:buNone/>
            </a:pPr>
            <a:r>
              <a:rPr lang="ro-RO" kern="100" dirty="0">
                <a:effectLst/>
                <a:latin typeface="+mj-lt"/>
                <a:ea typeface="Calibri" panose="020F0502020204030204" pitchFamily="34" charset="0"/>
                <a:cs typeface="Times New Roman" panose="02020603050405020304" pitchFamily="18" charset="0"/>
              </a:rPr>
              <a:t>(2) </a:t>
            </a:r>
            <a:r>
              <a:rPr lang="ro-RO" b="1" kern="100" dirty="0">
                <a:effectLst/>
                <a:latin typeface="+mj-lt"/>
                <a:ea typeface="Calibri" panose="020F0502020204030204" pitchFamily="34" charset="0"/>
                <a:cs typeface="Times New Roman" panose="02020603050405020304" pitchFamily="18" charset="0"/>
              </a:rPr>
              <a:t>Cererile, declaraţiile şi documentele depuse </a:t>
            </a:r>
            <a:r>
              <a:rPr lang="ro-RO" kern="100" dirty="0">
                <a:effectLst/>
                <a:latin typeface="+mj-lt"/>
                <a:ea typeface="Calibri" panose="020F0502020204030204" pitchFamily="34" charset="0"/>
                <a:cs typeface="Times New Roman" panose="02020603050405020304" pitchFamily="18" charset="0"/>
              </a:rPr>
              <a:t>în vederea acordării venitului minim de incluziune </a:t>
            </a:r>
            <a:r>
              <a:rPr lang="ro-RO" b="1" kern="100" dirty="0">
                <a:effectLst/>
                <a:latin typeface="+mj-lt"/>
                <a:ea typeface="Calibri" panose="020F0502020204030204" pitchFamily="34" charset="0"/>
                <a:cs typeface="Times New Roman" panose="02020603050405020304" pitchFamily="18" charset="0"/>
              </a:rPr>
              <a:t>se prelucrează în format electronic </a:t>
            </a:r>
            <a:r>
              <a:rPr lang="ro-RO" kern="100" dirty="0">
                <a:effectLst/>
                <a:latin typeface="+mj-lt"/>
                <a:ea typeface="Calibri" panose="020F0502020204030204" pitchFamily="34" charset="0"/>
                <a:cs typeface="Times New Roman" panose="02020603050405020304" pitchFamily="18" charset="0"/>
              </a:rPr>
              <a:t>de către </a:t>
            </a:r>
            <a:r>
              <a:rPr lang="ro-RO" b="1" kern="100" dirty="0">
                <a:effectLst/>
                <a:latin typeface="+mj-lt"/>
                <a:ea typeface="Calibri" panose="020F0502020204030204" pitchFamily="34" charset="0"/>
                <a:cs typeface="Times New Roman" panose="02020603050405020304" pitchFamily="18" charset="0"/>
              </a:rPr>
              <a:t>personalul serviciului public de asistenţă socială de la nivelul primăriei comunei, oraşului, municipiului sau a sectorului municipiului Bucureşti</a:t>
            </a:r>
            <a:r>
              <a:rPr lang="ro-RO" kern="100" dirty="0">
                <a:effectLst/>
                <a:latin typeface="+mj-lt"/>
                <a:ea typeface="Calibri" panose="020F0502020204030204" pitchFamily="34" charset="0"/>
                <a:cs typeface="Times New Roman" panose="02020603050405020304" pitchFamily="18" charset="0"/>
              </a:rPr>
              <a:t> în a cărui rază teritorială îşi are domiciliul ori reşedinţa sau, după caz, trăieşte titularul dreptului, în cadrul sistemului informatic pentru domeniul asistenţei sociale, respectiv Sistemul naţional informatic pentru asistenţă socială, denumit în continuare SNIAS.</a:t>
            </a:r>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30</a:t>
            </a:fld>
            <a:endParaRPr lang="en-US"/>
          </a:p>
        </p:txBody>
      </p:sp>
    </p:spTree>
    <p:extLst>
      <p:ext uri="{BB962C8B-B14F-4D97-AF65-F5344CB8AC3E}">
        <p14:creationId xmlns:p14="http://schemas.microsoft.com/office/powerpoint/2010/main" val="3563145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1431985"/>
            <a:ext cx="2630854" cy="3864634"/>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Cum se solicită Venitul Minim de Incluziune?</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(1)</a:t>
            </a: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RO" sz="2400" dirty="0">
                <a:effectLst/>
                <a:latin typeface="Times New Roman" panose="02020603050405020304" pitchFamily="18" charset="0"/>
                <a:ea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598093" y="1514764"/>
            <a:ext cx="8099326" cy="4804374"/>
          </a:xfrm>
        </p:spPr>
        <p:txBody>
          <a:bodyPr>
            <a:normAutofit/>
          </a:bodyPr>
          <a:lstStyle/>
          <a:p>
            <a:pPr marL="0" indent="0">
              <a:buNone/>
            </a:pPr>
            <a:r>
              <a:rPr lang="ro-RO" kern="100" dirty="0">
                <a:effectLst/>
                <a:latin typeface="+mj-lt"/>
                <a:ea typeface="Calibri" panose="020F0502020204030204" pitchFamily="34" charset="0"/>
                <a:cs typeface="Times New Roman" panose="02020603050405020304" pitchFamily="18" charset="0"/>
              </a:rPr>
              <a:t>(3) </a:t>
            </a:r>
            <a:r>
              <a:rPr lang="ro-RO" b="1" kern="100" dirty="0">
                <a:effectLst/>
                <a:latin typeface="+mj-lt"/>
                <a:ea typeface="Calibri" panose="020F0502020204030204" pitchFamily="34" charset="0"/>
                <a:cs typeface="Times New Roman" panose="02020603050405020304" pitchFamily="18" charset="0"/>
              </a:rPr>
              <a:t>SNIAS</a:t>
            </a:r>
            <a:r>
              <a:rPr lang="ro-RO" kern="100" dirty="0">
                <a:effectLst/>
                <a:latin typeface="+mj-lt"/>
                <a:ea typeface="Calibri" panose="020F0502020204030204" pitchFamily="34" charset="0"/>
                <a:cs typeface="Times New Roman" panose="02020603050405020304" pitchFamily="18" charset="0"/>
              </a:rPr>
              <a:t> asigură </a:t>
            </a:r>
            <a:r>
              <a:rPr lang="ro-RO" b="1" kern="100" dirty="0">
                <a:effectLst/>
                <a:latin typeface="+mj-lt"/>
                <a:ea typeface="Calibri" panose="020F0502020204030204" pitchFamily="34" charset="0"/>
                <a:cs typeface="Times New Roman" panose="02020603050405020304" pitchFamily="18" charset="0"/>
              </a:rPr>
              <a:t>suportul informatic </a:t>
            </a:r>
            <a:r>
              <a:rPr lang="ro-RO" kern="100" dirty="0">
                <a:effectLst/>
                <a:latin typeface="+mj-lt"/>
                <a:ea typeface="Calibri" panose="020F0502020204030204" pitchFamily="34" charset="0"/>
                <a:cs typeface="Times New Roman" panose="02020603050405020304" pitchFamily="18" charset="0"/>
              </a:rPr>
              <a:t>pentru </a:t>
            </a:r>
            <a:r>
              <a:rPr lang="ro-RO" b="1" kern="100" dirty="0">
                <a:effectLst/>
                <a:latin typeface="+mj-lt"/>
                <a:ea typeface="Calibri" panose="020F0502020204030204" pitchFamily="34" charset="0"/>
                <a:cs typeface="Times New Roman" panose="02020603050405020304" pitchFamily="18" charset="0"/>
              </a:rPr>
              <a:t>înregistrarea şi administrarea cererilor, declaraţiilor şi altor documente </a:t>
            </a:r>
            <a:r>
              <a:rPr lang="ro-RO" kern="100" dirty="0">
                <a:effectLst/>
                <a:latin typeface="+mj-lt"/>
                <a:ea typeface="Calibri" panose="020F0502020204030204" pitchFamily="34" charset="0"/>
                <a:cs typeface="Times New Roman" panose="02020603050405020304" pitchFamily="18" charset="0"/>
              </a:rPr>
              <a:t>prevăzute de lege, </a:t>
            </a:r>
            <a:r>
              <a:rPr lang="ro-RO" b="1" kern="100" dirty="0">
                <a:effectLst/>
                <a:latin typeface="+mj-lt"/>
                <a:ea typeface="Calibri" panose="020F0502020204030204" pitchFamily="34" charset="0"/>
                <a:cs typeface="Times New Roman" panose="02020603050405020304" pitchFamily="18" charset="0"/>
              </a:rPr>
              <a:t>verificarea criteriilor de eligibilitate şi a condiţiilor de acordare a dreptului, emiterea şi transmiterea dispoziţiilor şi deciziilor de aprobare/respingere/suspendare/încetare a dreptului</a:t>
            </a:r>
            <a:r>
              <a:rPr lang="ro-RO" kern="100" dirty="0">
                <a:effectLst/>
                <a:latin typeface="+mj-lt"/>
                <a:ea typeface="Calibri" panose="020F0502020204030204" pitchFamily="34" charset="0"/>
                <a:cs typeface="Times New Roman" panose="02020603050405020304" pitchFamily="18" charset="0"/>
              </a:rPr>
              <a:t>, precum şi a altor operaţiuni specifice procesului de acordare a venitului minim de incluziune şi permite accesarea bazelor de date ale instituţiilor administraţiei publice centrale şi locale în vederea verificării, de către personalul prevăzut la alin. (4), a îndeplinirii criteriilor de eligibilitate </a:t>
            </a:r>
            <a:r>
              <a:rPr lang="ro-RO" kern="100" dirty="0" err="1">
                <a:effectLst/>
                <a:latin typeface="+mj-lt"/>
                <a:ea typeface="Calibri" panose="020F0502020204030204" pitchFamily="34" charset="0"/>
                <a:cs typeface="Times New Roman" panose="02020603050405020304" pitchFamily="18" charset="0"/>
              </a:rPr>
              <a:t>şi</a:t>
            </a:r>
            <a:r>
              <a:rPr lang="ro-RO" kern="100" dirty="0">
                <a:effectLst/>
                <a:latin typeface="+mj-lt"/>
                <a:ea typeface="Calibri" panose="020F0502020204030204" pitchFamily="34" charset="0"/>
                <a:cs typeface="Times New Roman" panose="02020603050405020304" pitchFamily="18" charset="0"/>
              </a:rPr>
              <a:t> </a:t>
            </a:r>
            <a:r>
              <a:rPr lang="ro-RO" kern="100" dirty="0" err="1">
                <a:effectLst/>
                <a:latin typeface="+mj-lt"/>
                <a:ea typeface="Calibri" panose="020F0502020204030204" pitchFamily="34" charset="0"/>
                <a:cs typeface="Times New Roman" panose="02020603050405020304" pitchFamily="18" charset="0"/>
              </a:rPr>
              <a:t>condiţiilor</a:t>
            </a:r>
            <a:r>
              <a:rPr lang="ro-RO" kern="100" dirty="0">
                <a:effectLst/>
                <a:latin typeface="+mj-lt"/>
                <a:ea typeface="Calibri" panose="020F0502020204030204" pitchFamily="34" charset="0"/>
                <a:cs typeface="Times New Roman" panose="02020603050405020304" pitchFamily="18" charset="0"/>
              </a:rPr>
              <a:t> de acordare a dreptului la venit minim de incluziune.</a:t>
            </a:r>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31</a:t>
            </a:fld>
            <a:endParaRPr lang="en-US"/>
          </a:p>
        </p:txBody>
      </p:sp>
    </p:spTree>
    <p:extLst>
      <p:ext uri="{BB962C8B-B14F-4D97-AF65-F5344CB8AC3E}">
        <p14:creationId xmlns:p14="http://schemas.microsoft.com/office/powerpoint/2010/main" val="2042182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1431985"/>
            <a:ext cx="2630854" cy="3864634"/>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Cum se solicită Venitul Minim de Incluziune?</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(2)</a:t>
            </a: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RO" sz="2400" dirty="0">
                <a:effectLst/>
                <a:latin typeface="Times New Roman" panose="02020603050405020304" pitchFamily="18" charset="0"/>
                <a:ea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598093" y="1560944"/>
            <a:ext cx="8099326" cy="4758193"/>
          </a:xfrm>
        </p:spPr>
        <p:txBody>
          <a:bodyPr>
            <a:normAutofit/>
          </a:bodyPr>
          <a:lstStyle/>
          <a:p>
            <a:pPr marL="0" indent="0">
              <a:buNone/>
            </a:pPr>
            <a:r>
              <a:rPr lang="ro-RO" kern="100" dirty="0">
                <a:effectLst/>
                <a:latin typeface="+mj-lt"/>
                <a:ea typeface="Calibri" panose="020F0502020204030204" pitchFamily="34" charset="0"/>
                <a:cs typeface="Times New Roman" panose="02020603050405020304" pitchFamily="18" charset="0"/>
              </a:rPr>
              <a:t>(3</a:t>
            </a:r>
            <a:r>
              <a:rPr lang="ro-RO" kern="100" baseline="30000" dirty="0">
                <a:effectLst/>
                <a:latin typeface="+mj-lt"/>
                <a:ea typeface="Calibri" panose="020F0502020204030204" pitchFamily="34" charset="0"/>
                <a:cs typeface="Times New Roman" panose="02020603050405020304" pitchFamily="18" charset="0"/>
              </a:rPr>
              <a:t>1</a:t>
            </a:r>
            <a:r>
              <a:rPr lang="ro-RO" kern="100" dirty="0">
                <a:effectLst/>
                <a:latin typeface="+mj-lt"/>
                <a:ea typeface="Calibri" panose="020F0502020204030204" pitchFamily="34" charset="0"/>
                <a:cs typeface="Times New Roman" panose="02020603050405020304" pitchFamily="18" charset="0"/>
              </a:rPr>
              <a:t>) SNIAS este integrat cu sistemele informatice de asistenţă socială, precum şi cu celelalte sisteme informatice care conţin date privind venituri şi bunuri, în scopul acordării dreptului şi menţinerii acestuia.</a:t>
            </a:r>
          </a:p>
          <a:p>
            <a:pPr marL="0" indent="0">
              <a:buNone/>
            </a:pPr>
            <a:endParaRPr lang="ro-RO" kern="100" dirty="0">
              <a:effectLst/>
              <a:latin typeface="+mj-lt"/>
              <a:ea typeface="Calibri" panose="020F0502020204030204" pitchFamily="34" charset="0"/>
              <a:cs typeface="Times New Roman" panose="02020603050405020304" pitchFamily="18" charset="0"/>
            </a:endParaRPr>
          </a:p>
          <a:p>
            <a:pPr marL="0" indent="0">
              <a:buNone/>
            </a:pPr>
            <a:r>
              <a:rPr lang="ro-RO" kern="100" dirty="0">
                <a:effectLst/>
                <a:latin typeface="+mj-lt"/>
                <a:ea typeface="Calibri" panose="020F0502020204030204" pitchFamily="34" charset="0"/>
                <a:cs typeface="Times New Roman" panose="02020603050405020304" pitchFamily="18" charset="0"/>
              </a:rPr>
              <a:t>(4) Pentru efectuarea </a:t>
            </a:r>
            <a:r>
              <a:rPr lang="ro-RO" kern="100" dirty="0" err="1">
                <a:effectLst/>
                <a:latin typeface="+mj-lt"/>
                <a:ea typeface="Calibri" panose="020F0502020204030204" pitchFamily="34" charset="0"/>
                <a:cs typeface="Times New Roman" panose="02020603050405020304" pitchFamily="18" charset="0"/>
              </a:rPr>
              <a:t>activităţilor</a:t>
            </a:r>
            <a:r>
              <a:rPr lang="ro-RO" kern="100" dirty="0">
                <a:effectLst/>
                <a:latin typeface="+mj-lt"/>
                <a:ea typeface="Calibri" panose="020F0502020204030204" pitchFamily="34" charset="0"/>
                <a:cs typeface="Times New Roman" panose="02020603050405020304" pitchFamily="18" charset="0"/>
              </a:rPr>
              <a:t> prevăzute de alin. (2), SNIAS va fi utilizat atât de către personalul din cadrul serviciilor publice de asistenţă socială de la nivelul primăriilor comunei, oraşului, municipiului sau a sectorului municipiului Bucureşti, cât şi de către personalul Agenţiei Naţionale pentru Plăţi şi Inspecţie Socială.</a:t>
            </a:r>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32</a:t>
            </a:fld>
            <a:endParaRPr lang="en-US"/>
          </a:p>
        </p:txBody>
      </p:sp>
    </p:spTree>
    <p:extLst>
      <p:ext uri="{BB962C8B-B14F-4D97-AF65-F5344CB8AC3E}">
        <p14:creationId xmlns:p14="http://schemas.microsoft.com/office/powerpoint/2010/main" val="1867190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1431985"/>
            <a:ext cx="2630854" cy="3864634"/>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Cum se solicită Venitul Minim de Incluziune?</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(2)</a:t>
            </a: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RO" sz="2400" dirty="0">
                <a:effectLst/>
                <a:latin typeface="Times New Roman" panose="02020603050405020304" pitchFamily="18" charset="0"/>
                <a:ea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598093" y="1551708"/>
            <a:ext cx="8099326" cy="4767429"/>
          </a:xfrm>
        </p:spPr>
        <p:txBody>
          <a:bodyPr>
            <a:normAutofit/>
          </a:bodyPr>
          <a:lstStyle/>
          <a:p>
            <a:pPr marL="0" indent="0">
              <a:buNone/>
            </a:pPr>
            <a:r>
              <a:rPr lang="ro-RO" kern="100" dirty="0">
                <a:effectLst/>
                <a:latin typeface="+mj-lt"/>
                <a:ea typeface="Calibri" panose="020F0502020204030204" pitchFamily="34" charset="0"/>
                <a:cs typeface="Times New Roman" panose="02020603050405020304" pitchFamily="18" charset="0"/>
              </a:rPr>
              <a:t>(5) Colectarea şi prelucrarea datelor necesare acordării venitului minim de incluziune se fac cu respectarea prevederilor Regulamentului (UE) 679/2016 al Parlamentului European şi al Consiliului din 27 aprilie 2016 privind protecţia persoanelor fizice în ceea ce priveşte prelucrarea datelor cu caracter personal şi privind libera circulaţie a acestor date şi de abrogare a Directivei 95/46/CE (Regulamentul general privind protecţia datelor), precum şi a legislaţiei naţionale aplicabile domeniului protecţiei datelor. </a:t>
            </a:r>
            <a:endParaRPr lang="ro-RO" sz="1600" dirty="0">
              <a:latin typeface="+mj-lt"/>
            </a:endParaRPr>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33</a:t>
            </a:fld>
            <a:endParaRPr lang="en-US"/>
          </a:p>
        </p:txBody>
      </p:sp>
    </p:spTree>
    <p:extLst>
      <p:ext uri="{BB962C8B-B14F-4D97-AF65-F5344CB8AC3E}">
        <p14:creationId xmlns:p14="http://schemas.microsoft.com/office/powerpoint/2010/main" val="2223114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1431985"/>
            <a:ext cx="2630854" cy="3864634"/>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Ce conține cererea pentru obținerea VMI?</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RO" sz="2400" dirty="0">
                <a:effectLst/>
                <a:latin typeface="Times New Roman" panose="02020603050405020304" pitchFamily="18" charset="0"/>
                <a:ea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598093" y="862642"/>
            <a:ext cx="8099326" cy="5456496"/>
          </a:xfrm>
        </p:spPr>
        <p:txBody>
          <a:bodyPr>
            <a:normAutofit lnSpcReduction="10000"/>
          </a:bodyPr>
          <a:lstStyle/>
          <a:p>
            <a:pPr marL="0" indent="0">
              <a:buNone/>
            </a:pPr>
            <a:endParaRPr lang="en-RO" sz="2000" b="1" kern="1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en-RO" b="1" kern="100" dirty="0">
                <a:solidFill>
                  <a:srgbClr val="333333"/>
                </a:solidFill>
                <a:effectLst/>
                <a:latin typeface="+mj-lt"/>
                <a:ea typeface="Calibri" panose="020F0502020204030204" pitchFamily="34" charset="0"/>
                <a:cs typeface="Times New Roman" panose="02020603050405020304" pitchFamily="18" charset="0"/>
              </a:rPr>
              <a:t>Art. 29.</a:t>
            </a:r>
            <a:endParaRPr lang="en-RO" kern="100" dirty="0">
              <a:effectLst/>
              <a:latin typeface="+mj-lt"/>
              <a:ea typeface="Calibri" panose="020F0502020204030204" pitchFamily="34" charset="0"/>
              <a:cs typeface="Times New Roman" panose="02020603050405020304" pitchFamily="18" charset="0"/>
            </a:endParaRPr>
          </a:p>
          <a:p>
            <a:pPr marL="0" indent="0" algn="just">
              <a:lnSpc>
                <a:spcPts val="1725"/>
              </a:lnSpc>
              <a:buNone/>
            </a:pPr>
            <a:r>
              <a:rPr lang="en-RO" sz="2000" dirty="0">
                <a:solidFill>
                  <a:srgbClr val="333333"/>
                </a:solidFill>
                <a:effectLst/>
                <a:latin typeface="+mj-lt"/>
                <a:ea typeface="Times New Roman" panose="02020603050405020304" pitchFamily="18" charset="0"/>
              </a:rPr>
              <a:t>(</a:t>
            </a:r>
            <a:r>
              <a:rPr lang="en-RO" dirty="0">
                <a:solidFill>
                  <a:srgbClr val="333333"/>
                </a:solidFill>
                <a:effectLst/>
                <a:latin typeface="+mj-lt"/>
                <a:ea typeface="Times New Roman" panose="02020603050405020304" pitchFamily="18" charset="0"/>
              </a:rPr>
              <a:t>2) Cererea prevăzută la </a:t>
            </a:r>
            <a:r>
              <a:rPr lang="en-RO" u="sng" dirty="0">
                <a:solidFill>
                  <a:srgbClr val="333333"/>
                </a:solidFill>
                <a:effectLst/>
                <a:latin typeface="+mj-lt"/>
                <a:ea typeface="Times New Roman" panose="02020603050405020304" pitchFamily="18" charset="0"/>
                <a:hlinkClick r:id="rId2"/>
              </a:rPr>
              <a:t>alin. (1)</a:t>
            </a:r>
            <a:r>
              <a:rPr lang="en-RO" dirty="0">
                <a:solidFill>
                  <a:srgbClr val="333333"/>
                </a:solidFill>
                <a:effectLst/>
                <a:latin typeface="+mj-lt"/>
                <a:ea typeface="Times New Roman" panose="02020603050405020304" pitchFamily="18" charset="0"/>
              </a:rPr>
              <a:t> conţine date privind persoana îndreptăţită, date privind componenţa familiei, veniturile realizate de membrii acesteia şi bunurile deţinute, tipul de locuinţă, numărul persoanelor care locuiesc la aceeaşi adresă de domiciliu sau reşedinţă, informaţii referitoare la situaţia educaţională şi profesională a persoanei îndreptăţite, a membrilor de familie, precum şi informaţii privind nevoile speciale şi situaţiile particulare în care aceştia se află.</a:t>
            </a:r>
            <a:endParaRPr lang="ro-RO" dirty="0">
              <a:solidFill>
                <a:srgbClr val="333333"/>
              </a:solidFill>
              <a:effectLst/>
              <a:latin typeface="+mj-lt"/>
              <a:ea typeface="Times New Roman" panose="02020603050405020304" pitchFamily="18" charset="0"/>
            </a:endParaRPr>
          </a:p>
          <a:p>
            <a:pPr marL="0" indent="0" algn="just">
              <a:lnSpc>
                <a:spcPts val="1725"/>
              </a:lnSpc>
              <a:buNone/>
            </a:pPr>
            <a:endParaRPr lang="en-RO" dirty="0">
              <a:effectLst/>
              <a:latin typeface="+mj-lt"/>
              <a:ea typeface="Times New Roman" panose="02020603050405020304" pitchFamily="18" charset="0"/>
            </a:endParaRPr>
          </a:p>
          <a:p>
            <a:pPr marL="0" indent="0" algn="just">
              <a:lnSpc>
                <a:spcPts val="1725"/>
              </a:lnSpc>
              <a:buNone/>
            </a:pPr>
            <a:r>
              <a:rPr lang="en-RO" dirty="0">
                <a:solidFill>
                  <a:srgbClr val="333333"/>
                </a:solidFill>
                <a:effectLst/>
                <a:latin typeface="+mj-lt"/>
                <a:ea typeface="Times New Roman" panose="02020603050405020304" pitchFamily="18" charset="0"/>
              </a:rPr>
              <a:t>(3) Pentru facilitarea accesului la acordarea dreptului la venit minim de incluziune, precum şi pentru prelucrarea şi verificarea electronică a datelor şi informaţiilor referitoare la îndeplinirea condiţiilor de eligibilitate, formularul de cerere şi declaraţia pe propria răspundere sunt redactate pe secţiuni.</a:t>
            </a:r>
            <a:endParaRPr lang="en-RO" dirty="0">
              <a:effectLst/>
              <a:latin typeface="+mj-lt"/>
              <a:ea typeface="Times New Roman" panose="02020603050405020304" pitchFamily="18" charset="0"/>
            </a:endParaRPr>
          </a:p>
          <a:p>
            <a:pPr marL="0" indent="0">
              <a:buNone/>
            </a:pPr>
            <a:endParaRPr lang="en-RO" sz="2000" kern="100" dirty="0">
              <a:effectLst/>
              <a:latin typeface="+mj-lt"/>
              <a:ea typeface="Calibri" panose="020F0502020204030204" pitchFamily="34" charset="0"/>
              <a:cs typeface="Times New Roman" panose="02020603050405020304" pitchFamily="18" charset="0"/>
            </a:endParaRPr>
          </a:p>
          <a:p>
            <a:pPr marL="0" indent="0">
              <a:buNone/>
            </a:pPr>
            <a:endParaRPr lang="en-RO"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ro-RO" sz="2000" b="1" kern="100" dirty="0">
                <a:effectLst/>
                <a:latin typeface="Calibri" panose="020F0502020204030204" pitchFamily="34" charset="0"/>
                <a:ea typeface="Calibri" panose="020F0502020204030204" pitchFamily="34" charset="0"/>
                <a:cs typeface="Times New Roman" panose="02020603050405020304" pitchFamily="18" charset="0"/>
              </a:rPr>
              <a:t>Model cerere – Anexa nr.1 la Normele metodologice</a:t>
            </a:r>
            <a:endParaRPr lang="en-RO"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34</a:t>
            </a:fld>
            <a:endParaRPr lang="en-US"/>
          </a:p>
        </p:txBody>
      </p:sp>
    </p:spTree>
    <p:extLst>
      <p:ext uri="{BB962C8B-B14F-4D97-AF65-F5344CB8AC3E}">
        <p14:creationId xmlns:p14="http://schemas.microsoft.com/office/powerpoint/2010/main" val="4151409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2191109"/>
            <a:ext cx="2630854" cy="3105510"/>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Procesul de acordare al VMI</a:t>
            </a:r>
            <a:br>
              <a:rPr lang="en-RO" sz="4000" kern="100" dirty="0">
                <a:effectLst/>
                <a:latin typeface="Calibri" panose="020F0502020204030204" pitchFamily="34" charset="0"/>
                <a:ea typeface="Calibri" panose="020F0502020204030204" pitchFamily="34" charset="0"/>
                <a:cs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RO" sz="2400" dirty="0">
                <a:effectLst/>
                <a:latin typeface="Times New Roman" panose="02020603050405020304" pitchFamily="18" charset="0"/>
                <a:ea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598093" y="862642"/>
            <a:ext cx="8099326" cy="5456496"/>
          </a:xfrm>
        </p:spPr>
        <p:txBody>
          <a:bodyPr>
            <a:normAutofit/>
          </a:bodyPr>
          <a:lstStyle/>
          <a:p>
            <a:pPr marL="0" indent="0">
              <a:buNone/>
            </a:pPr>
            <a:endParaRPr lang="en-RO" sz="2000" b="1" kern="1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RO"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35</a:t>
            </a:fld>
            <a:endParaRPr lang="en-US"/>
          </a:p>
        </p:txBody>
      </p:sp>
      <p:pic>
        <p:nvPicPr>
          <p:cNvPr id="4" name="Picture 3">
            <a:extLst>
              <a:ext uri="{FF2B5EF4-FFF2-40B4-BE49-F238E27FC236}">
                <a16:creationId xmlns:a16="http://schemas.microsoft.com/office/drawing/2014/main" id="{B32D2EE2-BCCC-1073-FD02-708BCC0FBE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5623" y="862642"/>
            <a:ext cx="7596276" cy="5456497"/>
          </a:xfrm>
          <a:prstGeom prst="rect">
            <a:avLst/>
          </a:prstGeom>
        </p:spPr>
      </p:pic>
    </p:spTree>
    <p:extLst>
      <p:ext uri="{BB962C8B-B14F-4D97-AF65-F5344CB8AC3E}">
        <p14:creationId xmlns:p14="http://schemas.microsoft.com/office/powerpoint/2010/main" val="1130051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1431985"/>
            <a:ext cx="2630854" cy="4192438"/>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Cum se verifică solicitarea dreptului la VMI?</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(1)</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RO" sz="2400" dirty="0">
                <a:effectLst/>
                <a:latin typeface="Times New Roman" panose="02020603050405020304" pitchFamily="18" charset="0"/>
                <a:ea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598093" y="1209964"/>
            <a:ext cx="8099326" cy="5109174"/>
          </a:xfrm>
        </p:spPr>
        <p:txBody>
          <a:bodyPr>
            <a:normAutofit/>
          </a:bodyPr>
          <a:lstStyle/>
          <a:p>
            <a:pPr marL="0" indent="0">
              <a:buNone/>
            </a:pPr>
            <a:endParaRPr lang="en-RO" sz="2000" b="1" kern="100"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lgn="just">
              <a:lnSpc>
                <a:spcPts val="1725"/>
              </a:lnSpc>
              <a:buNone/>
            </a:pPr>
            <a:r>
              <a:rPr lang="en-RO" sz="1800" dirty="0">
                <a:solidFill>
                  <a:srgbClr val="333333"/>
                </a:solidFill>
                <a:effectLst/>
                <a:latin typeface="+mj-lt"/>
                <a:ea typeface="Times New Roman" panose="02020603050405020304" pitchFamily="18" charset="0"/>
              </a:rPr>
              <a:t>1. Validarea componenţei familiei:</a:t>
            </a:r>
            <a:endParaRPr lang="en-RO" sz="1800" dirty="0">
              <a:effectLst/>
              <a:latin typeface="+mj-lt"/>
              <a:ea typeface="Times New Roman" panose="02020603050405020304" pitchFamily="18" charset="0"/>
            </a:endParaRPr>
          </a:p>
          <a:p>
            <a:pPr marL="342900" indent="-342900" algn="just">
              <a:lnSpc>
                <a:spcPts val="1725"/>
              </a:lnSpc>
              <a:buAutoNum type="alphaLcParenR"/>
            </a:pPr>
            <a:r>
              <a:rPr lang="en-RO" sz="1800" dirty="0">
                <a:solidFill>
                  <a:srgbClr val="333333"/>
                </a:solidFill>
                <a:effectLst/>
                <a:latin typeface="+mj-lt"/>
                <a:ea typeface="Times New Roman" panose="02020603050405020304" pitchFamily="18" charset="0"/>
              </a:rPr>
              <a:t>Se verifică situaţia declarată a persoanei singure sau a familiei, după caz, prin verificarea informaţiilor referitoare la actele de identitate, CNP şi stare civilă prin intermediul SNIAS, pe baza informaţiilor din bazele de date referitoare la evidenţa populaţiei şi stare civilă.</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en-RO" sz="1800" dirty="0">
              <a:effectLst/>
              <a:latin typeface="+mj-lt"/>
              <a:ea typeface="Times New Roman" panose="02020603050405020304" pitchFamily="18" charset="0"/>
            </a:endParaRPr>
          </a:p>
          <a:p>
            <a:pPr marL="0" indent="0" algn="just">
              <a:lnSpc>
                <a:spcPts val="1725"/>
              </a:lnSpc>
              <a:buNone/>
            </a:pPr>
            <a:r>
              <a:rPr lang="en-RO" sz="1800" dirty="0">
                <a:solidFill>
                  <a:srgbClr val="333333"/>
                </a:solidFill>
                <a:effectLst/>
                <a:latin typeface="+mj-lt"/>
                <a:ea typeface="Times New Roman" panose="02020603050405020304" pitchFamily="18" charset="0"/>
              </a:rPr>
              <a:t>b) În situaţia în care informaţiile sunt incomplete sau eronate, se vor solicita documente justificative din partea instituţiilor competente sau de la solicitant, după caz.</a:t>
            </a:r>
            <a:endParaRPr lang="en-RO" sz="1800" dirty="0">
              <a:effectLst/>
              <a:latin typeface="+mj-lt"/>
              <a:ea typeface="Times New Roman" panose="02020603050405020304" pitchFamily="18" charset="0"/>
            </a:endParaRPr>
          </a:p>
          <a:p>
            <a:pPr marL="0" indent="0" algn="just">
              <a:lnSpc>
                <a:spcPts val="1725"/>
              </a:lnSpc>
              <a:buNone/>
            </a:pPr>
            <a:r>
              <a:rPr lang="en-RO" sz="1800" dirty="0">
                <a:solidFill>
                  <a:srgbClr val="333333"/>
                </a:solidFill>
                <a:effectLst/>
                <a:latin typeface="+mj-lt"/>
                <a:ea typeface="Times New Roman" panose="02020603050405020304" pitchFamily="18" charset="0"/>
              </a:rPr>
              <a:t> </a:t>
            </a:r>
            <a:endParaRPr lang="en-RO" sz="1800" dirty="0">
              <a:effectLst/>
              <a:latin typeface="+mj-lt"/>
              <a:ea typeface="Times New Roman" panose="02020603050405020304" pitchFamily="18" charset="0"/>
            </a:endParaRPr>
          </a:p>
          <a:p>
            <a:pPr marL="0" indent="0" algn="just">
              <a:lnSpc>
                <a:spcPts val="1725"/>
              </a:lnSpc>
              <a:buNone/>
            </a:pPr>
            <a:endParaRPr lang="ro-RO" sz="1800" dirty="0">
              <a:solidFill>
                <a:srgbClr val="333333"/>
              </a:solidFill>
              <a:effectLst/>
              <a:latin typeface="Arial" panose="020B0604020202020204" pitchFamily="34" charset="0"/>
              <a:ea typeface="Times New Roman" panose="02020603050405020304" pitchFamily="18" charset="0"/>
            </a:endParaRPr>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36</a:t>
            </a:fld>
            <a:endParaRPr lang="en-US"/>
          </a:p>
        </p:txBody>
      </p:sp>
    </p:spTree>
    <p:extLst>
      <p:ext uri="{BB962C8B-B14F-4D97-AF65-F5344CB8AC3E}">
        <p14:creationId xmlns:p14="http://schemas.microsoft.com/office/powerpoint/2010/main" val="3211173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1431985"/>
            <a:ext cx="2630854" cy="4192438"/>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Cum se verifică solicitarea dreptului la VMI?</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(1)</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RO" sz="2400" dirty="0">
                <a:effectLst/>
                <a:latin typeface="Times New Roman" panose="02020603050405020304" pitchFamily="18" charset="0"/>
                <a:ea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561148" y="1176678"/>
            <a:ext cx="8099326" cy="4891613"/>
          </a:xfrm>
        </p:spPr>
        <p:txBody>
          <a:bodyPr>
            <a:normAutofit/>
          </a:bodyPr>
          <a:lstStyle/>
          <a:p>
            <a:pPr marL="0" indent="0" algn="just">
              <a:lnSpc>
                <a:spcPts val="1725"/>
              </a:lnSpc>
              <a:buNone/>
            </a:pPr>
            <a:endParaRPr lang="en-RO" sz="1800" dirty="0">
              <a:effectLst/>
              <a:latin typeface="Times New Roman" panose="02020603050405020304" pitchFamily="18" charset="0"/>
              <a:ea typeface="Times New Roman" panose="02020603050405020304" pitchFamily="18" charset="0"/>
            </a:endParaRPr>
          </a:p>
          <a:p>
            <a:pPr marL="0" indent="0" algn="just">
              <a:lnSpc>
                <a:spcPts val="1725"/>
              </a:lnSpc>
              <a:buNone/>
            </a:pPr>
            <a:r>
              <a:rPr lang="en-RO" sz="1800" dirty="0">
                <a:solidFill>
                  <a:srgbClr val="333333"/>
                </a:solidFill>
                <a:effectLst/>
                <a:latin typeface="+mj-lt"/>
                <a:ea typeface="Times New Roman" panose="02020603050405020304" pitchFamily="18" charset="0"/>
              </a:rPr>
              <a:t>2. Verificarea venitului total al persoanei singure/familiei:</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en-RO" sz="1800" dirty="0">
              <a:effectLst/>
              <a:latin typeface="+mj-lt"/>
              <a:ea typeface="Times New Roman" panose="02020603050405020304" pitchFamily="18" charset="0"/>
            </a:endParaRPr>
          </a:p>
          <a:p>
            <a:pPr marL="342900" indent="-342900" algn="just">
              <a:lnSpc>
                <a:spcPts val="1725"/>
              </a:lnSpc>
              <a:buAutoNum type="alphaLcParenR"/>
            </a:pPr>
            <a:r>
              <a:rPr lang="en-RO" sz="1800" dirty="0">
                <a:solidFill>
                  <a:srgbClr val="333333"/>
                </a:solidFill>
                <a:effectLst/>
                <a:latin typeface="+mj-lt"/>
                <a:ea typeface="Times New Roman" panose="02020603050405020304" pitchFamily="18" charset="0"/>
              </a:rPr>
              <a:t>Pentru fiecare membru al familiei vor fi verificate informaţiile referitoare la veniturile lunare sau anuale aflate în evidenţele ANAF.</a:t>
            </a:r>
            <a:endParaRPr lang="ro-RO" sz="1800" dirty="0">
              <a:solidFill>
                <a:srgbClr val="333333"/>
              </a:solidFill>
              <a:effectLst/>
              <a:latin typeface="+mj-lt"/>
              <a:ea typeface="Times New Roman" panose="02020603050405020304" pitchFamily="18" charset="0"/>
            </a:endParaRPr>
          </a:p>
          <a:p>
            <a:pPr marL="342900" indent="-342900" algn="just">
              <a:lnSpc>
                <a:spcPts val="1725"/>
              </a:lnSpc>
              <a:buAutoNum type="alphaLcParenR"/>
            </a:pPr>
            <a:endParaRPr lang="en-RO" sz="1800" dirty="0">
              <a:effectLst/>
              <a:latin typeface="+mj-lt"/>
              <a:ea typeface="Times New Roman" panose="02020603050405020304" pitchFamily="18" charset="0"/>
            </a:endParaRPr>
          </a:p>
          <a:p>
            <a:pPr marL="0" indent="0" algn="just">
              <a:lnSpc>
                <a:spcPts val="1725"/>
              </a:lnSpc>
              <a:buNone/>
            </a:pPr>
            <a:r>
              <a:rPr lang="en-RO" sz="1800" dirty="0">
                <a:solidFill>
                  <a:srgbClr val="333333"/>
                </a:solidFill>
                <a:effectLst/>
                <a:latin typeface="+mj-lt"/>
                <a:ea typeface="Times New Roman" panose="02020603050405020304" pitchFamily="18" charset="0"/>
              </a:rPr>
              <a:t>b) Veniturile anuale sau lunare vor fi evidenţiate pe categorii de venituri pentru fiecare membru de familie în parte.</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en-RO" sz="1800" dirty="0">
              <a:effectLst/>
              <a:latin typeface="+mj-lt"/>
              <a:ea typeface="Times New Roman" panose="02020603050405020304" pitchFamily="18" charset="0"/>
            </a:endParaRPr>
          </a:p>
          <a:p>
            <a:pPr marL="0" indent="0" algn="just">
              <a:lnSpc>
                <a:spcPts val="1725"/>
              </a:lnSpc>
              <a:buNone/>
            </a:pPr>
            <a:r>
              <a:rPr lang="en-RO" sz="1800" dirty="0">
                <a:solidFill>
                  <a:srgbClr val="333333"/>
                </a:solidFill>
                <a:effectLst/>
                <a:latin typeface="+mj-lt"/>
                <a:ea typeface="Times New Roman" panose="02020603050405020304" pitchFamily="18" charset="0"/>
              </a:rPr>
              <a:t>c) Pentru fiecare membru de familie în parte vor fi verificate existenţa şi valoarea veniturilor exceptate potrivit legii în bazele de date ale instituţiilor plătitoare a acestor tipuri de venituri.</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en-RO" sz="1800" dirty="0">
              <a:effectLst/>
              <a:latin typeface="+mj-lt"/>
              <a:ea typeface="Times New Roman" panose="02020603050405020304" pitchFamily="18" charset="0"/>
            </a:endParaRPr>
          </a:p>
          <a:p>
            <a:pPr marL="0" indent="0" algn="just">
              <a:lnSpc>
                <a:spcPts val="1725"/>
              </a:lnSpc>
              <a:buNone/>
            </a:pPr>
            <a:r>
              <a:rPr lang="en-RO" sz="1800" dirty="0">
                <a:solidFill>
                  <a:srgbClr val="333333"/>
                </a:solidFill>
                <a:effectLst/>
                <a:latin typeface="+mj-lt"/>
                <a:ea typeface="Times New Roman" panose="02020603050405020304" pitchFamily="18" charset="0"/>
              </a:rPr>
              <a:t>d) Pot fi solicitate documente justificative de la alte instituţii sau de la solicitant, după caz, în situaţia în care informaţiile obţinute în urma verificării prin intermediul SNIAS sunt incomplete sau eronate.</a:t>
            </a:r>
            <a:endParaRPr lang="en-RO" sz="1800" dirty="0">
              <a:effectLst/>
              <a:latin typeface="+mj-lt"/>
              <a:ea typeface="Times New Roman" panose="02020603050405020304" pitchFamily="18" charset="0"/>
            </a:endParaRPr>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37</a:t>
            </a:fld>
            <a:endParaRPr lang="en-US"/>
          </a:p>
        </p:txBody>
      </p:sp>
    </p:spTree>
    <p:extLst>
      <p:ext uri="{BB962C8B-B14F-4D97-AF65-F5344CB8AC3E}">
        <p14:creationId xmlns:p14="http://schemas.microsoft.com/office/powerpoint/2010/main" val="15206869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1431985"/>
            <a:ext cx="2630854" cy="4330460"/>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Cum se verifică solicitarea dreptului la VMI?</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(2)</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RO" sz="2400" dirty="0">
                <a:effectLst/>
                <a:latin typeface="Times New Roman" panose="02020603050405020304" pitchFamily="18" charset="0"/>
                <a:ea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598093" y="862642"/>
            <a:ext cx="8099326" cy="5456496"/>
          </a:xfrm>
        </p:spPr>
        <p:txBody>
          <a:bodyPr>
            <a:normAutofit/>
          </a:bodyPr>
          <a:lstStyle/>
          <a:p>
            <a:pPr marL="0" indent="0" algn="just">
              <a:lnSpc>
                <a:spcPts val="1725"/>
              </a:lnSpc>
              <a:buNone/>
            </a:pPr>
            <a:endParaRPr lang="en-RO" sz="1800" dirty="0">
              <a:effectLst/>
              <a:latin typeface="Times New Roman" panose="02020603050405020304" pitchFamily="18" charset="0"/>
              <a:ea typeface="Times New Roman" panose="02020603050405020304" pitchFamily="18" charset="0"/>
            </a:endParaRPr>
          </a:p>
          <a:p>
            <a:pPr marL="0" indent="0" algn="just">
              <a:lnSpc>
                <a:spcPts val="1725"/>
              </a:lnSpc>
              <a:buNone/>
            </a:pPr>
            <a:r>
              <a:rPr lang="en-RO" sz="1800" dirty="0">
                <a:solidFill>
                  <a:srgbClr val="333333"/>
                </a:solidFill>
                <a:effectLst/>
                <a:latin typeface="+mj-lt"/>
                <a:ea typeface="Times New Roman" panose="02020603050405020304" pitchFamily="18" charset="0"/>
              </a:rPr>
              <a:t>3. Validarea informaţiilor referitoare la punctul 2, capitolul 5 din formularul Cerere-declaraţie:</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en-RO" sz="1800" dirty="0">
              <a:effectLst/>
              <a:latin typeface="+mj-lt"/>
              <a:ea typeface="Times New Roman" panose="02020603050405020304" pitchFamily="18" charset="0"/>
            </a:endParaRPr>
          </a:p>
          <a:p>
            <a:pPr marL="342900" indent="-342900" algn="just">
              <a:lnSpc>
                <a:spcPts val="1725"/>
              </a:lnSpc>
              <a:buAutoNum type="alphaLcParenR"/>
            </a:pPr>
            <a:r>
              <a:rPr lang="en-RO" sz="1800" dirty="0">
                <a:solidFill>
                  <a:srgbClr val="333333"/>
                </a:solidFill>
                <a:effectLst/>
                <a:latin typeface="+mj-lt"/>
                <a:ea typeface="Times New Roman" panose="02020603050405020304" pitchFamily="18" charset="0"/>
              </a:rPr>
              <a:t>Solicitantul şi membrii familiei acestuia, după caz, nu deţin în proprietate niciunul dintre bunurile cuprinse în Lista bunurilor prin verificarea în bazele de date naţionale şi/sau locale prin intermediul SNIAS.</a:t>
            </a:r>
            <a:endParaRPr lang="ro-RO" sz="1800" dirty="0">
              <a:solidFill>
                <a:srgbClr val="333333"/>
              </a:solidFill>
              <a:effectLst/>
              <a:latin typeface="+mj-lt"/>
              <a:ea typeface="Times New Roman" panose="02020603050405020304" pitchFamily="18" charset="0"/>
            </a:endParaRPr>
          </a:p>
          <a:p>
            <a:pPr marL="342900" indent="-342900" algn="just">
              <a:lnSpc>
                <a:spcPts val="1725"/>
              </a:lnSpc>
              <a:buAutoNum type="alphaLcParenR"/>
            </a:pPr>
            <a:endParaRPr lang="en-RO" sz="1800" dirty="0">
              <a:effectLst/>
              <a:latin typeface="+mj-lt"/>
              <a:ea typeface="Times New Roman" panose="02020603050405020304" pitchFamily="18" charset="0"/>
            </a:endParaRPr>
          </a:p>
          <a:p>
            <a:pPr marL="0" indent="0" algn="just">
              <a:lnSpc>
                <a:spcPts val="1725"/>
              </a:lnSpc>
              <a:buNone/>
            </a:pPr>
            <a:r>
              <a:rPr lang="en-RO" sz="1800" dirty="0">
                <a:solidFill>
                  <a:srgbClr val="333333"/>
                </a:solidFill>
                <a:effectLst/>
                <a:latin typeface="+mj-lt"/>
                <a:ea typeface="Times New Roman" panose="02020603050405020304" pitchFamily="18" charset="0"/>
              </a:rPr>
              <a:t>b) În situaţia în care informaţiile sunt incomplete sau eronate, se vor solicita documente justificative din partea instituţiilor competente sau de la solicitant, după caz.</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en-RO" sz="1800" dirty="0">
              <a:effectLst/>
              <a:latin typeface="+mj-lt"/>
              <a:ea typeface="Times New Roman" panose="02020603050405020304" pitchFamily="18" charset="0"/>
            </a:endParaRPr>
          </a:p>
          <a:p>
            <a:pPr marL="0" indent="0" algn="just">
              <a:lnSpc>
                <a:spcPts val="1725"/>
              </a:lnSpc>
              <a:buNone/>
            </a:pPr>
            <a:r>
              <a:rPr lang="en-RO" sz="1800" dirty="0">
                <a:solidFill>
                  <a:srgbClr val="333333"/>
                </a:solidFill>
                <a:effectLst/>
                <a:latin typeface="+mj-lt"/>
                <a:ea typeface="Times New Roman" panose="02020603050405020304" pitchFamily="18" charset="0"/>
              </a:rPr>
              <a:t>c) În situaţia în care solicitantul sau membrii familiei acestuia deţin unul dintre bunurile menţionate în Lista bunurilor, se verifică dacă acest bun/bunurile este/sunt dat/date în închiriere/arendă/concesiune sau altă formă legală de cedare a folosinţei prin accesarea bazelor de date ANAF şi, după caz, prin solicitarea de documente justificative de la alte instituţii şi de la solicitant.</a:t>
            </a:r>
            <a:endParaRPr lang="en-RO" sz="1800" dirty="0">
              <a:effectLst/>
              <a:latin typeface="+mj-lt"/>
              <a:ea typeface="Times New Roman" panose="02020603050405020304" pitchFamily="18" charset="0"/>
            </a:endParaRPr>
          </a:p>
          <a:p>
            <a:pPr marL="0" indent="0" algn="just">
              <a:lnSpc>
                <a:spcPts val="1725"/>
              </a:lnSpc>
              <a:buNone/>
            </a:pPr>
            <a:r>
              <a:rPr lang="en-RO" sz="1800" dirty="0">
                <a:solidFill>
                  <a:srgbClr val="333333"/>
                </a:solidFill>
                <a:effectLst/>
                <a:latin typeface="+mj-lt"/>
                <a:ea typeface="Times New Roman" panose="02020603050405020304" pitchFamily="18" charset="0"/>
              </a:rPr>
              <a:t> </a:t>
            </a:r>
            <a:endParaRPr lang="en-RO" sz="1800" dirty="0">
              <a:effectLst/>
              <a:latin typeface="+mj-lt"/>
              <a:ea typeface="Times New Roman" panose="02020603050405020304" pitchFamily="18" charset="0"/>
            </a:endParaRPr>
          </a:p>
          <a:p>
            <a:pPr algn="just">
              <a:lnSpc>
                <a:spcPts val="1725"/>
              </a:lnSpc>
            </a:pPr>
            <a:endParaRPr lang="en-RO" sz="1800" dirty="0">
              <a:effectLst/>
              <a:latin typeface="Times New Roman" panose="02020603050405020304" pitchFamily="18" charset="0"/>
              <a:ea typeface="Times New Roman" panose="02020603050405020304" pitchFamily="18" charset="0"/>
            </a:endParaRPr>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38</a:t>
            </a:fld>
            <a:endParaRPr lang="en-US"/>
          </a:p>
        </p:txBody>
      </p:sp>
    </p:spTree>
    <p:extLst>
      <p:ext uri="{BB962C8B-B14F-4D97-AF65-F5344CB8AC3E}">
        <p14:creationId xmlns:p14="http://schemas.microsoft.com/office/powerpoint/2010/main" val="8725384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1431985"/>
            <a:ext cx="2630854" cy="4330460"/>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Cum se verifică solicitarea dreptului la VMI?</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(2)</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RO" sz="2400" dirty="0">
                <a:effectLst/>
                <a:latin typeface="Times New Roman" panose="02020603050405020304" pitchFamily="18" charset="0"/>
                <a:ea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551912" y="1227767"/>
            <a:ext cx="8099326" cy="5456496"/>
          </a:xfrm>
        </p:spPr>
        <p:txBody>
          <a:bodyPr>
            <a:normAutofit/>
          </a:bodyPr>
          <a:lstStyle/>
          <a:p>
            <a:pPr marL="0" indent="0" algn="just">
              <a:lnSpc>
                <a:spcPts val="1725"/>
              </a:lnSpc>
              <a:buNone/>
            </a:pPr>
            <a:endParaRPr lang="en-RO" sz="1800" dirty="0">
              <a:effectLst/>
              <a:latin typeface="Times New Roman" panose="02020603050405020304" pitchFamily="18" charset="0"/>
              <a:ea typeface="Times New Roman" panose="02020603050405020304" pitchFamily="18" charset="0"/>
            </a:endParaRPr>
          </a:p>
          <a:p>
            <a:pPr marL="0" indent="0" algn="just">
              <a:lnSpc>
                <a:spcPts val="1725"/>
              </a:lnSpc>
              <a:buNone/>
            </a:pPr>
            <a:r>
              <a:rPr lang="en-RO" sz="1800" dirty="0">
                <a:solidFill>
                  <a:srgbClr val="333333"/>
                </a:solidFill>
                <a:effectLst/>
                <a:latin typeface="+mj-lt"/>
                <a:ea typeface="Times New Roman" panose="02020603050405020304" pitchFamily="18" charset="0"/>
              </a:rPr>
              <a:t>4. Validarea informaţiilor solicitate în capitolul 2 din formularul Cerere-declaraţie, secţiunea referitoare la dacă beneficiază sau a beneficiat de unele drepturi:</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en-RO" sz="1800" dirty="0">
              <a:effectLst/>
              <a:latin typeface="+mj-lt"/>
              <a:ea typeface="Times New Roman" panose="02020603050405020304" pitchFamily="18" charset="0"/>
            </a:endParaRPr>
          </a:p>
          <a:p>
            <a:pPr marL="342900" indent="-342900" algn="just">
              <a:lnSpc>
                <a:spcPts val="1725"/>
              </a:lnSpc>
              <a:buAutoNum type="alphaLcParenR"/>
            </a:pPr>
            <a:r>
              <a:rPr lang="en-RO" sz="1800" dirty="0">
                <a:solidFill>
                  <a:srgbClr val="333333"/>
                </a:solidFill>
                <a:effectLst/>
                <a:latin typeface="+mj-lt"/>
                <a:ea typeface="Times New Roman" panose="02020603050405020304" pitchFamily="18" charset="0"/>
              </a:rPr>
              <a:t>Niciunul dintre membrii familiei nu are calitatea de beneficiar de VMI/ajutor de încălzire/supliment pentru energie.</a:t>
            </a:r>
            <a:endParaRPr lang="ro-RO" sz="1800" dirty="0">
              <a:solidFill>
                <a:srgbClr val="333333"/>
              </a:solidFill>
              <a:effectLst/>
              <a:latin typeface="+mj-lt"/>
              <a:ea typeface="Times New Roman" panose="02020603050405020304" pitchFamily="18" charset="0"/>
            </a:endParaRPr>
          </a:p>
          <a:p>
            <a:pPr marL="342900" indent="-342900" algn="just">
              <a:lnSpc>
                <a:spcPts val="1725"/>
              </a:lnSpc>
              <a:buAutoNum type="alphaLcParenR"/>
            </a:pPr>
            <a:endParaRPr lang="en-RO" sz="1800" dirty="0">
              <a:effectLst/>
              <a:latin typeface="+mj-lt"/>
              <a:ea typeface="Times New Roman" panose="02020603050405020304" pitchFamily="18" charset="0"/>
            </a:endParaRPr>
          </a:p>
          <a:p>
            <a:pPr marL="0" indent="0" algn="just">
              <a:lnSpc>
                <a:spcPts val="1725"/>
              </a:lnSpc>
              <a:buNone/>
            </a:pPr>
            <a:r>
              <a:rPr lang="en-RO" sz="1800" dirty="0">
                <a:solidFill>
                  <a:srgbClr val="333333"/>
                </a:solidFill>
                <a:effectLst/>
                <a:latin typeface="+mj-lt"/>
                <a:ea typeface="Times New Roman" panose="02020603050405020304" pitchFamily="18" charset="0"/>
              </a:rPr>
              <a:t>b) Niciunul dintre membrii familiei nu a depus o altă cerere pentru acordarea VMI/ajutorului de încălzire/suplimentului pentru energie.</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en-RO" sz="1800" dirty="0">
              <a:effectLst/>
              <a:latin typeface="+mj-lt"/>
              <a:ea typeface="Times New Roman" panose="02020603050405020304" pitchFamily="18" charset="0"/>
            </a:endParaRPr>
          </a:p>
          <a:p>
            <a:pPr marL="0" indent="0" algn="just">
              <a:lnSpc>
                <a:spcPts val="1725"/>
              </a:lnSpc>
              <a:buNone/>
            </a:pPr>
            <a:r>
              <a:rPr lang="en-RO" sz="1800" dirty="0">
                <a:solidFill>
                  <a:srgbClr val="333333"/>
                </a:solidFill>
                <a:effectLst/>
                <a:latin typeface="+mj-lt"/>
                <a:ea typeface="Times New Roman" panose="02020603050405020304" pitchFamily="18" charset="0"/>
              </a:rPr>
              <a:t>c) Niciunul dintre membrii familiei nu este menţionat ca membru al altei familii sau persoană singură într-o altă cerere pentru acordarea VMI/ajutorului de încălzire/suplimentului pentru energie.</a:t>
            </a:r>
            <a:endParaRPr lang="en-RO" sz="1800" dirty="0">
              <a:effectLst/>
              <a:latin typeface="+mj-lt"/>
              <a:ea typeface="Times New Roman" panose="02020603050405020304" pitchFamily="18" charset="0"/>
            </a:endParaRPr>
          </a:p>
          <a:p>
            <a:pPr algn="just">
              <a:lnSpc>
                <a:spcPts val="1725"/>
              </a:lnSpc>
            </a:pPr>
            <a:endParaRPr lang="en-RO" sz="1800" dirty="0">
              <a:effectLst/>
              <a:latin typeface="Times New Roman" panose="02020603050405020304" pitchFamily="18" charset="0"/>
              <a:ea typeface="Times New Roman" panose="02020603050405020304" pitchFamily="18" charset="0"/>
            </a:endParaRPr>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39</a:t>
            </a:fld>
            <a:endParaRPr lang="en-US"/>
          </a:p>
        </p:txBody>
      </p:sp>
    </p:spTree>
    <p:extLst>
      <p:ext uri="{BB962C8B-B14F-4D97-AF65-F5344CB8AC3E}">
        <p14:creationId xmlns:p14="http://schemas.microsoft.com/office/powerpoint/2010/main" val="1156514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2057400"/>
            <a:ext cx="2630854" cy="2647462"/>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Ce este Venitul Minim de Incluziune?</a:t>
            </a: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761118" y="1334813"/>
            <a:ext cx="7630784" cy="3720663"/>
          </a:xfrm>
        </p:spPr>
        <p:txBody>
          <a:bodyPr>
            <a:normAutofit fontScale="25000" lnSpcReduction="20000"/>
          </a:bodyPr>
          <a:lstStyle/>
          <a:p>
            <a:pPr marL="0" indent="0">
              <a:buNone/>
            </a:pPr>
            <a:endParaRPr lang="ro-RO" sz="7200" b="1" dirty="0"/>
          </a:p>
          <a:p>
            <a:pPr marL="0" indent="0">
              <a:buNone/>
            </a:pPr>
            <a:r>
              <a:rPr lang="ro-RO" sz="7200" b="1" dirty="0"/>
              <a:t>Art. 4. - Pentru situații de dificultate și pentru prevenirea sau reducerea riscului de sărăcie şi excluziune socială ale unuia sau mai multor membri din familie a căror nevoie identificată constituie o situaţie particulară şi necesită intervenţie individualizată, se pot acorda: </a:t>
            </a:r>
          </a:p>
          <a:p>
            <a:r>
              <a:rPr lang="ro-RO" sz="7200" b="1" dirty="0"/>
              <a:t>ajutoare de urgenţă şi/sau ajutoare comunitare, precum şi </a:t>
            </a:r>
          </a:p>
          <a:p>
            <a:r>
              <a:rPr lang="ro-RO" sz="7200" b="1" dirty="0"/>
              <a:t>măsuri de facilitare a accesului pe piaţa muncii, a accesului la servicii de sănătate şi educaţie, la servicii sociale şi locuire, </a:t>
            </a:r>
          </a:p>
          <a:p>
            <a:pPr marL="0" indent="0">
              <a:buNone/>
            </a:pPr>
            <a:r>
              <a:rPr lang="ro-RO" sz="7200" b="1" dirty="0"/>
              <a:t>susţinute din bugetul de stat, din bugetele locale sau fonduri externe.</a:t>
            </a:r>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4</a:t>
            </a:fld>
            <a:endParaRPr lang="en-US"/>
          </a:p>
        </p:txBody>
      </p:sp>
      <p:sp>
        <p:nvSpPr>
          <p:cNvPr id="4" name="Freeform 7">
            <a:extLst>
              <a:ext uri="{FF2B5EF4-FFF2-40B4-BE49-F238E27FC236}">
                <a16:creationId xmlns:a16="http://schemas.microsoft.com/office/drawing/2014/main" id="{17B12B44-DC1A-FD1D-BA57-9ABF4581C721}"/>
              </a:ext>
            </a:extLst>
          </p:cNvPr>
          <p:cNvSpPr/>
          <p:nvPr/>
        </p:nvSpPr>
        <p:spPr>
          <a:xfrm>
            <a:off x="1090766" y="4704862"/>
            <a:ext cx="1024762" cy="987614"/>
          </a:xfrm>
          <a:custGeom>
            <a:avLst/>
            <a:gdLst/>
            <a:ahLst/>
            <a:cxnLst/>
            <a:rect l="l" t="t" r="r" b="b"/>
            <a:pathLst>
              <a:path w="1024762" h="987614">
                <a:moveTo>
                  <a:pt x="0" y="0"/>
                </a:moveTo>
                <a:lnTo>
                  <a:pt x="1024762" y="0"/>
                </a:lnTo>
                <a:lnTo>
                  <a:pt x="1024762" y="987614"/>
                </a:lnTo>
                <a:lnTo>
                  <a:pt x="0" y="9876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20650614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1431985"/>
            <a:ext cx="2630854" cy="3864634"/>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Cum se verifică solicitarea dreptului la VMI?</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(3)</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RO" sz="2400" dirty="0">
                <a:effectLst/>
                <a:latin typeface="Times New Roman" panose="02020603050405020304" pitchFamily="18" charset="0"/>
                <a:ea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579620" y="1153587"/>
            <a:ext cx="8099326" cy="5704413"/>
          </a:xfrm>
        </p:spPr>
        <p:txBody>
          <a:bodyPr>
            <a:normAutofit/>
          </a:bodyPr>
          <a:lstStyle/>
          <a:p>
            <a:pPr marL="0" indent="0" algn="just">
              <a:lnSpc>
                <a:spcPts val="1725"/>
              </a:lnSpc>
              <a:buNone/>
            </a:pPr>
            <a:r>
              <a:rPr lang="en-RO" sz="1800" dirty="0">
                <a:solidFill>
                  <a:srgbClr val="333333"/>
                </a:solidFill>
                <a:effectLst/>
                <a:latin typeface="+mj-lt"/>
                <a:ea typeface="Times New Roman" panose="02020603050405020304" pitchFamily="18" charset="0"/>
              </a:rPr>
              <a:t>5. Verificarea informaţiilor declarate la punctul 3 capitolul 5 din formularul Cerere-declaraţie:</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en-RO" sz="1800" dirty="0">
              <a:effectLst/>
              <a:latin typeface="+mj-lt"/>
              <a:ea typeface="Times New Roman" panose="02020603050405020304" pitchFamily="18" charset="0"/>
            </a:endParaRPr>
          </a:p>
          <a:p>
            <a:pPr marL="342900" indent="-342900" algn="just">
              <a:lnSpc>
                <a:spcPts val="1725"/>
              </a:lnSpc>
              <a:buAutoNum type="alphaLcParenR"/>
            </a:pPr>
            <a:r>
              <a:rPr lang="en-RO" sz="1800" dirty="0">
                <a:solidFill>
                  <a:srgbClr val="333333"/>
                </a:solidFill>
                <a:effectLst/>
                <a:latin typeface="+mj-lt"/>
                <a:ea typeface="Times New Roman" panose="02020603050405020304" pitchFamily="18" charset="0"/>
              </a:rPr>
              <a:t>Verificarea se va realiza prin verificarea în teren realizată de asistentul social al SPAS.</a:t>
            </a:r>
            <a:endParaRPr lang="ro-RO" sz="1800" dirty="0">
              <a:solidFill>
                <a:srgbClr val="333333"/>
              </a:solidFill>
              <a:effectLst/>
              <a:latin typeface="+mj-lt"/>
              <a:ea typeface="Times New Roman" panose="02020603050405020304" pitchFamily="18" charset="0"/>
            </a:endParaRPr>
          </a:p>
          <a:p>
            <a:pPr marL="342900" indent="-342900" algn="just">
              <a:lnSpc>
                <a:spcPts val="1725"/>
              </a:lnSpc>
              <a:buAutoNum type="alphaLcParenR"/>
            </a:pPr>
            <a:endParaRPr lang="en-RO" sz="1800" dirty="0">
              <a:effectLst/>
              <a:latin typeface="+mj-lt"/>
              <a:ea typeface="Times New Roman" panose="02020603050405020304" pitchFamily="18" charset="0"/>
            </a:endParaRPr>
          </a:p>
          <a:p>
            <a:pPr marL="0" indent="0" algn="just">
              <a:lnSpc>
                <a:spcPts val="1725"/>
              </a:lnSpc>
              <a:buNone/>
            </a:pPr>
            <a:r>
              <a:rPr lang="en-RO" sz="1800" dirty="0">
                <a:solidFill>
                  <a:srgbClr val="333333"/>
                </a:solidFill>
                <a:effectLst/>
                <a:latin typeface="+mj-lt"/>
                <a:ea typeface="Times New Roman" panose="02020603050405020304" pitchFamily="18" charset="0"/>
              </a:rPr>
              <a:t>6. Verificarea informaţiilor din capitolul 4 din formularul Cerere-declaraţie:</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en-RO" sz="1800" dirty="0">
              <a:effectLst/>
              <a:latin typeface="+mj-lt"/>
              <a:ea typeface="Times New Roman" panose="02020603050405020304" pitchFamily="18" charset="0"/>
            </a:endParaRPr>
          </a:p>
          <a:p>
            <a:pPr marL="342900" indent="-342900" algn="just">
              <a:lnSpc>
                <a:spcPts val="1725"/>
              </a:lnSpc>
              <a:buAutoNum type="alphaLcParenR"/>
            </a:pPr>
            <a:r>
              <a:rPr lang="en-RO" sz="1800" dirty="0">
                <a:solidFill>
                  <a:srgbClr val="333333"/>
                </a:solidFill>
                <a:effectLst/>
                <a:latin typeface="+mj-lt"/>
                <a:ea typeface="Times New Roman" panose="02020603050405020304" pitchFamily="18" charset="0"/>
              </a:rPr>
              <a:t>Verificarea informaţiilor referitoare la forma de proprietate a locuinţei va fi realizată prin intermediul SNIAS, prin verificarea bazelor de date naţionale şi locale.</a:t>
            </a:r>
            <a:endParaRPr lang="ro-RO" sz="1800" dirty="0">
              <a:solidFill>
                <a:srgbClr val="333333"/>
              </a:solidFill>
              <a:effectLst/>
              <a:latin typeface="+mj-lt"/>
              <a:ea typeface="Times New Roman" panose="02020603050405020304" pitchFamily="18" charset="0"/>
            </a:endParaRPr>
          </a:p>
          <a:p>
            <a:pPr marL="342900" indent="-342900" algn="just">
              <a:lnSpc>
                <a:spcPts val="1725"/>
              </a:lnSpc>
              <a:buAutoNum type="alphaLcParenR"/>
            </a:pPr>
            <a:endParaRPr lang="en-RO" sz="1800" dirty="0">
              <a:effectLst/>
              <a:latin typeface="+mj-lt"/>
              <a:ea typeface="Times New Roman" panose="02020603050405020304" pitchFamily="18" charset="0"/>
            </a:endParaRPr>
          </a:p>
          <a:p>
            <a:pPr marL="0" indent="0" algn="just">
              <a:lnSpc>
                <a:spcPts val="1725"/>
              </a:lnSpc>
              <a:buNone/>
            </a:pPr>
            <a:r>
              <a:rPr lang="en-RO" sz="1800" dirty="0">
                <a:solidFill>
                  <a:srgbClr val="333333"/>
                </a:solidFill>
                <a:effectLst/>
                <a:latin typeface="+mj-lt"/>
                <a:ea typeface="Times New Roman" panose="02020603050405020304" pitchFamily="18" charset="0"/>
              </a:rPr>
              <a:t>b) În situaţia în care informaţiile sunt incomplete sau eronate, se vor solicita documente justificative din partea instituţiilor competente sau de la solicitant, după caz.</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en-RO" sz="1800" dirty="0">
              <a:effectLst/>
              <a:latin typeface="+mj-lt"/>
              <a:ea typeface="Times New Roman" panose="02020603050405020304" pitchFamily="18" charset="0"/>
            </a:endParaRPr>
          </a:p>
          <a:p>
            <a:pPr marL="0" indent="0" algn="just">
              <a:lnSpc>
                <a:spcPts val="1725"/>
              </a:lnSpc>
              <a:buNone/>
            </a:pPr>
            <a:r>
              <a:rPr lang="en-RO" sz="1800" dirty="0">
                <a:solidFill>
                  <a:srgbClr val="333333"/>
                </a:solidFill>
                <a:effectLst/>
                <a:latin typeface="+mj-lt"/>
                <a:ea typeface="Times New Roman" panose="02020603050405020304" pitchFamily="18" charset="0"/>
              </a:rPr>
              <a:t>c) Vor fi verificate informaţiile referitoare la tipul locuinţei, precum şi cele referitoare la existenţa sau inexistenţa unei poliţe de asigurare a locuinţei valabile.</a:t>
            </a:r>
            <a:endParaRPr lang="en-RO" sz="1800" dirty="0">
              <a:effectLst/>
              <a:latin typeface="+mj-lt"/>
              <a:ea typeface="Times New Roman" panose="02020603050405020304" pitchFamily="18" charset="0"/>
            </a:endParaRPr>
          </a:p>
          <a:p>
            <a:pPr marL="0" indent="0" algn="just">
              <a:lnSpc>
                <a:spcPts val="1725"/>
              </a:lnSpc>
              <a:buNone/>
            </a:pPr>
            <a:endParaRPr lang="en-RO" sz="1800" dirty="0">
              <a:effectLst/>
              <a:latin typeface="Times New Roman" panose="02020603050405020304" pitchFamily="18" charset="0"/>
              <a:ea typeface="Times New Roman" panose="02020603050405020304" pitchFamily="18" charset="0"/>
            </a:endParaRPr>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40</a:t>
            </a:fld>
            <a:endParaRPr lang="en-US"/>
          </a:p>
        </p:txBody>
      </p:sp>
    </p:spTree>
    <p:extLst>
      <p:ext uri="{BB962C8B-B14F-4D97-AF65-F5344CB8AC3E}">
        <p14:creationId xmlns:p14="http://schemas.microsoft.com/office/powerpoint/2010/main" val="22962487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1431985"/>
            <a:ext cx="2630854" cy="3864634"/>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Cum se verifică solicitarea dreptului la VMI?</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(3)</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RO" sz="2400" dirty="0">
                <a:effectLst/>
                <a:latin typeface="Times New Roman" panose="02020603050405020304" pitchFamily="18" charset="0"/>
                <a:ea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579621" y="1121260"/>
            <a:ext cx="8099326" cy="5456496"/>
          </a:xfrm>
        </p:spPr>
        <p:txBody>
          <a:bodyPr>
            <a:normAutofit/>
          </a:bodyPr>
          <a:lstStyle/>
          <a:p>
            <a:pPr marL="0" indent="0" algn="just">
              <a:lnSpc>
                <a:spcPts val="1725"/>
              </a:lnSpc>
              <a:buNone/>
            </a:pPr>
            <a:endParaRPr lang="ro-RO" sz="1800" dirty="0">
              <a:solidFill>
                <a:srgbClr val="333333"/>
              </a:solidFill>
              <a:effectLst/>
              <a:latin typeface="Arial" panose="020B0604020202020204" pitchFamily="34" charset="0"/>
              <a:ea typeface="Times New Roman" panose="02020603050405020304" pitchFamily="18" charset="0"/>
            </a:endParaRPr>
          </a:p>
          <a:p>
            <a:pPr marL="0" indent="0" algn="just">
              <a:lnSpc>
                <a:spcPts val="1725"/>
              </a:lnSpc>
              <a:buNone/>
            </a:pPr>
            <a:r>
              <a:rPr lang="en-RO" sz="1800" dirty="0">
                <a:solidFill>
                  <a:srgbClr val="333333"/>
                </a:solidFill>
                <a:effectLst/>
                <a:latin typeface="+mj-lt"/>
                <a:ea typeface="Times New Roman" panose="02020603050405020304" pitchFamily="18" charset="0"/>
              </a:rPr>
              <a:t>7. Verificarea informaţiilor referitoare la sursele de încălzire declarate în capitolul 4 din formularul Cerere-declaraţie:</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en-RO" sz="1800" dirty="0">
              <a:effectLst/>
              <a:latin typeface="+mj-lt"/>
              <a:ea typeface="Times New Roman" panose="02020603050405020304" pitchFamily="18" charset="0"/>
            </a:endParaRPr>
          </a:p>
          <a:p>
            <a:pPr marL="342900" indent="-342900" algn="just">
              <a:lnSpc>
                <a:spcPts val="1725"/>
              </a:lnSpc>
              <a:buAutoNum type="alphaLcParenR"/>
            </a:pPr>
            <a:r>
              <a:rPr lang="en-RO" sz="1800" dirty="0">
                <a:solidFill>
                  <a:srgbClr val="333333"/>
                </a:solidFill>
                <a:effectLst/>
                <a:latin typeface="+mj-lt"/>
                <a:ea typeface="Times New Roman" panose="02020603050405020304" pitchFamily="18" charset="0"/>
              </a:rPr>
              <a:t>Verificarea se va realiza prin verificarea în teren realizată de asistentul social al SPAS, în termenul prevăzut de legislaţia referitoare la consumatorul vulnerabil.</a:t>
            </a:r>
            <a:endParaRPr lang="ro-RO" sz="1800" dirty="0">
              <a:solidFill>
                <a:srgbClr val="333333"/>
              </a:solidFill>
              <a:effectLst/>
              <a:latin typeface="+mj-lt"/>
              <a:ea typeface="Times New Roman" panose="02020603050405020304" pitchFamily="18" charset="0"/>
            </a:endParaRPr>
          </a:p>
          <a:p>
            <a:pPr marL="342900" indent="-342900" algn="just">
              <a:lnSpc>
                <a:spcPts val="1725"/>
              </a:lnSpc>
              <a:buAutoNum type="alphaLcParenR"/>
            </a:pPr>
            <a:endParaRPr lang="en-RO" sz="1800" dirty="0">
              <a:solidFill>
                <a:srgbClr val="333333"/>
              </a:solidFill>
              <a:effectLst/>
              <a:latin typeface="+mj-lt"/>
              <a:ea typeface="Times New Roman" panose="02020603050405020304" pitchFamily="18" charset="0"/>
            </a:endParaRPr>
          </a:p>
          <a:p>
            <a:pPr marL="0" indent="0" algn="just">
              <a:lnSpc>
                <a:spcPts val="1725"/>
              </a:lnSpc>
              <a:buNone/>
            </a:pPr>
            <a:r>
              <a:rPr lang="en-RO" sz="1800" dirty="0">
                <a:solidFill>
                  <a:srgbClr val="333333"/>
                </a:solidFill>
                <a:effectLst/>
                <a:latin typeface="+mj-lt"/>
                <a:ea typeface="Times New Roman" panose="02020603050405020304" pitchFamily="18" charset="0"/>
              </a:rPr>
              <a:t>b) În urma verificării în teren vor fi colectate informaţii referitoare la furnizori, codul/codurile titularului de contract, precum şi informaţii referitoare la consumul energetic din gospodărie, în afara încălzirii locuinţei, şi identificarea situaţiilor în care există nevoi speciale legate de starea de sănătate a membrilor familiei care depind de utilizarea unor echipamente medicale şi utilizarea unor mijloace de comunicare care presupun utilizarea energiei electrice etc.</a:t>
            </a:r>
            <a:endParaRPr lang="en-RO" sz="1800" dirty="0">
              <a:effectLst/>
              <a:latin typeface="+mj-lt"/>
              <a:ea typeface="Times New Roman" panose="02020603050405020304" pitchFamily="18" charset="0"/>
            </a:endParaRPr>
          </a:p>
          <a:p>
            <a:pPr marL="0" indent="0" algn="just">
              <a:lnSpc>
                <a:spcPts val="1725"/>
              </a:lnSpc>
              <a:buNone/>
            </a:pPr>
            <a:endParaRPr lang="en-RO" sz="1800" dirty="0">
              <a:effectLst/>
              <a:latin typeface="Times New Roman" panose="02020603050405020304" pitchFamily="18" charset="0"/>
              <a:ea typeface="Times New Roman" panose="02020603050405020304" pitchFamily="18" charset="0"/>
            </a:endParaRPr>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41</a:t>
            </a:fld>
            <a:endParaRPr lang="en-US"/>
          </a:p>
        </p:txBody>
      </p:sp>
    </p:spTree>
    <p:extLst>
      <p:ext uri="{BB962C8B-B14F-4D97-AF65-F5344CB8AC3E}">
        <p14:creationId xmlns:p14="http://schemas.microsoft.com/office/powerpoint/2010/main" val="14308522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1431985"/>
            <a:ext cx="2630854" cy="3864634"/>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Cum se verifică solicitarea dreptului la VMI?</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(4)</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RO" sz="2400" dirty="0">
                <a:effectLst/>
                <a:latin typeface="Times New Roman" panose="02020603050405020304" pitchFamily="18" charset="0"/>
                <a:ea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625802" y="1227767"/>
            <a:ext cx="8099326" cy="5456496"/>
          </a:xfrm>
        </p:spPr>
        <p:txBody>
          <a:bodyPr>
            <a:normAutofit/>
          </a:bodyPr>
          <a:lstStyle/>
          <a:p>
            <a:pPr marL="0" indent="0" algn="just">
              <a:lnSpc>
                <a:spcPts val="1725"/>
              </a:lnSpc>
              <a:buNone/>
            </a:pPr>
            <a:r>
              <a:rPr lang="en-RO" sz="1800" dirty="0">
                <a:solidFill>
                  <a:srgbClr val="333333"/>
                </a:solidFill>
                <a:effectLst/>
                <a:latin typeface="+mj-lt"/>
                <a:ea typeface="Times New Roman" panose="02020603050405020304" pitchFamily="18" charset="0"/>
              </a:rPr>
              <a:t>8. Verificarea înregistrării la AJOFM ca persoană aflată în căutarea unui loc de muncă:</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en-RO" sz="1800" dirty="0">
              <a:effectLst/>
              <a:latin typeface="+mj-lt"/>
              <a:ea typeface="Times New Roman" panose="02020603050405020304" pitchFamily="18" charset="0"/>
            </a:endParaRPr>
          </a:p>
          <a:p>
            <a:pPr marL="342900" indent="-342900" algn="just">
              <a:lnSpc>
                <a:spcPts val="1725"/>
              </a:lnSpc>
              <a:buAutoNum type="alphaLcParenR"/>
            </a:pPr>
            <a:r>
              <a:rPr lang="en-RO" sz="1800" dirty="0">
                <a:solidFill>
                  <a:srgbClr val="333333"/>
                </a:solidFill>
                <a:effectLst/>
                <a:latin typeface="+mj-lt"/>
                <a:ea typeface="Times New Roman" panose="02020603050405020304" pitchFamily="18" charset="0"/>
              </a:rPr>
              <a:t>Vor fi verificate informaţiile referitoare la fiecare membru al familiei cu vârsta între 16 şi 65 de ani, în vederea identificării persoanelor inapte de muncă prin intermediul SNIAS în bazele de date care cuprind informaţii despre pensionarii de invaliditate.</a:t>
            </a:r>
            <a:endParaRPr lang="ro-RO" sz="1800" dirty="0">
              <a:solidFill>
                <a:srgbClr val="333333"/>
              </a:solidFill>
              <a:effectLst/>
              <a:latin typeface="+mj-lt"/>
              <a:ea typeface="Times New Roman" panose="02020603050405020304" pitchFamily="18" charset="0"/>
            </a:endParaRPr>
          </a:p>
          <a:p>
            <a:pPr marL="342900" indent="-342900" algn="just">
              <a:lnSpc>
                <a:spcPts val="1725"/>
              </a:lnSpc>
              <a:buAutoNum type="alphaLcParenR"/>
            </a:pPr>
            <a:endParaRPr lang="en-RO" sz="1800" dirty="0">
              <a:effectLst/>
              <a:latin typeface="+mj-lt"/>
              <a:ea typeface="Times New Roman" panose="02020603050405020304" pitchFamily="18" charset="0"/>
            </a:endParaRPr>
          </a:p>
          <a:p>
            <a:pPr marL="0" indent="0" algn="just">
              <a:lnSpc>
                <a:spcPts val="1725"/>
              </a:lnSpc>
              <a:buNone/>
            </a:pPr>
            <a:r>
              <a:rPr lang="en-RO" sz="1800" dirty="0">
                <a:solidFill>
                  <a:srgbClr val="333333"/>
                </a:solidFill>
                <a:effectLst/>
                <a:latin typeface="+mj-lt"/>
                <a:ea typeface="Times New Roman" panose="02020603050405020304" pitchFamily="18" charset="0"/>
              </a:rPr>
              <a:t>b) În cazul în care solicitantul prezintă pentru el sau alţi membri de familie documente eliberate de medicul specialist în medicina muncii că nu este apt de muncă, aceste informaţii vor fi înregistrate în SNIAS.</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en-RO" sz="1800" dirty="0">
              <a:effectLst/>
              <a:latin typeface="+mj-lt"/>
              <a:ea typeface="Times New Roman" panose="02020603050405020304" pitchFamily="18" charset="0"/>
            </a:endParaRPr>
          </a:p>
          <a:p>
            <a:pPr marL="0" indent="0" algn="just">
              <a:lnSpc>
                <a:spcPts val="1725"/>
              </a:lnSpc>
              <a:buNone/>
            </a:pPr>
            <a:r>
              <a:rPr lang="en-RO" sz="1800" dirty="0">
                <a:solidFill>
                  <a:srgbClr val="333333"/>
                </a:solidFill>
                <a:effectLst/>
                <a:latin typeface="+mj-lt"/>
                <a:ea typeface="Times New Roman" panose="02020603050405020304" pitchFamily="18" charset="0"/>
              </a:rPr>
              <a:t>c) Pentru membrii familiei care sunt identificaţi ca apţi de muncă, se verifică prin SNIAS în baza de date a ANOFM dacă sunt înregistraţi ca persoane în căutarea unui loc de muncă.</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en-RO" sz="1800" dirty="0">
              <a:effectLst/>
              <a:latin typeface="+mj-lt"/>
              <a:ea typeface="Times New Roman" panose="02020603050405020304" pitchFamily="18" charset="0"/>
            </a:endParaRPr>
          </a:p>
          <a:p>
            <a:pPr marL="0" indent="0" algn="just">
              <a:lnSpc>
                <a:spcPts val="1725"/>
              </a:lnSpc>
              <a:buNone/>
            </a:pPr>
            <a:r>
              <a:rPr lang="en-RO" sz="1800" dirty="0">
                <a:solidFill>
                  <a:srgbClr val="333333"/>
                </a:solidFill>
                <a:effectLst/>
                <a:latin typeface="+mj-lt"/>
                <a:ea typeface="Times New Roman" panose="02020603050405020304" pitchFamily="18" charset="0"/>
              </a:rPr>
              <a:t>d) Pentru verificarea excepţiilor, asistentul social, prin verificare în teren, va constata existenţa acestor situaţii şi va colecta documente justificative de la instituţii sau de la solicitant, după caz.</a:t>
            </a:r>
            <a:endParaRPr lang="en-RO" sz="1800" dirty="0">
              <a:effectLst/>
              <a:latin typeface="+mj-lt"/>
              <a:ea typeface="Times New Roman" panose="02020603050405020304" pitchFamily="18" charset="0"/>
            </a:endParaRPr>
          </a:p>
          <a:p>
            <a:pPr marL="0" indent="0" algn="just">
              <a:lnSpc>
                <a:spcPts val="1725"/>
              </a:lnSpc>
              <a:buNone/>
            </a:pPr>
            <a:endParaRPr lang="en-RO" sz="1800" dirty="0">
              <a:effectLst/>
              <a:latin typeface="Times New Roman" panose="02020603050405020304" pitchFamily="18" charset="0"/>
              <a:ea typeface="Times New Roman" panose="02020603050405020304" pitchFamily="18" charset="0"/>
            </a:endParaRPr>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42</a:t>
            </a:fld>
            <a:endParaRPr lang="en-US"/>
          </a:p>
        </p:txBody>
      </p:sp>
    </p:spTree>
    <p:extLst>
      <p:ext uri="{BB962C8B-B14F-4D97-AF65-F5344CB8AC3E}">
        <p14:creationId xmlns:p14="http://schemas.microsoft.com/office/powerpoint/2010/main" val="11917895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1431985"/>
            <a:ext cx="2630854" cy="3864634"/>
          </a:xfrm>
        </p:spPr>
        <p:txBody>
          <a:bodyPr anchor="t">
            <a:normAutofit fontScale="90000"/>
          </a:bodyPr>
          <a:lstStyle/>
          <a:p>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Cum se verifică solicitarea dreptului la VMI?</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r>
              <a:rPr lang="ro-RO" sz="4000" b="1" kern="100" dirty="0">
                <a:effectLst/>
                <a:latin typeface="Calibri" panose="020F0502020204030204" pitchFamily="34" charset="0"/>
                <a:ea typeface="Calibri" panose="020F0502020204030204" pitchFamily="34" charset="0"/>
                <a:cs typeface="Times New Roman" panose="02020603050405020304" pitchFamily="18" charset="0"/>
              </a:rPr>
              <a:t>(4)</a:t>
            </a:r>
            <a:br>
              <a:rPr lang="ro-RO" sz="4000" b="1" kern="100" dirty="0">
                <a:effectLst/>
                <a:latin typeface="Calibri" panose="020F0502020204030204" pitchFamily="34" charset="0"/>
                <a:ea typeface="Calibri" panose="020F0502020204030204" pitchFamily="34" charset="0"/>
                <a:cs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4000" dirty="0">
                <a:solidFill>
                  <a:srgbClr val="333333"/>
                </a:solidFill>
                <a:latin typeface="Calibri" panose="020F0502020204030204" pitchFamily="34" charset="0"/>
                <a:ea typeface="Times New Roman" panose="02020603050405020304" pitchFamily="18" charset="0"/>
              </a:rPr>
            </a:br>
            <a:br>
              <a:rPr lang="ro-RO" sz="3600" dirty="0">
                <a:solidFill>
                  <a:srgbClr val="333333"/>
                </a:solidFill>
                <a:latin typeface="Calibri" panose="020F0502020204030204" pitchFamily="34" charset="0"/>
                <a:ea typeface="Times New Roman" panose="02020603050405020304" pitchFamily="18" charset="0"/>
              </a:rPr>
            </a:br>
            <a:br>
              <a:rPr lang="en-RO" sz="2400" dirty="0">
                <a:effectLst/>
                <a:latin typeface="Times New Roman" panose="02020603050405020304" pitchFamily="18" charset="0"/>
                <a:ea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598093" y="862642"/>
            <a:ext cx="8099326" cy="5456496"/>
          </a:xfrm>
        </p:spPr>
        <p:txBody>
          <a:bodyPr>
            <a:normAutofit/>
          </a:bodyPr>
          <a:lstStyle/>
          <a:p>
            <a:pPr marL="0" indent="0" algn="just">
              <a:lnSpc>
                <a:spcPts val="1725"/>
              </a:lnSpc>
              <a:buNone/>
            </a:pPr>
            <a:endParaRPr lang="en-RO" sz="1800" dirty="0">
              <a:effectLst/>
              <a:latin typeface="Times New Roman" panose="02020603050405020304" pitchFamily="18" charset="0"/>
              <a:ea typeface="Times New Roman" panose="02020603050405020304" pitchFamily="18" charset="0"/>
            </a:endParaRPr>
          </a:p>
          <a:p>
            <a:pPr marL="0" indent="0" algn="just">
              <a:lnSpc>
                <a:spcPts val="1725"/>
              </a:lnSpc>
              <a:buNone/>
            </a:pPr>
            <a:endParaRPr lang="ro-RO" sz="1800" dirty="0">
              <a:effectLst/>
              <a:latin typeface="Times New Roman" panose="02020603050405020304" pitchFamily="18" charset="0"/>
              <a:ea typeface="Times New Roman" panose="02020603050405020304" pitchFamily="18" charset="0"/>
            </a:endParaRPr>
          </a:p>
          <a:p>
            <a:pPr marL="0" indent="0" algn="just">
              <a:lnSpc>
                <a:spcPts val="1725"/>
              </a:lnSpc>
              <a:buNone/>
            </a:pPr>
            <a:endParaRPr lang="en-RO" sz="1800" dirty="0">
              <a:effectLst/>
              <a:latin typeface="Times New Roman" panose="02020603050405020304" pitchFamily="18" charset="0"/>
              <a:ea typeface="Times New Roman" panose="02020603050405020304" pitchFamily="18" charset="0"/>
            </a:endParaRPr>
          </a:p>
          <a:p>
            <a:pPr marL="0" indent="0" algn="just">
              <a:lnSpc>
                <a:spcPts val="1725"/>
              </a:lnSpc>
              <a:buNone/>
            </a:pPr>
            <a:r>
              <a:rPr lang="en-RO" sz="1800" dirty="0">
                <a:solidFill>
                  <a:srgbClr val="333333"/>
                </a:solidFill>
                <a:effectLst/>
                <a:latin typeface="+mj-lt"/>
                <a:ea typeface="Times New Roman" panose="02020603050405020304" pitchFamily="18" charset="0"/>
              </a:rPr>
              <a:t>9. Verificarea situaţiei copiilor de vârstă şcolară:</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en-RO" sz="1800" dirty="0">
              <a:effectLst/>
              <a:latin typeface="+mj-lt"/>
              <a:ea typeface="Times New Roman" panose="02020603050405020304" pitchFamily="18" charset="0"/>
            </a:endParaRPr>
          </a:p>
          <a:p>
            <a:pPr marL="342900" indent="-342900" algn="just">
              <a:lnSpc>
                <a:spcPts val="1725"/>
              </a:lnSpc>
              <a:buAutoNum type="alphaLcParenR"/>
            </a:pPr>
            <a:r>
              <a:rPr lang="en-RO" sz="1800" dirty="0">
                <a:solidFill>
                  <a:srgbClr val="333333"/>
                </a:solidFill>
                <a:effectLst/>
                <a:latin typeface="+mj-lt"/>
                <a:ea typeface="Times New Roman" panose="02020603050405020304" pitchFamily="18" charset="0"/>
              </a:rPr>
              <a:t>Prin intermediul SNIAS vor fi verificate în bazele de date ale Ministerului Educaţiei informaţiile referitoare la fiecare copil cu vârsta şcolară cu privire la înmatricularea într-o unitate de învăţământ organizată în condiţiile legii, la data depunerii cererii de acordare a venitului minim de incluziune.</a:t>
            </a:r>
            <a:endParaRPr lang="ro-RO" sz="1800" dirty="0">
              <a:solidFill>
                <a:srgbClr val="333333"/>
              </a:solidFill>
              <a:effectLst/>
              <a:latin typeface="+mj-lt"/>
              <a:ea typeface="Times New Roman" panose="02020603050405020304" pitchFamily="18" charset="0"/>
            </a:endParaRPr>
          </a:p>
          <a:p>
            <a:pPr marL="0" indent="0" algn="just">
              <a:lnSpc>
                <a:spcPts val="1725"/>
              </a:lnSpc>
              <a:buNone/>
            </a:pPr>
            <a:endParaRPr lang="en-RO" sz="1800" dirty="0">
              <a:effectLst/>
              <a:latin typeface="+mj-lt"/>
              <a:ea typeface="Times New Roman" panose="02020603050405020304" pitchFamily="18" charset="0"/>
            </a:endParaRPr>
          </a:p>
          <a:p>
            <a:pPr marL="0" indent="0" algn="just">
              <a:lnSpc>
                <a:spcPts val="1725"/>
              </a:lnSpc>
              <a:buNone/>
            </a:pPr>
            <a:r>
              <a:rPr lang="en-RO" sz="1800" dirty="0">
                <a:solidFill>
                  <a:srgbClr val="333333"/>
                </a:solidFill>
                <a:effectLst/>
                <a:latin typeface="+mj-lt"/>
                <a:ea typeface="Times New Roman" panose="02020603050405020304" pitchFamily="18" charset="0"/>
              </a:rPr>
              <a:t>b) În situaţia în care informaţiile sunt incomplete sau eronate, se vor solicita documente justificative din partea instituţiilor competente sau de la solicitant, după caz.</a:t>
            </a:r>
            <a:endParaRPr lang="en-RO" sz="1800" dirty="0">
              <a:effectLst/>
              <a:latin typeface="+mj-lt"/>
              <a:ea typeface="Times New Roman" panose="02020603050405020304" pitchFamily="18" charset="0"/>
            </a:endParaRPr>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43</a:t>
            </a:fld>
            <a:endParaRPr lang="en-US"/>
          </a:p>
        </p:txBody>
      </p:sp>
    </p:spTree>
    <p:extLst>
      <p:ext uri="{BB962C8B-B14F-4D97-AF65-F5344CB8AC3E}">
        <p14:creationId xmlns:p14="http://schemas.microsoft.com/office/powerpoint/2010/main" val="30784058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4476B-E6B1-D3A1-86FE-46918D531B43}"/>
              </a:ext>
            </a:extLst>
          </p:cNvPr>
          <p:cNvSpPr>
            <a:spLocks noGrp="1"/>
          </p:cNvSpPr>
          <p:nvPr>
            <p:ph type="title"/>
          </p:nvPr>
        </p:nvSpPr>
        <p:spPr>
          <a:xfrm>
            <a:off x="1638299" y="2166870"/>
            <a:ext cx="8915402" cy="2456887"/>
          </a:xfrm>
        </p:spPr>
        <p:txBody>
          <a:bodyPr/>
          <a:lstStyle/>
          <a:p>
            <a:r>
              <a:rPr lang="ro-RO" dirty="0"/>
              <a:t>		Mulțumesc pentru atenție!</a:t>
            </a:r>
          </a:p>
        </p:txBody>
      </p:sp>
    </p:spTree>
    <p:extLst>
      <p:ext uri="{BB962C8B-B14F-4D97-AF65-F5344CB8AC3E}">
        <p14:creationId xmlns:p14="http://schemas.microsoft.com/office/powerpoint/2010/main" val="1508251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2057400"/>
            <a:ext cx="2630854" cy="2647462"/>
          </a:xfrm>
        </p:spPr>
        <p:txBody>
          <a:bodyPr anchor="t">
            <a:normAutofit/>
          </a:bodyPr>
          <a:lstStyle/>
          <a:p>
            <a:r>
              <a:rPr lang="en-US" sz="4000" b="1" kern="100" dirty="0" err="1">
                <a:effectLst/>
                <a:latin typeface="Calibri" panose="020F0502020204030204" pitchFamily="34" charset="0"/>
                <a:ea typeface="Calibri" panose="020F0502020204030204" pitchFamily="34" charset="0"/>
                <a:cs typeface="Times New Roman" panose="02020603050405020304" pitchFamily="18" charset="0"/>
              </a:rPr>
              <a:t>Defini</a:t>
            </a:r>
            <a:r>
              <a:rPr lang="ro-RO" sz="4000" kern="100" dirty="0">
                <a:latin typeface="Calibri" panose="020F0502020204030204" pitchFamily="34" charset="0"/>
                <a:ea typeface="Calibri" panose="020F0502020204030204" pitchFamily="34" charset="0"/>
                <a:cs typeface="Times New Roman" panose="02020603050405020304" pitchFamily="18" charset="0"/>
              </a:rPr>
              <a:t>ții</a:t>
            </a: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761115" y="1259010"/>
            <a:ext cx="7630784" cy="4339979"/>
          </a:xfrm>
        </p:spPr>
        <p:txBody>
          <a:bodyPr>
            <a:normAutofit fontScale="55000" lnSpcReduction="20000"/>
          </a:bodyPr>
          <a:lstStyle/>
          <a:p>
            <a:pPr marL="0" lvl="0" indent="0">
              <a:buNone/>
            </a:pPr>
            <a:endParaRPr lang="ro-RO" b="1" kern="100" dirty="0">
              <a:effectLst/>
            </a:endParaRPr>
          </a:p>
          <a:p>
            <a:pPr marL="0" lvl="0" indent="0">
              <a:buNone/>
            </a:pPr>
            <a:endParaRPr lang="ro-RO" b="1" kern="100" dirty="0"/>
          </a:p>
          <a:p>
            <a:pPr marL="0" lvl="0" indent="0">
              <a:buNone/>
            </a:pPr>
            <a:r>
              <a:rPr lang="ro-RO" sz="3300" b="1" kern="100" dirty="0">
                <a:effectLst/>
              </a:rPr>
              <a:t>Art. 5 </a:t>
            </a:r>
          </a:p>
          <a:p>
            <a:pPr marL="0" lvl="0" indent="0">
              <a:buNone/>
            </a:pPr>
            <a:r>
              <a:rPr lang="ro-RO" sz="3300" b="1" kern="100" dirty="0">
                <a:effectLst/>
              </a:rPr>
              <a:t>a) ajutor de incluziune - ajutorul financiar acordat familiilor cu venituri situate sub nivelul prevăzut la art. 9 alin. (3) lit. a), pentru asigurarea necesităţilor zilnice de viaţă;</a:t>
            </a:r>
          </a:p>
          <a:p>
            <a:pPr marL="0" lvl="0" indent="0">
              <a:buNone/>
            </a:pPr>
            <a:endParaRPr lang="ro-RO" sz="1600" b="1" kern="100" dirty="0">
              <a:effectLst/>
            </a:endParaRPr>
          </a:p>
          <a:p>
            <a:pPr marL="0" lvl="0" indent="0">
              <a:buNone/>
            </a:pPr>
            <a:r>
              <a:rPr lang="ro-RO" sz="3300" b="1" kern="100" dirty="0">
                <a:effectLst/>
              </a:rPr>
              <a:t>b) ajutor pentru familia cu copii - ajutorul financiar acordat familiilor cu venituri situate sub nivelul prevăzut la art. 9 alin. (3) lit. c), care au în întreţinere unul sau mai mulţi copii în vârstă de până la 18 ani, în scopul prevenirii riscului de sărăcie a copilului şi stimulării participării acestuia în sistemul de educaţie;</a:t>
            </a:r>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5</a:t>
            </a:fld>
            <a:endParaRPr lang="en-US"/>
          </a:p>
        </p:txBody>
      </p:sp>
      <p:sp>
        <p:nvSpPr>
          <p:cNvPr id="30" name="Freeform 6">
            <a:extLst>
              <a:ext uri="{FF2B5EF4-FFF2-40B4-BE49-F238E27FC236}">
                <a16:creationId xmlns:a16="http://schemas.microsoft.com/office/drawing/2014/main" id="{84CE4D6D-69CE-642F-ED27-82D355AEB717}"/>
              </a:ext>
            </a:extLst>
          </p:cNvPr>
          <p:cNvSpPr/>
          <p:nvPr/>
        </p:nvSpPr>
        <p:spPr>
          <a:xfrm>
            <a:off x="876004" y="3620113"/>
            <a:ext cx="1356723" cy="946314"/>
          </a:xfrm>
          <a:custGeom>
            <a:avLst/>
            <a:gdLst/>
            <a:ahLst/>
            <a:cxnLst/>
            <a:rect l="l" t="t" r="r" b="b"/>
            <a:pathLst>
              <a:path w="1356723" h="946314">
                <a:moveTo>
                  <a:pt x="0" y="0"/>
                </a:moveTo>
                <a:lnTo>
                  <a:pt x="1356723" y="0"/>
                </a:lnTo>
                <a:lnTo>
                  <a:pt x="1356723" y="946315"/>
                </a:lnTo>
                <a:lnTo>
                  <a:pt x="0" y="94631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1648301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2057400"/>
            <a:ext cx="2630854" cy="2647462"/>
          </a:xfrm>
        </p:spPr>
        <p:txBody>
          <a:bodyPr anchor="t">
            <a:normAutofit/>
          </a:bodyPr>
          <a:lstStyle/>
          <a:p>
            <a:r>
              <a:rPr lang="en-US" sz="4000" b="1" kern="100" dirty="0" err="1">
                <a:effectLst/>
                <a:latin typeface="Calibri" panose="020F0502020204030204" pitchFamily="34" charset="0"/>
                <a:ea typeface="Calibri" panose="020F0502020204030204" pitchFamily="34" charset="0"/>
                <a:cs typeface="Times New Roman" panose="02020603050405020304" pitchFamily="18" charset="0"/>
              </a:rPr>
              <a:t>Defini</a:t>
            </a:r>
            <a:r>
              <a:rPr lang="ro-RO" sz="4000" kern="100" dirty="0">
                <a:latin typeface="Calibri" panose="020F0502020204030204" pitchFamily="34" charset="0"/>
                <a:ea typeface="Calibri" panose="020F0502020204030204" pitchFamily="34" charset="0"/>
                <a:cs typeface="Times New Roman" panose="02020603050405020304" pitchFamily="18" charset="0"/>
              </a:rPr>
              <a:t>ții</a:t>
            </a: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650645" y="1332583"/>
            <a:ext cx="7630784" cy="4192834"/>
          </a:xfrm>
        </p:spPr>
        <p:txBody>
          <a:bodyPr>
            <a:normAutofit fontScale="32500" lnSpcReduction="20000"/>
          </a:bodyPr>
          <a:lstStyle/>
          <a:p>
            <a:pPr marL="0" lvl="0" indent="0">
              <a:buNone/>
            </a:pPr>
            <a:endParaRPr lang="ro-RO" b="1" kern="100" dirty="0">
              <a:effectLst/>
            </a:endParaRPr>
          </a:p>
          <a:p>
            <a:pPr marL="0" lvl="0" indent="0">
              <a:buNone/>
            </a:pPr>
            <a:endParaRPr lang="ro-RO" b="1" kern="100" dirty="0"/>
          </a:p>
          <a:p>
            <a:pPr marL="0" lvl="0" indent="0">
              <a:buNone/>
            </a:pPr>
            <a:r>
              <a:rPr lang="ro-RO" sz="5500" b="1" kern="100" dirty="0">
                <a:effectLst/>
              </a:rPr>
              <a:t>Art. 5 </a:t>
            </a:r>
          </a:p>
          <a:p>
            <a:pPr marL="0" lvl="0" indent="0">
              <a:buNone/>
            </a:pPr>
            <a:r>
              <a:rPr lang="ro-RO" sz="5500" b="1" kern="100" dirty="0">
                <a:effectLst/>
              </a:rPr>
              <a:t>c) stimulente - măsuri speciale de stimulare pentru participarea pe piaţa muncii, acordate în bani sau care reprezintă deduceri aplicate veniturilor persoanei;</a:t>
            </a:r>
          </a:p>
          <a:p>
            <a:pPr marL="0" lvl="0" indent="0">
              <a:buNone/>
            </a:pPr>
            <a:endParaRPr lang="ro-RO" sz="5500" b="1" kern="100" dirty="0">
              <a:effectLst/>
            </a:endParaRPr>
          </a:p>
          <a:p>
            <a:pPr marL="0" lvl="0" indent="0">
              <a:buNone/>
            </a:pPr>
            <a:r>
              <a:rPr lang="ro-RO" sz="5500" b="1" kern="100" dirty="0">
                <a:effectLst/>
              </a:rPr>
              <a:t>d) facilităţi contributive - asigurarea în sistemul asigurărilor sociale de sănătate, fără plata contribuţiei de asigurări sociale de sănătate, în condiţiile prevăzute de art. 154 din Legea nr. 227/2015 privind Codul fiscal, cu modificările şi completările ulterioare;</a:t>
            </a:r>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6</a:t>
            </a:fld>
            <a:endParaRPr lang="en-US"/>
          </a:p>
        </p:txBody>
      </p:sp>
      <p:sp>
        <p:nvSpPr>
          <p:cNvPr id="4" name="Freeform 3">
            <a:extLst>
              <a:ext uri="{FF2B5EF4-FFF2-40B4-BE49-F238E27FC236}">
                <a16:creationId xmlns:a16="http://schemas.microsoft.com/office/drawing/2014/main" id="{D14A58B6-C723-F328-E2D9-644A600BE89A}"/>
              </a:ext>
            </a:extLst>
          </p:cNvPr>
          <p:cNvSpPr/>
          <p:nvPr/>
        </p:nvSpPr>
        <p:spPr>
          <a:xfrm>
            <a:off x="1176087" y="3120590"/>
            <a:ext cx="939441" cy="1067546"/>
          </a:xfrm>
          <a:custGeom>
            <a:avLst/>
            <a:gdLst/>
            <a:ahLst/>
            <a:cxnLst/>
            <a:rect l="l" t="t" r="r" b="b"/>
            <a:pathLst>
              <a:path w="939441" h="1067546">
                <a:moveTo>
                  <a:pt x="0" y="0"/>
                </a:moveTo>
                <a:lnTo>
                  <a:pt x="939441" y="0"/>
                </a:lnTo>
                <a:lnTo>
                  <a:pt x="939441" y="1067547"/>
                </a:lnTo>
                <a:lnTo>
                  <a:pt x="0" y="10675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3933454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2057400"/>
            <a:ext cx="2630854" cy="2647462"/>
          </a:xfrm>
        </p:spPr>
        <p:txBody>
          <a:bodyPr anchor="t">
            <a:normAutofit/>
          </a:bodyPr>
          <a:lstStyle/>
          <a:p>
            <a:r>
              <a:rPr lang="en-US" sz="4000" b="1" kern="100" dirty="0" err="1">
                <a:effectLst/>
                <a:latin typeface="Calibri" panose="020F0502020204030204" pitchFamily="34" charset="0"/>
                <a:ea typeface="Calibri" panose="020F0502020204030204" pitchFamily="34" charset="0"/>
                <a:cs typeface="Times New Roman" panose="02020603050405020304" pitchFamily="18" charset="0"/>
              </a:rPr>
              <a:t>Defini</a:t>
            </a:r>
            <a:r>
              <a:rPr lang="ro-RO" sz="4000" kern="100" dirty="0">
                <a:latin typeface="Calibri" panose="020F0502020204030204" pitchFamily="34" charset="0"/>
                <a:ea typeface="Calibri" panose="020F0502020204030204" pitchFamily="34" charset="0"/>
                <a:cs typeface="Times New Roman" panose="02020603050405020304" pitchFamily="18" charset="0"/>
              </a:rPr>
              <a:t>ții</a:t>
            </a: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761118" y="862642"/>
            <a:ext cx="7630784" cy="5309557"/>
          </a:xfrm>
        </p:spPr>
        <p:txBody>
          <a:bodyPr>
            <a:normAutofit fontScale="25000" lnSpcReduction="20000"/>
          </a:bodyPr>
          <a:lstStyle/>
          <a:p>
            <a:pPr marL="0" lvl="0" indent="0">
              <a:buNone/>
            </a:pPr>
            <a:endParaRPr lang="ro-RO" b="1" kern="100" dirty="0">
              <a:effectLst/>
            </a:endParaRPr>
          </a:p>
          <a:p>
            <a:pPr marL="0" lvl="0" indent="0">
              <a:buNone/>
            </a:pPr>
            <a:endParaRPr lang="ro-RO" b="1" kern="100" dirty="0"/>
          </a:p>
          <a:p>
            <a:pPr marL="0" lvl="0" indent="0">
              <a:buNone/>
            </a:pPr>
            <a:r>
              <a:rPr lang="ro-RO" sz="7200" b="1" kern="100" dirty="0">
                <a:effectLst/>
              </a:rPr>
              <a:t>Art. 5 </a:t>
            </a:r>
          </a:p>
          <a:p>
            <a:pPr marL="0" lvl="0" indent="0">
              <a:buNone/>
            </a:pPr>
            <a:r>
              <a:rPr lang="ro-RO" sz="7200" b="1" kern="100" dirty="0">
                <a:effectLst/>
              </a:rPr>
              <a:t>e) alte drepturi complementare - transferuri financiare şi/sau sprijin în natură, cu scopul de a facilita incluziunea socială şi prevenirea riscului de excluziune socială, acordate beneficiarilor de venit minim de incluziune sau altor categorii aflate în situaţii deosebite, constând, după caz, în:</a:t>
            </a:r>
          </a:p>
          <a:p>
            <a:pPr marL="0" lvl="0" indent="0">
              <a:buNone/>
            </a:pPr>
            <a:endParaRPr lang="ro-RO" sz="7200" b="1" kern="100" dirty="0">
              <a:effectLst/>
            </a:endParaRPr>
          </a:p>
          <a:p>
            <a:pPr marL="0" lvl="0" indent="0">
              <a:buNone/>
            </a:pPr>
            <a:r>
              <a:rPr lang="ro-RO" sz="7200" b="1" kern="100" dirty="0">
                <a:effectLst/>
              </a:rPr>
              <a:t>(i) plata asigurării obligatorii a locuinţei în condiţiile Legii nr. 260/2008 privind asigurarea obligatorie a locuinţelor împotriva cutremurelor, alunecărilor de teren şi inundaţiilor, republicată;</a:t>
            </a:r>
          </a:p>
          <a:p>
            <a:pPr marL="0" lvl="0" indent="0">
              <a:buNone/>
            </a:pPr>
            <a:endParaRPr lang="ro-RO" sz="7200" b="1" kern="100" dirty="0">
              <a:effectLst/>
            </a:endParaRPr>
          </a:p>
          <a:p>
            <a:pPr marL="0" lvl="0" indent="0">
              <a:buNone/>
            </a:pPr>
            <a:r>
              <a:rPr lang="ro-RO" sz="7200" b="1" kern="100" dirty="0">
                <a:effectLst/>
              </a:rPr>
              <a:t>(ii) acordarea de ajutoare comunitare şi de urgenţă destinate sprijinirii familiei/persoanei singure pentru depăşirea unor situaţii de dificultate temporară şi prevenirea sau reducerea riscului de sărăcie şi excluziune socială;</a:t>
            </a:r>
          </a:p>
          <a:p>
            <a:pPr marL="0" lvl="0" indent="0">
              <a:buNone/>
            </a:pPr>
            <a:endParaRPr lang="ro-RO" sz="7200" b="1" kern="100" dirty="0">
              <a:effectLst/>
            </a:endParaRPr>
          </a:p>
          <a:p>
            <a:pPr marL="0" lvl="0" indent="0">
              <a:buNone/>
            </a:pPr>
            <a:endParaRPr lang="ro-RO" sz="7200" b="1" kern="100" dirty="0"/>
          </a:p>
          <a:p>
            <a:pPr marL="0" indent="0">
              <a:buNone/>
            </a:pPr>
            <a:endParaRPr lang="ro-RO" sz="7200" b="1" dirty="0"/>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7</a:t>
            </a:fld>
            <a:endParaRPr lang="en-US"/>
          </a:p>
        </p:txBody>
      </p:sp>
      <p:sp>
        <p:nvSpPr>
          <p:cNvPr id="4" name="Freeform 3">
            <a:extLst>
              <a:ext uri="{FF2B5EF4-FFF2-40B4-BE49-F238E27FC236}">
                <a16:creationId xmlns:a16="http://schemas.microsoft.com/office/drawing/2014/main" id="{9516BC37-380D-D3E5-FC75-9E8C8CFED609}"/>
              </a:ext>
            </a:extLst>
          </p:cNvPr>
          <p:cNvSpPr/>
          <p:nvPr/>
        </p:nvSpPr>
        <p:spPr>
          <a:xfrm>
            <a:off x="469938" y="2905743"/>
            <a:ext cx="915121" cy="950775"/>
          </a:xfrm>
          <a:custGeom>
            <a:avLst/>
            <a:gdLst/>
            <a:ahLst/>
            <a:cxnLst/>
            <a:rect l="l" t="t" r="r" b="b"/>
            <a:pathLst>
              <a:path w="915121" h="950775">
                <a:moveTo>
                  <a:pt x="0" y="0"/>
                </a:moveTo>
                <a:lnTo>
                  <a:pt x="915120" y="0"/>
                </a:lnTo>
                <a:lnTo>
                  <a:pt x="915120" y="950775"/>
                </a:lnTo>
                <a:lnTo>
                  <a:pt x="0" y="9507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7F91B373-EA96-6FC1-09AA-A979DC2979EA}"/>
              </a:ext>
            </a:extLst>
          </p:cNvPr>
          <p:cNvSpPr/>
          <p:nvPr/>
        </p:nvSpPr>
        <p:spPr>
          <a:xfrm>
            <a:off x="1232496" y="3940286"/>
            <a:ext cx="883032" cy="917436"/>
          </a:xfrm>
          <a:custGeom>
            <a:avLst/>
            <a:gdLst/>
            <a:ahLst/>
            <a:cxnLst/>
            <a:rect l="l" t="t" r="r" b="b"/>
            <a:pathLst>
              <a:path w="883032" h="917436">
                <a:moveTo>
                  <a:pt x="0" y="0"/>
                </a:moveTo>
                <a:lnTo>
                  <a:pt x="883032" y="0"/>
                </a:lnTo>
                <a:lnTo>
                  <a:pt x="883032" y="917437"/>
                </a:lnTo>
                <a:lnTo>
                  <a:pt x="0" y="9174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3">
            <a:extLst>
              <a:ext uri="{FF2B5EF4-FFF2-40B4-BE49-F238E27FC236}">
                <a16:creationId xmlns:a16="http://schemas.microsoft.com/office/drawing/2014/main" id="{6B5FA707-5AC4-2C9F-5EDA-EEAE0B7D3702}"/>
              </a:ext>
            </a:extLst>
          </p:cNvPr>
          <p:cNvSpPr/>
          <p:nvPr/>
        </p:nvSpPr>
        <p:spPr>
          <a:xfrm>
            <a:off x="2115528" y="3002538"/>
            <a:ext cx="1040152" cy="817820"/>
          </a:xfrm>
          <a:custGeom>
            <a:avLst/>
            <a:gdLst/>
            <a:ahLst/>
            <a:cxnLst/>
            <a:rect l="l" t="t" r="r" b="b"/>
            <a:pathLst>
              <a:path w="1040152" h="817820">
                <a:moveTo>
                  <a:pt x="0" y="0"/>
                </a:moveTo>
                <a:lnTo>
                  <a:pt x="1040152" y="0"/>
                </a:lnTo>
                <a:lnTo>
                  <a:pt x="1040152" y="817820"/>
                </a:lnTo>
                <a:lnTo>
                  <a:pt x="0" y="8178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extLst>
      <p:ext uri="{BB962C8B-B14F-4D97-AF65-F5344CB8AC3E}">
        <p14:creationId xmlns:p14="http://schemas.microsoft.com/office/powerpoint/2010/main" val="1951594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2057400"/>
            <a:ext cx="2630854" cy="2647462"/>
          </a:xfrm>
        </p:spPr>
        <p:txBody>
          <a:bodyPr anchor="t">
            <a:normAutofit/>
          </a:bodyPr>
          <a:lstStyle/>
          <a:p>
            <a:r>
              <a:rPr lang="en-US" sz="4000" b="1" kern="100" dirty="0" err="1">
                <a:effectLst/>
                <a:latin typeface="Calibri" panose="020F0502020204030204" pitchFamily="34" charset="0"/>
                <a:ea typeface="Calibri" panose="020F0502020204030204" pitchFamily="34" charset="0"/>
                <a:cs typeface="Times New Roman" panose="02020603050405020304" pitchFamily="18" charset="0"/>
              </a:rPr>
              <a:t>Defini</a:t>
            </a:r>
            <a:r>
              <a:rPr lang="ro-RO" sz="4000" kern="100" dirty="0">
                <a:latin typeface="Calibri" panose="020F0502020204030204" pitchFamily="34" charset="0"/>
                <a:ea typeface="Calibri" panose="020F0502020204030204" pitchFamily="34" charset="0"/>
                <a:cs typeface="Times New Roman" panose="02020603050405020304" pitchFamily="18" charset="0"/>
              </a:rPr>
              <a:t>ții</a:t>
            </a: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761118" y="862642"/>
            <a:ext cx="7630784" cy="5309557"/>
          </a:xfrm>
        </p:spPr>
        <p:txBody>
          <a:bodyPr>
            <a:normAutofit fontScale="25000" lnSpcReduction="20000"/>
          </a:bodyPr>
          <a:lstStyle/>
          <a:p>
            <a:pPr marL="0" lvl="0" indent="0">
              <a:buNone/>
            </a:pPr>
            <a:endParaRPr lang="ro-RO" b="1" kern="100" dirty="0">
              <a:effectLst/>
            </a:endParaRPr>
          </a:p>
          <a:p>
            <a:pPr marL="0" lvl="0" indent="0">
              <a:buNone/>
            </a:pPr>
            <a:endParaRPr lang="ro-RO" b="1" kern="100" dirty="0"/>
          </a:p>
          <a:p>
            <a:pPr marL="0" lvl="0" indent="0">
              <a:buNone/>
            </a:pPr>
            <a:r>
              <a:rPr lang="ro-RO" sz="7200" dirty="0">
                <a:solidFill>
                  <a:srgbClr val="333333"/>
                </a:solidFill>
                <a:latin typeface="Arial" panose="020B0604020202020204" pitchFamily="34" charset="0"/>
              </a:rPr>
              <a:t>Art. 5 </a:t>
            </a:r>
          </a:p>
          <a:p>
            <a:pPr marL="0" lvl="0" indent="0">
              <a:buNone/>
            </a:pPr>
            <a:r>
              <a:rPr lang="ro-RO" sz="7200" b="1" kern="100" dirty="0">
                <a:effectLst/>
              </a:rPr>
              <a:t>(iii) accesul la măsuri de sprijin financiar pentru promovarea şi susţinerea frecventării cursurilor de învăţământ, organizate în condiţiile legii de către beneficiarii venitului minim de incluziune;</a:t>
            </a:r>
          </a:p>
          <a:p>
            <a:pPr marL="0" lvl="0" indent="0">
              <a:buNone/>
            </a:pPr>
            <a:endParaRPr lang="ro-RO" sz="7200" b="1" kern="100" dirty="0">
              <a:effectLst/>
            </a:endParaRPr>
          </a:p>
          <a:p>
            <a:pPr marL="0" lvl="0" indent="0">
              <a:buNone/>
            </a:pPr>
            <a:r>
              <a:rPr lang="ro-RO" sz="7200" b="1" kern="100" dirty="0">
                <a:effectLst/>
              </a:rPr>
              <a:t>(iv) măsuri de stimulare a ocupării prevăzute de Legea nr. 76/2002 privind sistemul asigurărilor pentru şomaj şi stimularea ocupării forţei de muncă, cu modificările şi completările ulterioare, precum şi alte măsuri care să conducă la accesul persoanelor beneficiare de venit minim de incluziune la un loc de muncă;</a:t>
            </a:r>
          </a:p>
          <a:p>
            <a:pPr marL="0" lvl="0" indent="0">
              <a:buNone/>
            </a:pPr>
            <a:endParaRPr lang="ro-RO" sz="7200" b="1" kern="100" dirty="0">
              <a:effectLst/>
            </a:endParaRPr>
          </a:p>
          <a:p>
            <a:pPr marL="0" lvl="0" indent="0">
              <a:buNone/>
            </a:pPr>
            <a:r>
              <a:rPr lang="ro-RO" sz="7200" b="1" kern="100" dirty="0">
                <a:effectLst/>
              </a:rPr>
              <a:t>(v) accesul la serviciile sociale disponibile, în funcţie de nevoile identificate în vederea depăşirii situaţiilor de dificultate.</a:t>
            </a:r>
          </a:p>
          <a:p>
            <a:pPr marL="0" lvl="0" indent="0">
              <a:buNone/>
            </a:pPr>
            <a:endParaRPr lang="ro-RO" sz="7200" b="1" kern="100" dirty="0">
              <a:effectLst/>
            </a:endParaRPr>
          </a:p>
          <a:p>
            <a:pPr marL="0" lvl="0" indent="0">
              <a:buNone/>
            </a:pPr>
            <a:endParaRPr lang="ro-RO" sz="7200" b="1" kern="100" dirty="0"/>
          </a:p>
          <a:p>
            <a:pPr marL="0" indent="0">
              <a:buNone/>
            </a:pPr>
            <a:endParaRPr lang="ro-RO" sz="7200" b="1" dirty="0"/>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8</a:t>
            </a:fld>
            <a:endParaRPr lang="en-US"/>
          </a:p>
        </p:txBody>
      </p:sp>
      <p:sp>
        <p:nvSpPr>
          <p:cNvPr id="6" name="TextBox 5">
            <a:extLst>
              <a:ext uri="{FF2B5EF4-FFF2-40B4-BE49-F238E27FC236}">
                <a16:creationId xmlns:a16="http://schemas.microsoft.com/office/drawing/2014/main" id="{5997AC9D-CBDA-E99E-6CD5-45758A3D1AD2}"/>
              </a:ext>
            </a:extLst>
          </p:cNvPr>
          <p:cNvSpPr txBox="1"/>
          <p:nvPr/>
        </p:nvSpPr>
        <p:spPr>
          <a:xfrm>
            <a:off x="3048000" y="3246961"/>
            <a:ext cx="6096000" cy="369332"/>
          </a:xfrm>
          <a:prstGeom prst="rect">
            <a:avLst/>
          </a:prstGeom>
          <a:noFill/>
        </p:spPr>
        <p:txBody>
          <a:bodyPr wrap="square">
            <a:spAutoFit/>
          </a:bodyPr>
          <a:lstStyle/>
          <a:p>
            <a:endParaRPr lang="en-US" dirty="0"/>
          </a:p>
        </p:txBody>
      </p:sp>
      <p:sp>
        <p:nvSpPr>
          <p:cNvPr id="9" name="Freeform 3">
            <a:extLst>
              <a:ext uri="{FF2B5EF4-FFF2-40B4-BE49-F238E27FC236}">
                <a16:creationId xmlns:a16="http://schemas.microsoft.com/office/drawing/2014/main" id="{0ADF9605-3B41-06A8-8C91-7CABD1681FDE}"/>
              </a:ext>
            </a:extLst>
          </p:cNvPr>
          <p:cNvSpPr/>
          <p:nvPr/>
        </p:nvSpPr>
        <p:spPr>
          <a:xfrm>
            <a:off x="800098" y="3429000"/>
            <a:ext cx="2001182" cy="1915142"/>
          </a:xfrm>
          <a:custGeom>
            <a:avLst/>
            <a:gdLst/>
            <a:ahLst/>
            <a:cxnLst/>
            <a:rect l="l" t="t" r="r" b="b"/>
            <a:pathLst>
              <a:path w="5754494" h="5215010">
                <a:moveTo>
                  <a:pt x="0" y="0"/>
                </a:moveTo>
                <a:lnTo>
                  <a:pt x="5754494" y="0"/>
                </a:lnTo>
                <a:lnTo>
                  <a:pt x="5754494" y="5215010"/>
                </a:lnTo>
                <a:lnTo>
                  <a:pt x="0" y="52150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519605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DCC-5E35-2993-A920-B5279C3941BA}"/>
              </a:ext>
            </a:extLst>
          </p:cNvPr>
          <p:cNvSpPr>
            <a:spLocks noGrp="1"/>
          </p:cNvSpPr>
          <p:nvPr>
            <p:ph type="title"/>
          </p:nvPr>
        </p:nvSpPr>
        <p:spPr>
          <a:xfrm>
            <a:off x="800101" y="2057400"/>
            <a:ext cx="2630854" cy="2647462"/>
          </a:xfrm>
        </p:spPr>
        <p:txBody>
          <a:bodyPr anchor="t">
            <a:normAutofit/>
          </a:bodyPr>
          <a:lstStyle/>
          <a:p>
            <a:r>
              <a:rPr lang="ro-RO" sz="3600" dirty="0">
                <a:solidFill>
                  <a:srgbClr val="333333"/>
                </a:solidFill>
                <a:latin typeface="Calibri" panose="020F0502020204030204" pitchFamily="34" charset="0"/>
                <a:ea typeface="Times New Roman" panose="02020603050405020304" pitchFamily="18" charset="0"/>
              </a:rPr>
              <a:t>Î</a:t>
            </a:r>
            <a:r>
              <a:rPr lang="ro-RO" sz="3600" b="1" dirty="0">
                <a:solidFill>
                  <a:srgbClr val="333333"/>
                </a:solidFill>
                <a:effectLst/>
                <a:latin typeface="Calibri" panose="020F0502020204030204" pitchFamily="34" charset="0"/>
                <a:ea typeface="Times New Roman" panose="02020603050405020304" pitchFamily="18" charset="0"/>
              </a:rPr>
              <a:t>n plus...</a:t>
            </a:r>
            <a:br>
              <a:rPr lang="en-RO" sz="2400" dirty="0">
                <a:effectLst/>
                <a:latin typeface="Times New Roman" panose="02020603050405020304" pitchFamily="18" charset="0"/>
                <a:ea typeface="Times New Roman" panose="02020603050405020304" pitchFamily="18" charset="0"/>
              </a:rPr>
            </a:br>
            <a:br>
              <a:rPr lang="en-RO" sz="1800" kern="100" dirty="0">
                <a:effectLst/>
                <a:latin typeface="Calibri" panose="020F0502020204030204" pitchFamily="34" charset="0"/>
                <a:ea typeface="Calibri" panose="020F0502020204030204" pitchFamily="34" charset="0"/>
                <a:cs typeface="Times New Roman" panose="02020603050405020304" pitchFamily="18" charset="0"/>
              </a:rPr>
            </a:br>
            <a:br>
              <a:rPr lang="ro-RO" dirty="0"/>
            </a:br>
            <a:endParaRPr lang="ro-RO" dirty="0"/>
          </a:p>
        </p:txBody>
      </p:sp>
      <p:sp>
        <p:nvSpPr>
          <p:cNvPr id="3" name="Content Placeholder 2">
            <a:extLst>
              <a:ext uri="{FF2B5EF4-FFF2-40B4-BE49-F238E27FC236}">
                <a16:creationId xmlns:a16="http://schemas.microsoft.com/office/drawing/2014/main" id="{5C096D0D-0D95-DBD2-7249-9370A3529B66}"/>
              </a:ext>
            </a:extLst>
          </p:cNvPr>
          <p:cNvSpPr>
            <a:spLocks noGrp="1"/>
          </p:cNvSpPr>
          <p:nvPr>
            <p:ph idx="1"/>
          </p:nvPr>
        </p:nvSpPr>
        <p:spPr>
          <a:xfrm>
            <a:off x="3698378" y="1009581"/>
            <a:ext cx="7630784" cy="5309557"/>
          </a:xfrm>
        </p:spPr>
        <p:txBody>
          <a:bodyPr>
            <a:normAutofit/>
          </a:bodyPr>
          <a:lstStyle/>
          <a:p>
            <a:pPr marL="0" indent="0" algn="just">
              <a:lnSpc>
                <a:spcPts val="1725"/>
              </a:lnSpc>
              <a:buNone/>
            </a:pPr>
            <a:endParaRPr lang="ro-RO" sz="1800" b="1" dirty="0">
              <a:solidFill>
                <a:srgbClr val="333333"/>
              </a:solidFill>
              <a:effectLst/>
              <a:latin typeface="Arial" panose="020B0604020202020204" pitchFamily="34" charset="0"/>
              <a:ea typeface="Times New Roman" panose="02020603050405020304" pitchFamily="18" charset="0"/>
            </a:endParaRPr>
          </a:p>
          <a:p>
            <a:pPr marL="0" indent="0" algn="just">
              <a:lnSpc>
                <a:spcPts val="1725"/>
              </a:lnSpc>
              <a:buNone/>
            </a:pPr>
            <a:endParaRPr lang="ro-RO" b="1" dirty="0">
              <a:solidFill>
                <a:srgbClr val="333333"/>
              </a:solidFill>
              <a:latin typeface="Arial" panose="020B0604020202020204" pitchFamily="34" charset="0"/>
              <a:ea typeface="Times New Roman" panose="02020603050405020304" pitchFamily="18" charset="0"/>
            </a:endParaRPr>
          </a:p>
          <a:p>
            <a:pPr marL="0" indent="0" algn="just">
              <a:lnSpc>
                <a:spcPts val="1725"/>
              </a:lnSpc>
              <a:buNone/>
            </a:pPr>
            <a:r>
              <a:rPr lang="ro-RO" b="1" kern="100" dirty="0"/>
              <a:t>Art. 5</a:t>
            </a:r>
          </a:p>
          <a:p>
            <a:pPr marL="0" indent="0" algn="just">
              <a:lnSpc>
                <a:spcPts val="1725"/>
              </a:lnSpc>
              <a:buNone/>
            </a:pPr>
            <a:endParaRPr lang="en-RO" b="1" kern="100" dirty="0"/>
          </a:p>
          <a:p>
            <a:pPr marL="0" indent="0" algn="just">
              <a:lnSpc>
                <a:spcPts val="1725"/>
              </a:lnSpc>
              <a:buNone/>
            </a:pPr>
            <a:r>
              <a:rPr lang="en-RO" b="1" kern="100" dirty="0"/>
              <a:t>(2) Familiile şi persoanele singure beneficiare de venit minim de incluziune, indiferent de componenta acestuia, fac parte din categoria consumatorilor vulnerabili definiţi la art. 4 alin. (1) </a:t>
            </a:r>
            <a:r>
              <a:rPr lang="en-RO" b="1" kern="100" dirty="0">
                <a:hlinkClick r:id="rId2">
                  <a:extLst>
                    <a:ext uri="{A12FA001-AC4F-418D-AE19-62706E023703}">
                      <ahyp:hlinkClr xmlns:ahyp="http://schemas.microsoft.com/office/drawing/2018/hyperlinkcolor" val="tx"/>
                    </a:ext>
                  </a:extLst>
                </a:hlinkClick>
              </a:rPr>
              <a:t>lit. a)</a:t>
            </a:r>
            <a:r>
              <a:rPr lang="en-RO" b="1" kern="100" dirty="0"/>
              <a:t> din Legea nr. 226/2021 privind stabilirea măsurilor de protecţie socială pentru consumatorul vulnerabil de energie, cu modificările ulterioare.</a:t>
            </a:r>
          </a:p>
          <a:p>
            <a:pPr marL="0" lvl="0" indent="0">
              <a:buNone/>
            </a:pPr>
            <a:endParaRPr lang="ro-RO" b="1" kern="100" dirty="0"/>
          </a:p>
          <a:p>
            <a:pPr marL="0" lvl="0" indent="0">
              <a:buNone/>
            </a:pPr>
            <a:endParaRPr lang="ro-RO" b="1" kern="100" dirty="0"/>
          </a:p>
          <a:p>
            <a:pPr marL="0" indent="0">
              <a:buNone/>
            </a:pPr>
            <a:endParaRPr lang="ro-RO" dirty="0"/>
          </a:p>
        </p:txBody>
      </p:sp>
      <p:sp>
        <p:nvSpPr>
          <p:cNvPr id="12" name="Slide Number Placeholder 9">
            <a:extLst>
              <a:ext uri="{FF2B5EF4-FFF2-40B4-BE49-F238E27FC236}">
                <a16:creationId xmlns:a16="http://schemas.microsoft.com/office/drawing/2014/main" id="{00EA9EC1-B4C0-4B8E-A0C5-32E12DF93184}"/>
              </a:ext>
            </a:extLst>
          </p:cNvPr>
          <p:cNvSpPr>
            <a:spLocks noGrp="1"/>
          </p:cNvSpPr>
          <p:nvPr>
            <p:ph type="sldNum" sz="quarter" idx="12"/>
          </p:nvPr>
        </p:nvSpPr>
        <p:spPr>
          <a:xfrm>
            <a:off x="11228877" y="6319138"/>
            <a:ext cx="710647" cy="365125"/>
          </a:xfrm>
        </p:spPr>
        <p:txBody>
          <a:bodyPr/>
          <a:lstStyle/>
          <a:p>
            <a:pPr>
              <a:spcAft>
                <a:spcPts val="600"/>
              </a:spcAft>
            </a:pPr>
            <a:fld id="{CB43FFD5-6656-4C69-9CDD-D1B69A112D7A}" type="slidenum">
              <a:rPr lang="en-US" smtClean="0"/>
              <a:pPr>
                <a:spcAft>
                  <a:spcPts val="600"/>
                </a:spcAft>
              </a:pPr>
              <a:t>9</a:t>
            </a:fld>
            <a:endParaRPr lang="en-US"/>
          </a:p>
        </p:txBody>
      </p:sp>
      <p:sp>
        <p:nvSpPr>
          <p:cNvPr id="4" name="Freeform 19">
            <a:extLst>
              <a:ext uri="{FF2B5EF4-FFF2-40B4-BE49-F238E27FC236}">
                <a16:creationId xmlns:a16="http://schemas.microsoft.com/office/drawing/2014/main" id="{BA04BF24-5676-E107-F541-97F38252F49B}"/>
              </a:ext>
            </a:extLst>
          </p:cNvPr>
          <p:cNvSpPr/>
          <p:nvPr/>
        </p:nvSpPr>
        <p:spPr>
          <a:xfrm>
            <a:off x="862838" y="2941970"/>
            <a:ext cx="1352836" cy="1444777"/>
          </a:xfrm>
          <a:custGeom>
            <a:avLst/>
            <a:gdLst/>
            <a:ahLst/>
            <a:cxnLst/>
            <a:rect l="l" t="t" r="r" b="b"/>
            <a:pathLst>
              <a:path w="1352836" h="1444777">
                <a:moveTo>
                  <a:pt x="0" y="0"/>
                </a:moveTo>
                <a:lnTo>
                  <a:pt x="1352836" y="0"/>
                </a:lnTo>
                <a:lnTo>
                  <a:pt x="1352836" y="1444777"/>
                </a:lnTo>
                <a:lnTo>
                  <a:pt x="0" y="14447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1671583662"/>
      </p:ext>
    </p:extLst>
  </p:cSld>
  <p:clrMapOvr>
    <a:masterClrMapping/>
  </p:clrMapOvr>
</p:sld>
</file>

<file path=ppt/theme/theme1.xml><?xml version="1.0" encoding="utf-8"?>
<a:theme xmlns:a="http://schemas.openxmlformats.org/drawingml/2006/main" name="EncaseVTI">
  <a:themeElements>
    <a:clrScheme name="AnalogousFromLightSeedLeftStep">
      <a:dk1>
        <a:srgbClr val="000000"/>
      </a:dk1>
      <a:lt1>
        <a:srgbClr val="FFFFFF"/>
      </a:lt1>
      <a:dk2>
        <a:srgbClr val="312441"/>
      </a:dk2>
      <a:lt2>
        <a:srgbClr val="E2E8E6"/>
      </a:lt2>
      <a:accent1>
        <a:srgbClr val="EE6E96"/>
      </a:accent1>
      <a:accent2>
        <a:srgbClr val="EB4EC0"/>
      </a:accent2>
      <a:accent3>
        <a:srgbClr val="DC6EEE"/>
      </a:accent3>
      <a:accent4>
        <a:srgbClr val="924EEB"/>
      </a:accent4>
      <a:accent5>
        <a:srgbClr val="716EEE"/>
      </a:accent5>
      <a:accent6>
        <a:srgbClr val="4E8CEB"/>
      </a:accent6>
      <a:hlink>
        <a:srgbClr val="568F7D"/>
      </a:hlink>
      <a:folHlink>
        <a:srgbClr val="7F7F7F"/>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caseVTI" id="{C293990F-FDB3-4ED3-8175-FB79CE5A2A12}" vid="{A5662C19-271F-459F-B4ED-861A98237642}"/>
    </a:ext>
  </a:extLst>
</a:theme>
</file>

<file path=docProps/app.xml><?xml version="1.0" encoding="utf-8"?>
<Properties xmlns="http://schemas.openxmlformats.org/officeDocument/2006/extended-properties" xmlns:vt="http://schemas.openxmlformats.org/officeDocument/2006/docPropsVTypes">
  <TotalTime>220</TotalTime>
  <Words>4903</Words>
  <Application>Microsoft Macintosh PowerPoint</Application>
  <PresentationFormat>Widescreen</PresentationFormat>
  <Paragraphs>343</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Avenir Next LT Pro</vt:lpstr>
      <vt:lpstr>Avenir Next LT Pro Light</vt:lpstr>
      <vt:lpstr>Calibri</vt:lpstr>
      <vt:lpstr>Times New Roman</vt:lpstr>
      <vt:lpstr>EncaseVTI</vt:lpstr>
      <vt:lpstr>VENITUL MINIM DE INCLUZIUNE</vt:lpstr>
      <vt:lpstr>Ce este Venitul Minim de Incluziune?      </vt:lpstr>
      <vt:lpstr>Ce este Venitul Minim de Incluziune?  </vt:lpstr>
      <vt:lpstr>Ce este Venitul Minim de Incluziune?  </vt:lpstr>
      <vt:lpstr>Definiții  </vt:lpstr>
      <vt:lpstr>Definiții  </vt:lpstr>
      <vt:lpstr>Definiții  </vt:lpstr>
      <vt:lpstr>Definiții  </vt:lpstr>
      <vt:lpstr>În plus...   </vt:lpstr>
      <vt:lpstr>Cine poate fi beneficiar?    </vt:lpstr>
      <vt:lpstr>Cine poate fi beneficiar?    </vt:lpstr>
      <vt:lpstr>Cine poate fi beneficiar?    </vt:lpstr>
      <vt:lpstr>Cine poate fi beneficiar?    </vt:lpstr>
      <vt:lpstr>Care sunt condițiile generale pentru a beneficia de VMI?     </vt:lpstr>
      <vt:lpstr>Care sunt condițiile generale pentru a beneficia de VMI?     </vt:lpstr>
      <vt:lpstr>Care sunt veniturile nete?  (1)      </vt:lpstr>
      <vt:lpstr>Care sunt veniturile nete? (2)      </vt:lpstr>
      <vt:lpstr>Care sunt veniturile nete? (2)      </vt:lpstr>
      <vt:lpstr>Care sunt veniturile nete? (3)      </vt:lpstr>
      <vt:lpstr>Care sunt veniturile nete? (3)      </vt:lpstr>
      <vt:lpstr>Care sunt veniturile nete? (4)      </vt:lpstr>
      <vt:lpstr>Care sunt veniturile nete? (4)      </vt:lpstr>
      <vt:lpstr>Cum se stabilește cuantumul ajutorului de incluziune?       </vt:lpstr>
      <vt:lpstr>Cum se stabilește cuantumul ajutorului de incluziune?       </vt:lpstr>
      <vt:lpstr>Cum se stabilește cuantumul ajutorului pentru familia cu copii? (1)       </vt:lpstr>
      <vt:lpstr>Cum se stabilește cuantumul ajutorului pentru familia cu copii? (2)       </vt:lpstr>
      <vt:lpstr>Cum se stabilește cuantumul ajutorului pentru familia cu copii? (3)       </vt:lpstr>
      <vt:lpstr>Cum se stabilește cuantumul ajutorului pentru familia cu copii? (4)       </vt:lpstr>
      <vt:lpstr>Cum se solicită Venitul Minim de Incluziune?  (1)        </vt:lpstr>
      <vt:lpstr>Cum se solicită Venitul Minim de Incluziune?  (1)        </vt:lpstr>
      <vt:lpstr>Cum se solicită Venitul Minim de Incluziune?  (1)        </vt:lpstr>
      <vt:lpstr>Cum se solicită Venitul Minim de Incluziune?  (2)        </vt:lpstr>
      <vt:lpstr>Cum se solicită Venitul Minim de Incluziune?  (2)        </vt:lpstr>
      <vt:lpstr>Ce conține cererea pentru obținerea VMI?         </vt:lpstr>
      <vt:lpstr>Procesul de acordare al VMI         </vt:lpstr>
      <vt:lpstr>Cum se verifică solicitarea dreptului la VMI?  (1)            </vt:lpstr>
      <vt:lpstr>Cum se verifică solicitarea dreptului la VMI?  (1)            </vt:lpstr>
      <vt:lpstr>Cum se verifică solicitarea dreptului la VMI?  (2)         </vt:lpstr>
      <vt:lpstr>Cum se verifică solicitarea dreptului la VMI?  (2)         </vt:lpstr>
      <vt:lpstr>Cum se verifică solicitarea dreptului la VMI?  (3)         </vt:lpstr>
      <vt:lpstr>Cum se verifică solicitarea dreptului la VMI?  (3)         </vt:lpstr>
      <vt:lpstr>Cum se verifică solicitarea dreptului la VMI?  (4)         </vt:lpstr>
      <vt:lpstr>Cum se verifică solicitarea dreptului la VMI?  (4)         </vt:lpstr>
      <vt:lpstr>  Mulțumesc pentru atenție!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VENITUL MINIM DE INCLUZIUNE</dc:title>
  <dc:creator>rosu cristian</dc:creator>
  <cp:lastModifiedBy>rosu cristian</cp:lastModifiedBy>
  <cp:revision>23</cp:revision>
  <dcterms:created xsi:type="dcterms:W3CDTF">2023-09-12T18:05:18Z</dcterms:created>
  <dcterms:modified xsi:type="dcterms:W3CDTF">2023-09-13T09:48:53Z</dcterms:modified>
</cp:coreProperties>
</file>