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5C82-EBC0-4EDB-82CF-C42FC3106BC4}" type="datetimeFigureOut">
              <a:rPr lang="ro-RO" smtClean="0"/>
              <a:pPr/>
              <a:t>18.02.2019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896E-2426-4EF3-829B-9AC06B1853E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11</a:t>
            </a:fld>
            <a:endParaRPr lang="ro-R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12</a:t>
            </a:fld>
            <a:endParaRPr lang="ro-R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13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4</a:t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6</a:t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7</a:t>
            </a:fld>
            <a:endParaRPr 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8</a:t>
            </a:fld>
            <a:endParaRPr lang="ro-R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9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inforegio.ro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cjarges.ro/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hyperlink" Target="http://www.inforegio.ro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800600"/>
          </a:xfrm>
        </p:spPr>
        <p:txBody>
          <a:bodyPr>
            <a:normAutofit fontScale="90000"/>
          </a:bodyPr>
          <a:lstStyle/>
          <a:p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vi-VN" sz="240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vi-VN" sz="2400" dirty="0" smtClean="0">
                <a:latin typeface="Trebuchet MS" pitchFamily="34" charset="0"/>
              </a:rPr>
              <a:t/>
            </a:r>
            <a:br>
              <a:rPr lang="vi-VN" sz="2400" dirty="0" smtClean="0">
                <a:latin typeface="Trebuchet MS" pitchFamily="34" charset="0"/>
              </a:rPr>
            </a:br>
            <a:r>
              <a:rPr lang="vi-VN" sz="2400" dirty="0" smtClean="0">
                <a:latin typeface="Trebuchet MS" pitchFamily="34" charset="0"/>
              </a:rPr>
              <a:t>“Restaurarea Galeriei de Artă „Rudolf Schweitzer - Cumpăna”- consolidarea, protejarea şi valorificarea patrimoniului cultural” </a:t>
            </a:r>
            <a:br>
              <a:rPr lang="vi-VN" sz="2400" dirty="0" smtClean="0">
                <a:latin typeface="Trebuchet MS" pitchFamily="34" charset="0"/>
              </a:rPr>
            </a:br>
            <a:r>
              <a:rPr lang="vi-VN" sz="2400" dirty="0" smtClean="0">
                <a:latin typeface="Trebuchet MS" pitchFamily="34" charset="0"/>
              </a:rPr>
              <a:t>Cod proiect 116332</a:t>
            </a:r>
            <a:br>
              <a:rPr lang="vi-VN" sz="2400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026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20" y="228600"/>
            <a:ext cx="995680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28600"/>
            <a:ext cx="924560" cy="1066800"/>
          </a:xfrm>
          <a:prstGeom prst="rect">
            <a:avLst/>
          </a:prstGeom>
          <a:noFill/>
        </p:spPr>
      </p:pic>
      <p:pic>
        <p:nvPicPr>
          <p:cNvPr id="1029" name="Picture 5" descr="C:\Documents and Settings\ralucan\Desktop\identitate vizuala POR\SIGLE POR 2014 - 2020_jpg\SIGLE POR 2014 - 2020_jpg\REGIO\Regio SM_color_slog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04800"/>
            <a:ext cx="1981200" cy="838201"/>
          </a:xfrm>
          <a:prstGeom prst="rect">
            <a:avLst/>
          </a:prstGeom>
          <a:noFill/>
        </p:spPr>
      </p:pic>
      <p:pic>
        <p:nvPicPr>
          <p:cNvPr id="1030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04800"/>
            <a:ext cx="1066800" cy="1000125"/>
          </a:xfrm>
          <a:prstGeom prst="rect">
            <a:avLst/>
          </a:prstGeom>
          <a:noFill/>
        </p:spPr>
      </p:pic>
      <p:pic>
        <p:nvPicPr>
          <p:cNvPr id="1031" name="Picture 7" descr="C:\Documents and Settings\ralucan\Desktop\identitate vizuala POR\sigla-adr-muntenia b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" y="5257800"/>
            <a:ext cx="2114550" cy="762000"/>
          </a:xfrm>
          <a:prstGeom prst="rect">
            <a:avLst/>
          </a:prstGeom>
          <a:noFill/>
        </p:spPr>
      </p:pic>
      <p:pic>
        <p:nvPicPr>
          <p:cNvPr id="1032" name="Picture 8" descr="C:\Documents and Settings\ralucan\Desktop\Sigla CJ 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5105400"/>
            <a:ext cx="762000" cy="838200"/>
          </a:xfrm>
          <a:prstGeom prst="rect">
            <a:avLst/>
          </a:prstGeom>
          <a:noFill/>
        </p:spPr>
      </p:pic>
      <p:pic>
        <p:nvPicPr>
          <p:cNvPr id="1027" name="Picture 3" descr="C:\Documents and Settings\ralucan\Desktop\identitate vizuala POR\Logo MCIN r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5029200"/>
            <a:ext cx="2590800" cy="990600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0198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533400"/>
            <a:ext cx="8763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INDICATORI</a:t>
            </a:r>
          </a:p>
          <a:p>
            <a:pPr algn="ctr"/>
            <a:endParaRPr lang="ro-RO" sz="20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Trebuchet MS" pitchFamily="34" charset="0"/>
              </a:rPr>
              <a:t>Grupul </a:t>
            </a:r>
            <a:r>
              <a:rPr lang="en-US" sz="2000" b="1" dirty="0" err="1" smtClean="0">
                <a:latin typeface="Trebuchet MS" pitchFamily="34" charset="0"/>
              </a:rPr>
              <a:t>ţintă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en-US" sz="2000" b="1" dirty="0" err="1" smtClean="0">
                <a:latin typeface="Trebuchet MS" pitchFamily="34" charset="0"/>
              </a:rPr>
              <a:t>vizat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constă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în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turişti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comunitatea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locală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Judeţul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Arge</a:t>
            </a:r>
            <a:r>
              <a:rPr lang="ro-RO" sz="2000" dirty="0" smtClean="0">
                <a:latin typeface="Trebuchet MS" pitchFamily="34" charset="0"/>
              </a:rPr>
              <a:t>ş</a:t>
            </a:r>
            <a:r>
              <a:rPr lang="en-US" sz="2000" dirty="0" smtClean="0">
                <a:latin typeface="Trebuchet MS" pitchFamily="34" charset="0"/>
              </a:rPr>
              <a:t> - </a:t>
            </a:r>
            <a:r>
              <a:rPr lang="en-US" sz="2000" dirty="0" err="1" smtClean="0">
                <a:latin typeface="Trebuchet MS" pitchFamily="34" charset="0"/>
              </a:rPr>
              <a:t>prin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creșterea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numărului</a:t>
            </a:r>
            <a:r>
              <a:rPr lang="en-US" sz="2000" dirty="0" smtClean="0">
                <a:latin typeface="Trebuchet MS" pitchFamily="34" charset="0"/>
              </a:rPr>
              <a:t> de </a:t>
            </a:r>
            <a:r>
              <a:rPr lang="en-US" sz="2000" dirty="0" err="1" smtClean="0">
                <a:latin typeface="Trebuchet MS" pitchFamily="34" charset="0"/>
              </a:rPr>
              <a:t>monumente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restaurate</a:t>
            </a:r>
            <a:r>
              <a:rPr lang="en-US" sz="2000" dirty="0" smtClean="0">
                <a:latin typeface="Trebuchet MS" pitchFamily="34" charset="0"/>
              </a:rPr>
              <a:t>/consolidate, </a:t>
            </a:r>
            <a:r>
              <a:rPr lang="en-US" sz="2000" dirty="0" err="1" smtClean="0">
                <a:latin typeface="Trebuchet MS" pitchFamily="34" charset="0"/>
              </a:rPr>
              <a:t>administrația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locală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prin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dezvoltarea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infrastructurii</a:t>
            </a:r>
            <a:r>
              <a:rPr lang="en-US" sz="2000" dirty="0" smtClean="0">
                <a:latin typeface="Trebuchet MS" pitchFamily="34" charset="0"/>
              </a:rPr>
              <a:t> de turism </a:t>
            </a:r>
            <a:r>
              <a:rPr lang="en-US" sz="2000" dirty="0" err="1" smtClean="0">
                <a:latin typeface="Trebuchet MS" pitchFamily="34" charset="0"/>
              </a:rPr>
              <a:t>şi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contribuţia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semnificativă</a:t>
            </a:r>
            <a:r>
              <a:rPr lang="en-US" sz="2000" dirty="0" smtClean="0">
                <a:latin typeface="Trebuchet MS" pitchFamily="34" charset="0"/>
              </a:rPr>
              <a:t> la </a:t>
            </a:r>
            <a:r>
              <a:rPr lang="en-US" sz="2000" dirty="0" err="1" smtClean="0">
                <a:latin typeface="Trebuchet MS" pitchFamily="34" charset="0"/>
              </a:rPr>
              <a:t>dezvoltarea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strategică</a:t>
            </a:r>
            <a:r>
              <a:rPr lang="en-US" sz="2000" dirty="0" smtClean="0">
                <a:latin typeface="Trebuchet MS" pitchFamily="34" charset="0"/>
              </a:rPr>
              <a:t> a </a:t>
            </a:r>
            <a:r>
              <a:rPr lang="en-US" sz="2000" dirty="0" err="1" smtClean="0">
                <a:latin typeface="Trebuchet MS" pitchFamily="34" charset="0"/>
              </a:rPr>
              <a:t>zonei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agenţiile</a:t>
            </a:r>
            <a:r>
              <a:rPr lang="en-US" sz="2000" dirty="0" smtClean="0">
                <a:latin typeface="Trebuchet MS" pitchFamily="34" charset="0"/>
              </a:rPr>
              <a:t> de turism </a:t>
            </a:r>
            <a:r>
              <a:rPr lang="en-US" sz="2000" dirty="0" err="1" smtClean="0">
                <a:latin typeface="Trebuchet MS" pitchFamily="34" charset="0"/>
              </a:rPr>
              <a:t>și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propriet</a:t>
            </a:r>
            <a:r>
              <a:rPr lang="ro-RO" sz="2000" dirty="0" smtClean="0">
                <a:latin typeface="Trebuchet MS" pitchFamily="34" charset="0"/>
              </a:rPr>
              <a:t>a</a:t>
            </a:r>
            <a:r>
              <a:rPr lang="en-US" sz="2000" dirty="0" err="1" smtClean="0">
                <a:latin typeface="Trebuchet MS" pitchFamily="34" charset="0"/>
              </a:rPr>
              <a:t>rii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structurilor</a:t>
            </a:r>
            <a:r>
              <a:rPr lang="en-US" sz="2000" dirty="0" smtClean="0">
                <a:latin typeface="Trebuchet MS" pitchFamily="34" charset="0"/>
              </a:rPr>
              <a:t> de </a:t>
            </a:r>
            <a:r>
              <a:rPr lang="en-US" sz="2000" dirty="0" err="1" smtClean="0">
                <a:latin typeface="Trebuchet MS" pitchFamily="34" charset="0"/>
              </a:rPr>
              <a:t>primire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turistică</a:t>
            </a:r>
            <a:r>
              <a:rPr lang="en-US" sz="2000" dirty="0" smtClean="0">
                <a:latin typeface="Trebuchet MS" pitchFamily="34" charset="0"/>
              </a:rPr>
              <a:t> din </a:t>
            </a:r>
            <a:r>
              <a:rPr lang="en-US" sz="2000" dirty="0" err="1" smtClean="0">
                <a:latin typeface="Trebuchet MS" pitchFamily="34" charset="0"/>
              </a:rPr>
              <a:t>zonă</a:t>
            </a:r>
            <a:r>
              <a:rPr lang="en-US" sz="2000" dirty="0" smtClean="0">
                <a:latin typeface="Trebuchet MS" pitchFamily="34" charset="0"/>
              </a:rPr>
              <a:t>. </a:t>
            </a:r>
            <a:endParaRPr lang="ro-RO" sz="2000" dirty="0" smtClean="0">
              <a:latin typeface="Trebuchet MS" pitchFamily="34" charset="0"/>
            </a:endParaRPr>
          </a:p>
          <a:p>
            <a:endParaRPr lang="ro-RO" sz="2000" dirty="0" smtClean="0">
              <a:latin typeface="Trebuchet MS" pitchFamily="34" charset="0"/>
            </a:endParaRPr>
          </a:p>
          <a:p>
            <a:pPr algn="just"/>
            <a:r>
              <a:rPr lang="en-US" sz="2000" b="1" dirty="0" err="1" smtClean="0">
                <a:latin typeface="Trebuchet MS" pitchFamily="34" charset="0"/>
              </a:rPr>
              <a:t>Stadiul</a:t>
            </a:r>
            <a:r>
              <a:rPr lang="en-US" sz="2000" b="1" dirty="0" smtClean="0">
                <a:latin typeface="Trebuchet MS" pitchFamily="34" charset="0"/>
              </a:rPr>
              <a:t> actual: </a:t>
            </a:r>
            <a:r>
              <a:rPr lang="en-US" sz="2000" dirty="0" err="1" smtClean="0">
                <a:latin typeface="Trebuchet MS" pitchFamily="34" charset="0"/>
              </a:rPr>
              <a:t>proiectul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este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în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implementare</a:t>
            </a:r>
            <a:r>
              <a:rPr lang="ro-RO" sz="2000" dirty="0" smtClean="0">
                <a:latin typeface="Trebuchet MS" pitchFamily="34" charset="0"/>
              </a:rPr>
              <a:t>,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ro-RO" sz="2000" dirty="0" smtClean="0">
                <a:latin typeface="Trebuchet MS" pitchFamily="34" charset="0"/>
              </a:rPr>
              <a:t>contactul a fost semnat în data 09.01.2018</a:t>
            </a:r>
          </a:p>
          <a:p>
            <a:pPr algn="just"/>
            <a:endParaRPr lang="ro-RO" sz="2000" dirty="0" smtClean="0">
              <a:latin typeface="Trebuchet MS" pitchFamily="34" charset="0"/>
            </a:endParaRPr>
          </a:p>
          <a:p>
            <a:pPr algn="just"/>
            <a:r>
              <a:rPr lang="en-US" sz="2000" b="1" dirty="0" err="1" smtClean="0">
                <a:latin typeface="Trebuchet MS" pitchFamily="34" charset="0"/>
              </a:rPr>
              <a:t>Documentație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en-US" sz="2000" b="1" dirty="0" err="1" smtClean="0">
                <a:latin typeface="Trebuchet MS" pitchFamily="34" charset="0"/>
              </a:rPr>
              <a:t>realizată</a:t>
            </a:r>
            <a:r>
              <a:rPr lang="en-US" sz="2000" dirty="0" smtClean="0">
                <a:latin typeface="Trebuchet MS" pitchFamily="34" charset="0"/>
              </a:rPr>
              <a:t>: </a:t>
            </a:r>
            <a:r>
              <a:rPr lang="en-US" sz="2000" dirty="0" err="1" smtClean="0">
                <a:latin typeface="Trebuchet MS" pitchFamily="34" charset="0"/>
              </a:rPr>
              <a:t>documentație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realizată</a:t>
            </a:r>
            <a:r>
              <a:rPr lang="en-US" sz="2000" dirty="0" smtClean="0">
                <a:latin typeface="Trebuchet MS" pitchFamily="34" charset="0"/>
              </a:rPr>
              <a:t> D.A.L.I, </a:t>
            </a:r>
            <a:r>
              <a:rPr lang="en-US" sz="2000" dirty="0" err="1" smtClean="0">
                <a:latin typeface="Trebuchet MS" pitchFamily="34" charset="0"/>
              </a:rPr>
              <a:t>expertiză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tehnică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en-US" sz="2000" dirty="0" err="1" smtClean="0">
                <a:latin typeface="Trebuchet MS" pitchFamily="34" charset="0"/>
              </a:rPr>
              <a:t>studii</a:t>
            </a:r>
            <a:r>
              <a:rPr lang="en-US" sz="2000" dirty="0" smtClean="0">
                <a:latin typeface="Trebuchet MS" pitchFamily="34" charset="0"/>
              </a:rPr>
              <a:t> de </a:t>
            </a:r>
            <a:r>
              <a:rPr lang="en-US" sz="2000" dirty="0" err="1" smtClean="0">
                <a:latin typeface="Trebuchet MS" pitchFamily="34" charset="0"/>
              </a:rPr>
              <a:t>teren</a:t>
            </a:r>
            <a:r>
              <a:rPr lang="ro-RO" sz="2000" dirty="0" smtClean="0">
                <a:latin typeface="Trebuchet MS" pitchFamily="34" charset="0"/>
              </a:rPr>
              <a:t>, plan de marketing.</a:t>
            </a:r>
          </a:p>
          <a:p>
            <a:pPr algn="just"/>
            <a:endParaRPr lang="ro-RO" sz="2000" dirty="0" smtClean="0">
              <a:latin typeface="Trebuchet MS" pitchFamily="34" charset="0"/>
            </a:endParaRPr>
          </a:p>
          <a:p>
            <a:pPr algn="just"/>
            <a:r>
              <a:rPr lang="en-US" sz="2000" b="1" dirty="0" err="1" smtClean="0">
                <a:latin typeface="Trebuchet MS" pitchFamily="34" charset="0"/>
              </a:rPr>
              <a:t>Durata</a:t>
            </a:r>
            <a:r>
              <a:rPr lang="en-US" sz="2000" b="1" dirty="0" smtClean="0">
                <a:latin typeface="Trebuchet MS" pitchFamily="34" charset="0"/>
              </a:rPr>
              <a:t> de </a:t>
            </a:r>
            <a:r>
              <a:rPr lang="en-US" sz="2000" b="1" dirty="0" err="1" smtClean="0">
                <a:latin typeface="Trebuchet MS" pitchFamily="34" charset="0"/>
              </a:rPr>
              <a:t>implementare</a:t>
            </a:r>
            <a:r>
              <a:rPr lang="en-US" sz="2000" b="1" dirty="0" smtClean="0">
                <a:latin typeface="Trebuchet MS" pitchFamily="34" charset="0"/>
              </a:rPr>
              <a:t>: </a:t>
            </a:r>
            <a:r>
              <a:rPr lang="en-US" sz="2000" dirty="0" smtClean="0">
                <a:latin typeface="Trebuchet MS" pitchFamily="34" charset="0"/>
              </a:rPr>
              <a:t>44 de </a:t>
            </a:r>
            <a:r>
              <a:rPr lang="en-US" sz="2000" dirty="0" err="1" smtClean="0">
                <a:latin typeface="Trebuchet MS" pitchFamily="34" charset="0"/>
              </a:rPr>
              <a:t>luni</a:t>
            </a:r>
            <a:r>
              <a:rPr lang="en-US" sz="2000" dirty="0" smtClean="0">
                <a:latin typeface="Trebuchet MS" pitchFamily="34" charset="0"/>
              </a:rPr>
              <a:t> de la </a:t>
            </a:r>
            <a:r>
              <a:rPr lang="en-US" sz="2000" dirty="0" err="1" smtClean="0">
                <a:latin typeface="Trebuchet MS" pitchFamily="34" charset="0"/>
              </a:rPr>
              <a:t>semnarea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contractului</a:t>
            </a:r>
            <a:r>
              <a:rPr lang="en-US" sz="2000" dirty="0" smtClean="0">
                <a:latin typeface="Trebuchet MS" pitchFamily="34" charset="0"/>
              </a:rPr>
              <a:t> de </a:t>
            </a:r>
            <a:r>
              <a:rPr lang="en-US" sz="2000" dirty="0" err="1" smtClean="0">
                <a:latin typeface="Trebuchet MS" pitchFamily="34" charset="0"/>
              </a:rPr>
              <a:t>finanțare</a:t>
            </a:r>
            <a:r>
              <a:rPr lang="ro-RO" sz="2000" dirty="0" smtClean="0">
                <a:latin typeface="Trebuchet MS" pitchFamily="34" charset="0"/>
              </a:rPr>
              <a:t>.</a:t>
            </a:r>
          </a:p>
          <a:p>
            <a:pPr algn="just">
              <a:buNone/>
            </a:pPr>
            <a:r>
              <a:rPr lang="en-US" sz="2300" dirty="0" smtClean="0">
                <a:latin typeface="Trebuchet MS" pitchFamily="34" charset="0"/>
              </a:rPr>
              <a:t> </a:t>
            </a:r>
            <a:endParaRPr lang="ro-RO" sz="23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533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rebuchet MS" pitchFamily="34" charset="0"/>
              </a:rPr>
              <a:t>Galeri</a:t>
            </a:r>
            <a:r>
              <a:rPr lang="ro-RO" sz="2400" dirty="0" smtClean="0">
                <a:latin typeface="Trebuchet MS" pitchFamily="34" charset="0"/>
              </a:rPr>
              <a:t>a</a:t>
            </a:r>
            <a:r>
              <a:rPr lang="vi-VN" sz="2400" dirty="0" smtClean="0">
                <a:latin typeface="Trebuchet MS" pitchFamily="34" charset="0"/>
              </a:rPr>
              <a:t> de Artă „Rudolf Schweitzer – Cumpăna”– fa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ada principală -  Situa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ia existentă</a:t>
            </a:r>
            <a:r>
              <a:rPr lang="vi-VN" sz="2800" dirty="0" smtClean="0">
                <a:latin typeface="Trebuchet MS" pitchFamily="34" charset="0"/>
              </a:rPr>
              <a:t/>
            </a:r>
            <a:br>
              <a:rPr lang="vi-VN" sz="2800" dirty="0" smtClean="0">
                <a:latin typeface="Trebuchet MS" pitchFamily="34" charset="0"/>
              </a:rPr>
            </a:br>
            <a:endParaRPr lang="ro-RO" sz="2800" dirty="0" smtClean="0">
              <a:latin typeface="Trebuchet MS" pitchFamily="34" charset="0"/>
            </a:endParaRPr>
          </a:p>
          <a:p>
            <a:pPr algn="just"/>
            <a:endParaRPr lang="ro-RO" sz="2300" b="1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en-US" sz="2300" dirty="0" smtClean="0">
                <a:latin typeface="Trebuchet MS" pitchFamily="34" charset="0"/>
              </a:rPr>
              <a:t> </a:t>
            </a:r>
            <a:endParaRPr lang="ro-RO" sz="23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pic>
        <p:nvPicPr>
          <p:cNvPr id="6" name="Picture 5" descr="http://www.argesexpres.ro/images/poze/_2015/04_aprilie/4567Drum1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43000" y="1685924"/>
            <a:ext cx="6400800" cy="40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246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533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rebuchet MS" pitchFamily="34" charset="0"/>
              </a:rPr>
              <a:t>Galeri</a:t>
            </a:r>
            <a:r>
              <a:rPr lang="ro-RO" sz="2400" dirty="0" smtClean="0">
                <a:latin typeface="Trebuchet MS" pitchFamily="34" charset="0"/>
              </a:rPr>
              <a:t>a</a:t>
            </a:r>
            <a:r>
              <a:rPr lang="vi-VN" sz="2400" dirty="0" smtClean="0">
                <a:latin typeface="Trebuchet MS" pitchFamily="34" charset="0"/>
              </a:rPr>
              <a:t> de Artă „Rudolf Schweitzer – Cumpăna”– fa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ada principală -  Situa</a:t>
            </a:r>
            <a:r>
              <a:rPr lang="ro-RO" sz="2400" dirty="0" smtClean="0">
                <a:latin typeface="Trebuchet MS" pitchFamily="34" charset="0"/>
              </a:rPr>
              <a:t>ţ</a:t>
            </a:r>
            <a:r>
              <a:rPr lang="vi-VN" sz="2400" dirty="0" smtClean="0">
                <a:latin typeface="Trebuchet MS" pitchFamily="34" charset="0"/>
              </a:rPr>
              <a:t>ia </a:t>
            </a:r>
            <a:r>
              <a:rPr lang="ro-RO" sz="2400" dirty="0" smtClean="0">
                <a:latin typeface="Trebuchet MS" pitchFamily="34" charset="0"/>
              </a:rPr>
              <a:t>propusă</a:t>
            </a:r>
            <a:r>
              <a:rPr lang="vi-VN" sz="2800" dirty="0" smtClean="0">
                <a:latin typeface="Trebuchet MS" pitchFamily="34" charset="0"/>
              </a:rPr>
              <a:t/>
            </a:r>
            <a:br>
              <a:rPr lang="vi-VN" sz="2800" dirty="0" smtClean="0">
                <a:latin typeface="Trebuchet MS" pitchFamily="34" charset="0"/>
              </a:rPr>
            </a:br>
            <a:endParaRPr lang="ro-RO" sz="2800" dirty="0" smtClean="0">
              <a:latin typeface="Trebuchet MS" pitchFamily="34" charset="0"/>
            </a:endParaRPr>
          </a:p>
          <a:p>
            <a:pPr algn="just"/>
            <a:endParaRPr lang="ro-RO" sz="2300" b="1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en-US" sz="2300" dirty="0" smtClean="0">
                <a:latin typeface="Trebuchet MS" pitchFamily="34" charset="0"/>
              </a:rPr>
              <a:t> </a:t>
            </a:r>
            <a:endParaRPr lang="ro-RO" sz="23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1524000"/>
            <a:ext cx="74676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5029200"/>
          </a:xfrm>
        </p:spPr>
        <p:txBody>
          <a:bodyPr>
            <a:normAutofit fontScale="90000"/>
          </a:bodyPr>
          <a:lstStyle/>
          <a:p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smtClean="0">
                <a:latin typeface="+mn-lt"/>
              </a:rPr>
              <a:t/>
            </a:r>
            <a:br>
              <a:rPr lang="ro-RO" sz="2400" smtClean="0">
                <a:latin typeface="+mn-lt"/>
              </a:rPr>
            </a:br>
            <a: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CONSILIUL JUDEŢEAN ARGEŞ</a:t>
            </a:r>
            <a:b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Piata Vasile Milea, Nr. 1</a:t>
            </a:r>
            <a:b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Cod postal: 110053</a:t>
            </a:r>
            <a:b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T centrala: 0248/217800  </a:t>
            </a:r>
            <a:b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  <a:t>F: 0248/220137</a:t>
            </a:r>
            <a:br>
              <a:rPr lang="vi-VN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1600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www.cjarges.ro</a:t>
            </a:r>
            <a: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000" b="1" dirty="0" smtClean="0">
                <a:latin typeface="Trebuchet MS" pitchFamily="34" charset="0"/>
              </a:rPr>
              <a:t>Investim </a:t>
            </a:r>
            <a:r>
              <a:rPr lang="ro-RO" sz="2000" b="1" dirty="0">
                <a:latin typeface="Trebuchet MS" pitchFamily="34" charset="0"/>
              </a:rPr>
              <a:t>în viitorul </a:t>
            </a:r>
            <a:r>
              <a:rPr lang="ro-RO" sz="2000" b="1" dirty="0" smtClean="0">
                <a:latin typeface="Trebuchet MS" pitchFamily="34" charset="0"/>
              </a:rPr>
              <a:t>tău!</a:t>
            </a:r>
            <a:r>
              <a:rPr lang="ro-RO" sz="2000" b="1" dirty="0" smtClean="0"/>
              <a:t/>
            </a:r>
            <a:br>
              <a:rPr lang="ro-RO" sz="2000" b="1" dirty="0" smtClean="0"/>
            </a:br>
            <a:r>
              <a:rPr lang="ro-RO" sz="2000" dirty="0" smtClean="0">
                <a:latin typeface="Trebuchet MS" pitchFamily="34" charset="0"/>
              </a:rPr>
              <a:t>Proiect selectat în cadrul Programului Operaţional Regional şi co-finanţat</a:t>
            </a:r>
            <a:br>
              <a:rPr lang="ro-RO" sz="2000" dirty="0" smtClean="0">
                <a:latin typeface="Trebuchet MS" pitchFamily="34" charset="0"/>
              </a:rPr>
            </a:br>
            <a:r>
              <a:rPr lang="ro-RO" sz="2000" dirty="0" smtClean="0">
                <a:latin typeface="Trebuchet MS" pitchFamily="34" charset="0"/>
              </a:rPr>
              <a:t>de Uniunea Europeană prin Fondul European de Dezvoltare Regională.</a:t>
            </a:r>
            <a:r>
              <a:rPr lang="ro-RO" sz="2000" b="1" dirty="0" smtClean="0"/>
              <a:t> </a:t>
            </a:r>
            <a:r>
              <a:rPr lang="ro-RO" sz="2000" b="1" dirty="0"/>
              <a:t/>
            </a:r>
            <a:br>
              <a:rPr lang="ro-RO" sz="2000" b="1" dirty="0"/>
            </a:br>
            <a:r>
              <a:rPr lang="vi-VN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vi-VN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4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026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"/>
            <a:ext cx="990600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52400"/>
            <a:ext cx="838200" cy="990600"/>
          </a:xfrm>
          <a:prstGeom prst="rect">
            <a:avLst/>
          </a:prstGeom>
          <a:noFill/>
        </p:spPr>
      </p:pic>
      <p:pic>
        <p:nvPicPr>
          <p:cNvPr id="1029" name="Picture 5" descr="C:\Documents and Settings\ralucan\Desktop\identitate vizuala POR\SIGLE POR 2014 - 2020_jpg\SIGLE POR 2014 - 2020_jpg\REGIO\Regio SM_color_slog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04800"/>
            <a:ext cx="2177139" cy="609600"/>
          </a:xfrm>
          <a:prstGeom prst="rect">
            <a:avLst/>
          </a:prstGeom>
          <a:noFill/>
        </p:spPr>
      </p:pic>
      <p:pic>
        <p:nvPicPr>
          <p:cNvPr id="1030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152400"/>
            <a:ext cx="990600" cy="914400"/>
          </a:xfrm>
          <a:prstGeom prst="rect">
            <a:avLst/>
          </a:prstGeom>
          <a:noFill/>
        </p:spPr>
      </p:pic>
      <p:pic>
        <p:nvPicPr>
          <p:cNvPr id="1031" name="Picture 7" descr="C:\Documents and Settings\ralucan\Desktop\identitate vizuala POR\sigla-adr-muntenia bu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" y="5271796"/>
            <a:ext cx="2019300" cy="824204"/>
          </a:xfrm>
          <a:prstGeom prst="rect">
            <a:avLst/>
          </a:prstGeom>
          <a:noFill/>
        </p:spPr>
      </p:pic>
      <p:pic>
        <p:nvPicPr>
          <p:cNvPr id="1032" name="Picture 8" descr="C:\Documents and Settings\ralucan\Desktop\Sigla CJ 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5257800"/>
            <a:ext cx="685800" cy="762000"/>
          </a:xfrm>
          <a:prstGeom prst="rect">
            <a:avLst/>
          </a:prstGeom>
          <a:noFill/>
        </p:spPr>
      </p:pic>
      <p:pic>
        <p:nvPicPr>
          <p:cNvPr id="1027" name="Picture 3" descr="C:\Documents and Settings\ralucan\Desktop\identitate vizuala POR\Logo MCIN r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5105400"/>
            <a:ext cx="2362200" cy="914400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19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9906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ralucan\Desktop\poze muzeu si galerie\DSC_003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46862" y="304800"/>
            <a:ext cx="5621676" cy="3733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" y="4419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Trebuchet MS" pitchFamily="34" charset="0"/>
              </a:rPr>
              <a:t>Restaurarea Galeriei de Artă „Rudolf Schweitzer - Cumpăna”- consolidarea, protejarea şi valorificarea patrimoniului cultural” </a:t>
            </a:r>
            <a:br>
              <a:rPr lang="vi-VN" sz="2000" dirty="0" smtClean="0">
                <a:latin typeface="Trebuchet MS" pitchFamily="34" charset="0"/>
              </a:rPr>
            </a:br>
            <a:r>
              <a:rPr lang="vi-VN" sz="2000" dirty="0" smtClean="0">
                <a:latin typeface="Trebuchet MS" pitchFamily="34" charset="0"/>
              </a:rPr>
              <a:t>Cod proiect 116332</a:t>
            </a:r>
            <a:endParaRPr lang="ro-RO" sz="20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7772400" cy="6096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" y="762000"/>
            <a:ext cx="769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SURSA DE FINANŢARE</a:t>
            </a:r>
          </a:p>
          <a:p>
            <a:pPr algn="ctr"/>
            <a:endParaRPr lang="ro-RO" dirty="0" smtClean="0">
              <a:latin typeface="Trebuchet MS" pitchFamily="34" charset="0"/>
            </a:endParaRPr>
          </a:p>
          <a:p>
            <a:pPr algn="just"/>
            <a:endParaRPr lang="ro-RO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Trebuchet MS" pitchFamily="34" charset="0"/>
              </a:rPr>
              <a:t>Programul Operaţional Regional 2014 – 2020</a:t>
            </a:r>
          </a:p>
          <a:p>
            <a:pPr algn="just"/>
            <a:endParaRPr lang="ro-RO" sz="24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Trebuchet MS" pitchFamily="34" charset="0"/>
              </a:rPr>
              <a:t>Axa Prioritară 5 – Îmbunătăţirea mediului urban şi conservarea, protecţia şi valorificarea durabilă a patrimoniului cultural </a:t>
            </a:r>
          </a:p>
          <a:p>
            <a:pPr algn="just"/>
            <a:endParaRPr lang="ro-RO" sz="24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Trebuchet MS" pitchFamily="34" charset="0"/>
              </a:rPr>
              <a:t>Prioritatea de Investiţii 5.1 – Conservarea, protejarea, promovarea şi dezvoltarea patrimoniului natural şi cultural</a:t>
            </a: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" y="762001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INFORMAŢII GENERALE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/>
            <a:r>
              <a:rPr lang="vi-VN" sz="2000" dirty="0" smtClean="0">
                <a:latin typeface="Trebuchet MS" pitchFamily="34" charset="0"/>
              </a:rPr>
              <a:t>Proiectul privind „Restaurarea Galeriei de Artă „Rudolf Schweitzer - Cumpăna”- consolidarea, protejarea şi valorificarea patrimoniului cultural", realizat în parteneriat de către Judeţul Argeş (în calitate de lider de proiect) şi Ministerul Culturii şi Identit</a:t>
            </a:r>
            <a:r>
              <a:rPr lang="ro-RO" sz="2000" dirty="0" smtClean="0">
                <a:latin typeface="Trebuchet MS" pitchFamily="34" charset="0"/>
              </a:rPr>
              <a:t>ă</a:t>
            </a:r>
            <a:r>
              <a:rPr lang="vi-VN" sz="2000" dirty="0" smtClean="0">
                <a:latin typeface="Trebuchet MS" pitchFamily="34" charset="0"/>
              </a:rPr>
              <a:t>ţii Naţionale, va primi finanţare nerambursabilă în cadrul Axei Prioritare 5 – Îmbunătăţirea mediului urban şi conservarea, protecţia şi valorificarea durabilă a patrimoniului cultural, Prioritatea de Investiţii 5.1 – Conservarea, protejarea, promovarea şi dezvoltarea patrimoniului natural şi cultural. </a:t>
            </a:r>
          </a:p>
          <a:p>
            <a:pPr algn="just"/>
            <a:r>
              <a:rPr lang="vi-VN" sz="2000" dirty="0" smtClean="0">
                <a:latin typeface="Trebuchet MS" pitchFamily="34" charset="0"/>
              </a:rPr>
              <a:t>Suprafaţa desfăşurată a clădirii este de 725,41 mp, cu o lungime totală de 22 m şi o lăţime de 20 m.</a:t>
            </a:r>
            <a:endParaRPr lang="ro-RO" sz="2000" dirty="0" smtClean="0">
              <a:latin typeface="Trebuchet MS" pitchFamily="34" charset="0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" y="762000"/>
            <a:ext cx="7772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INFORMAŢII GENERALE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Trebuchet MS" pitchFamily="34" charset="0"/>
              </a:rPr>
              <a:t>P</a:t>
            </a:r>
            <a:r>
              <a:rPr lang="ro-RO" dirty="0" smtClean="0">
                <a:latin typeface="Trebuchet MS" pitchFamily="34" charset="0"/>
              </a:rPr>
              <a:t>r</a:t>
            </a:r>
            <a:r>
              <a:rPr lang="en-US" dirty="0" err="1" smtClean="0">
                <a:latin typeface="Trebuchet MS" pitchFamily="34" charset="0"/>
              </a:rPr>
              <a:t>oiectul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realizat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în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parteneriat</a:t>
            </a:r>
            <a:r>
              <a:rPr lang="en-US" dirty="0" smtClean="0">
                <a:latin typeface="Trebuchet MS" pitchFamily="34" charset="0"/>
              </a:rPr>
              <a:t> de </a:t>
            </a:r>
            <a:r>
              <a:rPr lang="en-US" dirty="0" err="1" smtClean="0">
                <a:latin typeface="Trebuchet MS" pitchFamily="34" charset="0"/>
              </a:rPr>
              <a:t>către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Judeţul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Argeş</a:t>
            </a:r>
            <a:r>
              <a:rPr lang="en-US" dirty="0" smtClean="0">
                <a:latin typeface="Trebuchet MS" pitchFamily="34" charset="0"/>
              </a:rPr>
              <a:t> (</a:t>
            </a:r>
            <a:r>
              <a:rPr lang="en-US" dirty="0" err="1" smtClean="0">
                <a:latin typeface="Trebuchet MS" pitchFamily="34" charset="0"/>
              </a:rPr>
              <a:t>în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calitate</a:t>
            </a:r>
            <a:r>
              <a:rPr lang="en-US" dirty="0" smtClean="0">
                <a:latin typeface="Trebuchet MS" pitchFamily="34" charset="0"/>
              </a:rPr>
              <a:t> de </a:t>
            </a:r>
            <a:r>
              <a:rPr lang="en-US" dirty="0" err="1" smtClean="0">
                <a:latin typeface="Trebuchet MS" pitchFamily="34" charset="0"/>
              </a:rPr>
              <a:t>lider</a:t>
            </a:r>
            <a:r>
              <a:rPr lang="en-US" dirty="0" smtClean="0">
                <a:latin typeface="Trebuchet MS" pitchFamily="34" charset="0"/>
              </a:rPr>
              <a:t> de </a:t>
            </a:r>
            <a:r>
              <a:rPr lang="en-US" dirty="0" err="1" smtClean="0">
                <a:latin typeface="Trebuchet MS" pitchFamily="34" charset="0"/>
              </a:rPr>
              <a:t>proiect</a:t>
            </a:r>
            <a:r>
              <a:rPr lang="en-US" dirty="0" smtClean="0">
                <a:latin typeface="Trebuchet MS" pitchFamily="34" charset="0"/>
              </a:rPr>
              <a:t>) </a:t>
            </a:r>
            <a:r>
              <a:rPr lang="en-US" dirty="0" err="1" smtClean="0">
                <a:latin typeface="Trebuchet MS" pitchFamily="34" charset="0"/>
              </a:rPr>
              <a:t>şi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Ministerul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Culturii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şi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Identitǎţii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Naţionale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ro-RO" dirty="0" smtClean="0">
                <a:latin typeface="Trebuchet MS" pitchFamily="34" charset="0"/>
              </a:rPr>
              <a:t>va contribui la dezvoltarea comunităţii şi la construirea unui avantaj competitiv pe piaţa ţintă, prin creşterea atractivităţii turistice şi investiţionale, la consolidarea identităţii culturale, la revitalizarea economică, social-culturală.</a:t>
            </a:r>
          </a:p>
          <a:p>
            <a:pPr algn="just">
              <a:buNone/>
            </a:pPr>
            <a:r>
              <a:rPr lang="vi-VN" dirty="0" smtClean="0">
                <a:latin typeface="Trebuchet MS" pitchFamily="34" charset="0"/>
              </a:rPr>
              <a:t>Galeria de Artă „Rudolf Schweitzer-Cumpăna" este o expoziţie de artă românească modernă - contemporană </a:t>
            </a:r>
            <a:r>
              <a:rPr lang="ro-RO" dirty="0" smtClean="0">
                <a:latin typeface="Trebuchet MS" pitchFamily="34" charset="0"/>
              </a:rPr>
              <a:t>ş</a:t>
            </a:r>
            <a:r>
              <a:rPr lang="vi-VN" dirty="0" smtClean="0">
                <a:latin typeface="Trebuchet MS" pitchFamily="34" charset="0"/>
              </a:rPr>
              <a:t>i a fost deschisă în 1969, în clădirea construită în 1886, după planurile arhitectului Ioan N. Socolescu, ca sediu al Primăriei Piteşti.</a:t>
            </a:r>
          </a:p>
          <a:p>
            <a:pPr algn="just">
              <a:buNone/>
            </a:pPr>
            <a:r>
              <a:rPr lang="vi-VN" dirty="0" smtClean="0">
                <a:latin typeface="Trebuchet MS" pitchFamily="34" charset="0"/>
              </a:rPr>
              <a:t>Construită în stil neoclasic, clădirea este monument istoric de importanță na</a:t>
            </a:r>
            <a:r>
              <a:rPr lang="ro-RO" dirty="0" smtClean="0">
                <a:latin typeface="Trebuchet MS" pitchFamily="34" charset="0"/>
              </a:rPr>
              <a:t>ţ</a:t>
            </a:r>
            <a:r>
              <a:rPr lang="vi-VN" dirty="0" smtClean="0">
                <a:latin typeface="Trebuchet MS" pitchFamily="34" charset="0"/>
              </a:rPr>
              <a:t>ională, înscris în Lista Monumentelor Istorice a jude</a:t>
            </a:r>
            <a:r>
              <a:rPr lang="ro-RO" dirty="0" smtClean="0">
                <a:latin typeface="Trebuchet MS" pitchFamily="34" charset="0"/>
              </a:rPr>
              <a:t>ţ</a:t>
            </a:r>
            <a:r>
              <a:rPr lang="vi-VN" dirty="0" smtClean="0">
                <a:latin typeface="Trebuchet MS" pitchFamily="34" charset="0"/>
              </a:rPr>
              <a:t>ului Argeș din 2010 la pozi</a:t>
            </a:r>
            <a:r>
              <a:rPr lang="ro-RO" dirty="0" smtClean="0">
                <a:latin typeface="Trebuchet MS" pitchFamily="34" charset="0"/>
              </a:rPr>
              <a:t>ţ</a:t>
            </a:r>
            <a:r>
              <a:rPr lang="vi-VN" dirty="0" smtClean="0">
                <a:latin typeface="Trebuchet MS" pitchFamily="34" charset="0"/>
              </a:rPr>
              <a:t>ia 32, cu codul AG – II-mA-13424.01.</a:t>
            </a: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" y="762000"/>
            <a:ext cx="7696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OBIECTIVELE PROIECTULUI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vi-VN" sz="2000" b="1" dirty="0" smtClean="0">
                <a:latin typeface="Trebuchet MS" pitchFamily="34" charset="0"/>
              </a:rPr>
              <a:t>Obiectivul general </a:t>
            </a:r>
            <a:r>
              <a:rPr lang="vi-VN" sz="2000" dirty="0" smtClean="0">
                <a:latin typeface="Trebuchet MS" pitchFamily="34" charset="0"/>
              </a:rPr>
              <a:t>constă în impulsionarea dezvoltării locale prin consolidarea, protejarea, valorificarea patrimoniului cultural al Galeriei </a:t>
            </a:r>
            <a:r>
              <a:rPr lang="en-US" sz="2000" dirty="0" smtClean="0">
                <a:latin typeface="Trebuchet MS" pitchFamily="34" charset="0"/>
              </a:rPr>
              <a:t>d</a:t>
            </a:r>
            <a:r>
              <a:rPr lang="vi-VN" sz="2000" dirty="0" smtClean="0">
                <a:latin typeface="Trebuchet MS" pitchFamily="34" charset="0"/>
              </a:rPr>
              <a:t>e Artă „Rudolf Schweitzer - Cumpăna”, respectând principiile dezvoltării durabile.</a:t>
            </a:r>
            <a:endParaRPr lang="ro-RO" sz="2000" dirty="0" smtClean="0">
              <a:latin typeface="Trebuchet MS" pitchFamily="34" charset="0"/>
            </a:endParaRPr>
          </a:p>
          <a:p>
            <a:pPr algn="just">
              <a:buNone/>
            </a:pPr>
            <a:endParaRPr lang="vi-VN" sz="20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vi-VN" sz="2000" b="1" dirty="0" smtClean="0">
                <a:latin typeface="Trebuchet MS" pitchFamily="34" charset="0"/>
              </a:rPr>
              <a:t>Obiectivele specifice</a:t>
            </a:r>
            <a:r>
              <a:rPr lang="vi-VN" sz="2000" dirty="0" smtClean="0">
                <a:latin typeface="Trebuchet MS" pitchFamily="34" charset="0"/>
              </a:rPr>
              <a:t> care vor conduce la realizarea obiectivului general, sunt: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vi-VN" sz="2000" dirty="0" smtClean="0">
                <a:latin typeface="Trebuchet MS" pitchFamily="34" charset="0"/>
              </a:rPr>
              <a:t>îmbunătăţirea infrastructurii Galeriei de Artă „Rudolf Schweitzer - Cumpăna” prin restaurarea și conservarea obiectivului turistic – monument istoric categorie A;</a:t>
            </a:r>
            <a:endParaRPr lang="en-US" sz="20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vi-VN" sz="2000" dirty="0" smtClean="0">
                <a:latin typeface="Trebuchet MS" pitchFamily="34" charset="0"/>
              </a:rPr>
              <a:t>c</a:t>
            </a:r>
            <a:r>
              <a:rPr lang="ro-RO" sz="2000" dirty="0" smtClean="0">
                <a:latin typeface="Trebuchet MS" pitchFamily="34" charset="0"/>
              </a:rPr>
              <a:t>reş</a:t>
            </a:r>
            <a:r>
              <a:rPr lang="vi-VN" sz="2000" dirty="0" smtClean="0">
                <a:latin typeface="Trebuchet MS" pitchFamily="34" charset="0"/>
              </a:rPr>
              <a:t>terea gradului de expunere a Galeriei de Artă „Rudolf Schweitzer - Cumpăna” după finalizarea lucrărilor de intervenţii, prin digitizarea acestuia</a:t>
            </a:r>
            <a:r>
              <a:rPr lang="en-US" sz="2000" dirty="0" smtClean="0">
                <a:latin typeface="Trebuchet MS" pitchFamily="34" charset="0"/>
              </a:rPr>
              <a:t>.</a:t>
            </a:r>
            <a:endParaRPr lang="ro-RO" sz="2000" dirty="0" smtClean="0">
              <a:latin typeface="Trebuchet MS" pitchFamily="34" charset="0"/>
            </a:endParaRP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7772400" cy="4572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3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304800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latin typeface="Trebuchet MS" pitchFamily="34" charset="0"/>
              </a:rPr>
              <a:t>LUCRĂRI PROPUSE</a:t>
            </a:r>
          </a:p>
          <a:p>
            <a:pPr algn="ctr"/>
            <a:endParaRPr lang="ro-RO" sz="1200" dirty="0" smtClean="0">
              <a:latin typeface="Trebuchet MS" pitchFamily="34" charset="0"/>
            </a:endParaRPr>
          </a:p>
          <a:p>
            <a:pPr algn="just"/>
            <a:r>
              <a:rPr lang="ro-RO" sz="1200" dirty="0" smtClean="0">
                <a:latin typeface="Trebuchet MS" pitchFamily="34" charset="0"/>
              </a:rPr>
              <a:t>	</a:t>
            </a:r>
            <a:r>
              <a:rPr lang="en-US" sz="1400" b="1" dirty="0" err="1" smtClean="0">
                <a:latin typeface="Trebuchet MS" pitchFamily="34" charset="0"/>
              </a:rPr>
              <a:t>Interven</a:t>
            </a:r>
            <a:r>
              <a:rPr lang="ro-RO" sz="1400" b="1" dirty="0" smtClean="0">
                <a:latin typeface="Trebuchet MS" pitchFamily="34" charset="0"/>
              </a:rPr>
              <a:t>ţ</a:t>
            </a:r>
            <a:r>
              <a:rPr lang="en-US" sz="1400" b="1" dirty="0" smtClean="0">
                <a:latin typeface="Trebuchet MS" pitchFamily="34" charset="0"/>
              </a:rPr>
              <a:t>ii </a:t>
            </a:r>
            <a:r>
              <a:rPr lang="en-US" sz="1400" b="1" dirty="0" err="1" smtClean="0">
                <a:latin typeface="Trebuchet MS" pitchFamily="34" charset="0"/>
              </a:rPr>
              <a:t>propuse</a:t>
            </a:r>
            <a:r>
              <a:rPr lang="en-US" sz="1400" b="1" dirty="0" smtClean="0">
                <a:latin typeface="Trebuchet MS" pitchFamily="34" charset="0"/>
              </a:rPr>
              <a:t> la </a:t>
            </a:r>
            <a:r>
              <a:rPr lang="en-US" sz="1400" b="1" dirty="0" err="1" smtClean="0">
                <a:latin typeface="Trebuchet MS" pitchFamily="34" charset="0"/>
              </a:rPr>
              <a:t>nivel</a:t>
            </a:r>
            <a:r>
              <a:rPr lang="en-US" sz="1400" b="1" dirty="0" smtClean="0">
                <a:latin typeface="Trebuchet MS" pitchFamily="34" charset="0"/>
              </a:rPr>
              <a:t> de </a:t>
            </a:r>
            <a:r>
              <a:rPr lang="en-US" sz="1400" b="1" dirty="0" err="1" smtClean="0">
                <a:latin typeface="Trebuchet MS" pitchFamily="34" charset="0"/>
              </a:rPr>
              <a:t>funda</a:t>
            </a:r>
            <a:r>
              <a:rPr lang="ro-RO" sz="1400" b="1" dirty="0" smtClean="0">
                <a:latin typeface="Trebuchet MS" pitchFamily="34" charset="0"/>
              </a:rPr>
              <a:t>ţ</a:t>
            </a:r>
            <a:r>
              <a:rPr lang="en-US" sz="1400" b="1" dirty="0" smtClean="0">
                <a:latin typeface="Trebuchet MS" pitchFamily="34" charset="0"/>
              </a:rPr>
              <a:t>ii:</a:t>
            </a:r>
            <a:endParaRPr lang="ro-RO" sz="1400" b="1" dirty="0" smtClean="0">
              <a:latin typeface="Trebuchet MS" pitchFamily="34" charset="0"/>
            </a:endParaRPr>
          </a:p>
          <a:p>
            <a:pPr lvl="0" algn="just">
              <a:buFontTx/>
              <a:buChar char="-"/>
            </a:pPr>
            <a:r>
              <a:rPr lang="en-US" sz="1400" dirty="0" smtClean="0">
                <a:latin typeface="Trebuchet MS" pitchFamily="34" charset="0"/>
              </a:rPr>
              <a:t>La </a:t>
            </a:r>
            <a:r>
              <a:rPr lang="en-US" sz="1400" dirty="0" err="1" smtClean="0">
                <a:latin typeface="Trebuchet MS" pitchFamily="34" charset="0"/>
              </a:rPr>
              <a:t>exteriorul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cl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err="1" smtClean="0">
                <a:latin typeface="Trebuchet MS" pitchFamily="34" charset="0"/>
              </a:rPr>
              <a:t>dirii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realiza</a:t>
            </a:r>
            <a:r>
              <a:rPr lang="en-US" sz="1400" dirty="0" smtClean="0">
                <a:latin typeface="Trebuchet MS" pitchFamily="34" charset="0"/>
              </a:rPr>
              <a:t> c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m</a:t>
            </a:r>
            <a:r>
              <a:rPr lang="ro-RO" sz="1400" dirty="0" smtClean="0">
                <a:latin typeface="Trebuchet MS" pitchFamily="34" charset="0"/>
              </a:rPr>
              <a:t>ăş</a:t>
            </a:r>
            <a:r>
              <a:rPr lang="en-US" sz="1400" dirty="0" err="1" smtClean="0">
                <a:latin typeface="Trebuchet MS" pitchFamily="34" charset="0"/>
              </a:rPr>
              <a:t>uiri</a:t>
            </a:r>
            <a:r>
              <a:rPr lang="en-US" sz="1400" dirty="0" smtClean="0">
                <a:latin typeface="Trebuchet MS" pitchFamily="34" charset="0"/>
              </a:rPr>
              <a:t> ale </a:t>
            </a:r>
            <a:r>
              <a:rPr lang="en-US" sz="1400" dirty="0" err="1" smtClean="0">
                <a:latin typeface="Trebuchet MS" pitchFamily="34" charset="0"/>
              </a:rPr>
              <a:t>funda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err="1" smtClean="0">
                <a:latin typeface="Trebuchet MS" pitchFamily="34" charset="0"/>
              </a:rPr>
              <a:t>iilor</a:t>
            </a:r>
            <a:r>
              <a:rPr lang="en-US" sz="1400" dirty="0" smtClean="0">
                <a:latin typeface="Trebuchet MS" pitchFamily="34" charset="0"/>
              </a:rPr>
              <a:t> cu </a:t>
            </a:r>
            <a:r>
              <a:rPr lang="en-US" sz="1400" dirty="0" err="1" smtClean="0">
                <a:latin typeface="Trebuchet MS" pitchFamily="34" charset="0"/>
              </a:rPr>
              <a:t>beton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pentru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mbun</a:t>
            </a:r>
            <a:r>
              <a:rPr lang="ro-RO" sz="1400" dirty="0" smtClean="0">
                <a:latin typeface="Trebuchet MS" pitchFamily="34" charset="0"/>
              </a:rPr>
              <a:t>ătăţ</a:t>
            </a:r>
            <a:r>
              <a:rPr lang="en-US" sz="1400" dirty="0" err="1" smtClean="0">
                <a:latin typeface="Trebuchet MS" pitchFamily="34" charset="0"/>
              </a:rPr>
              <a:t>irea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calit</a:t>
            </a:r>
            <a:r>
              <a:rPr lang="ro-RO" sz="1400" dirty="0" smtClean="0">
                <a:latin typeface="Trebuchet MS" pitchFamily="34" charset="0"/>
              </a:rPr>
              <a:t>ăţ</a:t>
            </a:r>
            <a:r>
              <a:rPr lang="en-US" sz="1400" dirty="0" smtClean="0">
                <a:latin typeface="Trebuchet MS" pitchFamily="34" charset="0"/>
              </a:rPr>
              <a:t>ii </a:t>
            </a:r>
            <a:r>
              <a:rPr lang="en-US" sz="1400" dirty="0" err="1" smtClean="0">
                <a:latin typeface="Trebuchet MS" pitchFamily="34" charset="0"/>
              </a:rPr>
              <a:t>acestora</a:t>
            </a:r>
            <a:r>
              <a:rPr lang="en-US" sz="1400" dirty="0" smtClean="0">
                <a:latin typeface="Trebuchet MS" pitchFamily="34" charset="0"/>
              </a:rPr>
              <a:t>, </a:t>
            </a:r>
            <a:r>
              <a:rPr lang="en-US" sz="1400" dirty="0" err="1" smtClean="0">
                <a:latin typeface="Trebuchet MS" pitchFamily="34" charset="0"/>
              </a:rPr>
              <a:t>iar</a:t>
            </a:r>
            <a:r>
              <a:rPr lang="en-US" sz="1400" dirty="0" smtClean="0">
                <a:latin typeface="Trebuchet MS" pitchFamily="34" charset="0"/>
              </a:rPr>
              <a:t> la interior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face </a:t>
            </a:r>
            <a:r>
              <a:rPr lang="en-US" sz="1400" dirty="0" err="1" smtClean="0">
                <a:latin typeface="Trebuchet MS" pitchFamily="34" charset="0"/>
              </a:rPr>
              <a:t>subzidiri</a:t>
            </a:r>
            <a:r>
              <a:rPr lang="en-US" sz="1400" dirty="0" smtClean="0">
                <a:latin typeface="Trebuchet MS" pitchFamily="34" charset="0"/>
              </a:rPr>
              <a:t> ale </a:t>
            </a:r>
            <a:r>
              <a:rPr lang="en-US" sz="1400" dirty="0" err="1" smtClean="0">
                <a:latin typeface="Trebuchet MS" pitchFamily="34" charset="0"/>
              </a:rPr>
              <a:t>pere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err="1" smtClean="0">
                <a:latin typeface="Trebuchet MS" pitchFamily="34" charset="0"/>
              </a:rPr>
              <a:t>ilor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smtClean="0">
                <a:latin typeface="Trebuchet MS" pitchFamily="34" charset="0"/>
              </a:rPr>
              <a:t>n </a:t>
            </a:r>
            <a:r>
              <a:rPr lang="en-US" sz="1400" dirty="0" err="1" smtClean="0">
                <a:latin typeface="Trebuchet MS" pitchFamily="34" charset="0"/>
              </a:rPr>
              <a:t>mai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multe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etape</a:t>
            </a:r>
            <a:r>
              <a:rPr lang="en-US" sz="1400" dirty="0" smtClean="0">
                <a:latin typeface="Trebuchet MS" pitchFamily="34" charset="0"/>
              </a:rPr>
              <a:t>;</a:t>
            </a:r>
            <a:endParaRPr lang="ro-RO" sz="1400" dirty="0" smtClean="0">
              <a:latin typeface="Trebuchet MS" pitchFamily="34" charset="0"/>
            </a:endParaRPr>
          </a:p>
          <a:p>
            <a:pPr lvl="0" algn="just">
              <a:buFontTx/>
              <a:buChar char="-"/>
            </a:pPr>
            <a:endParaRPr lang="ro-RO" sz="1400" dirty="0" smtClean="0">
              <a:latin typeface="Trebuchet MS" pitchFamily="34" charset="0"/>
            </a:endParaRPr>
          </a:p>
          <a:p>
            <a:pPr algn="just"/>
            <a:r>
              <a:rPr lang="ro-RO" sz="1400" b="1" dirty="0" smtClean="0">
                <a:latin typeface="Trebuchet MS" pitchFamily="34" charset="0"/>
              </a:rPr>
              <a:t>	</a:t>
            </a:r>
            <a:r>
              <a:rPr lang="en-US" sz="1400" b="1" dirty="0" err="1" smtClean="0">
                <a:latin typeface="Trebuchet MS" pitchFamily="34" charset="0"/>
              </a:rPr>
              <a:t>Interven</a:t>
            </a:r>
            <a:r>
              <a:rPr lang="ro-RO" sz="1400" b="1" dirty="0" smtClean="0">
                <a:latin typeface="Trebuchet MS" pitchFamily="34" charset="0"/>
              </a:rPr>
              <a:t>ţ</a:t>
            </a:r>
            <a:r>
              <a:rPr lang="en-US" sz="1400" b="1" dirty="0" smtClean="0">
                <a:latin typeface="Trebuchet MS" pitchFamily="34" charset="0"/>
              </a:rPr>
              <a:t>ii </a:t>
            </a:r>
            <a:r>
              <a:rPr lang="en-US" sz="1400" b="1" dirty="0" err="1" smtClean="0">
                <a:latin typeface="Trebuchet MS" pitchFamily="34" charset="0"/>
              </a:rPr>
              <a:t>propuse</a:t>
            </a:r>
            <a:r>
              <a:rPr lang="en-US" sz="1400" b="1" dirty="0" smtClean="0">
                <a:latin typeface="Trebuchet MS" pitchFamily="34" charset="0"/>
              </a:rPr>
              <a:t> la </a:t>
            </a:r>
            <a:r>
              <a:rPr lang="en-US" sz="1400" b="1" dirty="0" err="1" smtClean="0">
                <a:latin typeface="Trebuchet MS" pitchFamily="34" charset="0"/>
              </a:rPr>
              <a:t>nivelul</a:t>
            </a:r>
            <a:r>
              <a:rPr lang="en-US" sz="1400" b="1" dirty="0" smtClean="0">
                <a:latin typeface="Trebuchet MS" pitchFamily="34" charset="0"/>
              </a:rPr>
              <a:t> </a:t>
            </a:r>
            <a:r>
              <a:rPr lang="en-US" sz="1400" b="1" dirty="0" err="1" smtClean="0">
                <a:latin typeface="Trebuchet MS" pitchFamily="34" charset="0"/>
              </a:rPr>
              <a:t>parterului</a:t>
            </a:r>
            <a:r>
              <a:rPr lang="en-US" sz="1400" b="1" dirty="0" smtClean="0">
                <a:latin typeface="Trebuchet MS" pitchFamily="34" charset="0"/>
              </a:rPr>
              <a:t> </a:t>
            </a:r>
            <a:r>
              <a:rPr lang="ro-RO" sz="1400" b="1" dirty="0" smtClean="0">
                <a:latin typeface="Trebuchet MS" pitchFamily="34" charset="0"/>
              </a:rPr>
              <a:t>ş</a:t>
            </a:r>
            <a:r>
              <a:rPr lang="en-US" sz="1400" b="1" dirty="0" err="1" smtClean="0">
                <a:latin typeface="Trebuchet MS" pitchFamily="34" charset="0"/>
              </a:rPr>
              <a:t>i</a:t>
            </a:r>
            <a:r>
              <a:rPr lang="en-US" sz="1400" b="1" dirty="0" smtClean="0">
                <a:latin typeface="Trebuchet MS" pitchFamily="34" charset="0"/>
              </a:rPr>
              <a:t> </a:t>
            </a:r>
            <a:r>
              <a:rPr lang="en-US" sz="1400" b="1" dirty="0" err="1" smtClean="0">
                <a:latin typeface="Trebuchet MS" pitchFamily="34" charset="0"/>
              </a:rPr>
              <a:t>etajului</a:t>
            </a:r>
            <a:r>
              <a:rPr lang="en-US" sz="1400" b="1" dirty="0" smtClean="0">
                <a:latin typeface="Trebuchet MS" pitchFamily="34" charset="0"/>
              </a:rPr>
              <a:t>:</a:t>
            </a:r>
            <a:endParaRPr lang="ro-RO" sz="1400" b="1" dirty="0" smtClean="0">
              <a:latin typeface="Trebuchet MS" pitchFamily="34" charset="0"/>
            </a:endParaRPr>
          </a:p>
          <a:p>
            <a:pPr lvl="0" algn="just">
              <a:buFontTx/>
              <a:buChar char="-"/>
            </a:pPr>
            <a:r>
              <a:rPr lang="ro-RO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Reabilitarea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zid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err="1" smtClean="0">
                <a:latin typeface="Trebuchet MS" pitchFamily="34" charset="0"/>
              </a:rPr>
              <a:t>riei</a:t>
            </a:r>
            <a:r>
              <a:rPr lang="en-US" sz="1400" dirty="0" smtClean="0">
                <a:latin typeface="Trebuchet MS" pitchFamily="34" charset="0"/>
              </a:rPr>
              <a:t> de c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r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mid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 la to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pere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smtClean="0">
                <a:latin typeface="Trebuchet MS" pitchFamily="34" charset="0"/>
              </a:rPr>
              <a:t>ii </a:t>
            </a:r>
            <a:r>
              <a:rPr lang="en-US" sz="1400" dirty="0" err="1" smtClean="0">
                <a:latin typeface="Trebuchet MS" pitchFamily="34" charset="0"/>
              </a:rPr>
              <a:t>portan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prin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nl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err="1" smtClean="0">
                <a:latin typeface="Trebuchet MS" pitchFamily="34" charset="0"/>
              </a:rPr>
              <a:t>turarea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tencuielilor</a:t>
            </a:r>
            <a:r>
              <a:rPr lang="en-US" sz="1400" dirty="0" smtClean="0">
                <a:latin typeface="Trebuchet MS" pitchFamily="34" charset="0"/>
              </a:rPr>
              <a:t> cu p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err="1" smtClean="0">
                <a:latin typeface="Trebuchet MS" pitchFamily="34" charset="0"/>
              </a:rPr>
              <a:t>strarea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tuturor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ornamentelor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exterioare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ș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interioare</a:t>
            </a:r>
            <a:r>
              <a:rPr lang="en-US" sz="1400" dirty="0" smtClean="0">
                <a:latin typeface="Trebuchet MS" pitchFamily="34" charset="0"/>
              </a:rPr>
              <a:t>; </a:t>
            </a:r>
            <a:endParaRPr lang="ro-RO" sz="1400" dirty="0" smtClean="0">
              <a:latin typeface="Trebuchet MS" pitchFamily="34" charset="0"/>
            </a:endParaRPr>
          </a:p>
          <a:p>
            <a:pPr lvl="0" algn="just">
              <a:buFontTx/>
              <a:buChar char="-"/>
            </a:pPr>
            <a:r>
              <a:rPr lang="ro-RO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Executarea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unor</a:t>
            </a:r>
            <a:r>
              <a:rPr lang="en-US" sz="1400" dirty="0" smtClean="0">
                <a:latin typeface="Trebuchet MS" pitchFamily="34" charset="0"/>
              </a:rPr>
              <a:t> re</a:t>
            </a:r>
            <a:r>
              <a:rPr lang="ro-RO" sz="1400" dirty="0" smtClean="0">
                <a:latin typeface="Trebuchet MS" pitchFamily="34" charset="0"/>
              </a:rPr>
              <a:t>ț</a:t>
            </a:r>
            <a:r>
              <a:rPr lang="en-US" sz="1400" dirty="0" err="1" smtClean="0">
                <a:latin typeface="Trebuchet MS" pitchFamily="34" charset="0"/>
              </a:rPr>
              <a:t>eseri</a:t>
            </a:r>
            <a:r>
              <a:rPr lang="en-US" sz="1400" dirty="0" smtClean="0">
                <a:latin typeface="Trebuchet MS" pitchFamily="34" charset="0"/>
              </a:rPr>
              <a:t> cu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nlocuirea</a:t>
            </a:r>
            <a:r>
              <a:rPr lang="en-US" sz="1400" dirty="0" smtClean="0">
                <a:latin typeface="Trebuchet MS" pitchFamily="34" charset="0"/>
              </a:rPr>
              <a:t> c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r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err="1" smtClean="0">
                <a:latin typeface="Trebuchet MS" pitchFamily="34" charset="0"/>
              </a:rPr>
              <a:t>mizilor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fisurate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injectari</a:t>
            </a:r>
            <a:r>
              <a:rPr lang="en-US" sz="1400" dirty="0" smtClean="0">
                <a:latin typeface="Trebuchet MS" pitchFamily="34" charset="0"/>
              </a:rPr>
              <a:t> pe </a:t>
            </a:r>
            <a:r>
              <a:rPr lang="en-US" sz="1400" dirty="0" err="1" smtClean="0">
                <a:latin typeface="Trebuchet MS" pitchFamily="34" charset="0"/>
              </a:rPr>
              <a:t>traseul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fisurilor</a:t>
            </a:r>
            <a:r>
              <a:rPr lang="en-US" sz="1400" dirty="0" smtClean="0">
                <a:latin typeface="Trebuchet MS" pitchFamily="34" charset="0"/>
              </a:rPr>
              <a:t> cu </a:t>
            </a:r>
            <a:r>
              <a:rPr lang="en-US" sz="1400" dirty="0" err="1" smtClean="0">
                <a:latin typeface="Trebuchet MS" pitchFamily="34" charset="0"/>
              </a:rPr>
              <a:t>lapte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ciment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lapte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var</a:t>
            </a:r>
            <a:r>
              <a:rPr lang="en-US" sz="1400" dirty="0" smtClean="0">
                <a:latin typeface="Trebuchet MS" pitchFamily="34" charset="0"/>
              </a:rPr>
              <a:t>;</a:t>
            </a:r>
            <a:endParaRPr lang="ro-RO" sz="1400" dirty="0" smtClean="0">
              <a:latin typeface="Trebuchet MS" pitchFamily="34" charset="0"/>
            </a:endParaRPr>
          </a:p>
          <a:p>
            <a:pPr lvl="0" algn="just">
              <a:buNone/>
            </a:pPr>
            <a:r>
              <a:rPr lang="ro-RO" sz="1400" dirty="0" smtClean="0">
                <a:latin typeface="Trebuchet MS" pitchFamily="34" charset="0"/>
              </a:rPr>
              <a:t>- </a:t>
            </a:r>
            <a:r>
              <a:rPr lang="en-US" sz="1400" dirty="0" smtClean="0">
                <a:latin typeface="Trebuchet MS" pitchFamily="34" charset="0"/>
              </a:rPr>
              <a:t>Plan</a:t>
            </a:r>
            <a:r>
              <a:rPr lang="ro-RO" sz="1400" dirty="0" smtClean="0">
                <a:latin typeface="Trebuchet MS" pitchFamily="34" charset="0"/>
              </a:rPr>
              <a:t>ș</a:t>
            </a:r>
            <a:r>
              <a:rPr lang="en-US" sz="1400" dirty="0" err="1" smtClean="0">
                <a:latin typeface="Trebuchet MS" pitchFamily="34" charset="0"/>
              </a:rPr>
              <a:t>eele</a:t>
            </a:r>
            <a:r>
              <a:rPr lang="en-US" sz="1400" dirty="0" smtClean="0">
                <a:latin typeface="Trebuchet MS" pitchFamily="34" charset="0"/>
              </a:rPr>
              <a:t> din </a:t>
            </a:r>
            <a:r>
              <a:rPr lang="en-US" sz="1400" dirty="0" err="1" smtClean="0">
                <a:latin typeface="Trebuchet MS" pitchFamily="34" charset="0"/>
              </a:rPr>
              <a:t>lemn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existente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peste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parter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etaj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reabilita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prin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nlocuirea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unor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grinzi</a:t>
            </a:r>
            <a:r>
              <a:rPr lang="en-US" sz="1400" dirty="0" smtClean="0">
                <a:latin typeface="Trebuchet MS" pitchFamily="34" charset="0"/>
              </a:rPr>
              <a:t> din </a:t>
            </a:r>
            <a:r>
              <a:rPr lang="en-US" sz="1400" dirty="0" err="1" smtClean="0">
                <a:latin typeface="Trebuchet MS" pitchFamily="34" charset="0"/>
              </a:rPr>
              <a:t>lemn</a:t>
            </a:r>
            <a:r>
              <a:rPr lang="en-US" sz="1400" dirty="0" smtClean="0">
                <a:latin typeface="Trebuchet MS" pitchFamily="34" charset="0"/>
              </a:rPr>
              <a:t>  cu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nceput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putrezire</a:t>
            </a:r>
            <a:r>
              <a:rPr lang="en-US" sz="1400" dirty="0" smtClean="0">
                <a:latin typeface="Trebuchet MS" pitchFamily="34" charset="0"/>
              </a:rPr>
              <a:t>, </a:t>
            </a:r>
            <a:r>
              <a:rPr lang="en-US" sz="1400" dirty="0" err="1" smtClean="0">
                <a:latin typeface="Trebuchet MS" pitchFamily="34" charset="0"/>
              </a:rPr>
              <a:t>eliminarea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umpluturilor</a:t>
            </a:r>
            <a:r>
              <a:rPr lang="en-US" sz="1400" dirty="0" smtClean="0">
                <a:latin typeface="Trebuchet MS" pitchFamily="34" charset="0"/>
              </a:rPr>
              <a:t> de p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m</a:t>
            </a:r>
            <a:r>
              <a:rPr lang="ro-RO" sz="1400" dirty="0" smtClean="0">
                <a:latin typeface="Trebuchet MS" pitchFamily="34" charset="0"/>
              </a:rPr>
              <a:t>â</a:t>
            </a:r>
            <a:r>
              <a:rPr lang="en-US" sz="1400" dirty="0" err="1" smtClean="0">
                <a:latin typeface="Trebuchet MS" pitchFamily="34" charset="0"/>
              </a:rPr>
              <a:t>nt</a:t>
            </a:r>
            <a:r>
              <a:rPr lang="en-US" sz="1400" dirty="0" smtClean="0">
                <a:latin typeface="Trebuchet MS" pitchFamily="34" charset="0"/>
              </a:rPr>
              <a:t> de pe </a:t>
            </a:r>
            <a:r>
              <a:rPr lang="en-US" sz="1400" dirty="0" err="1" smtClean="0">
                <a:latin typeface="Trebuchet MS" pitchFamily="34" charset="0"/>
              </a:rPr>
              <a:t>podinele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intermediare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dintre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grinzile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lemn</a:t>
            </a:r>
            <a:r>
              <a:rPr lang="en-US" sz="1400" dirty="0" smtClean="0">
                <a:latin typeface="Trebuchet MS" pitchFamily="34" charset="0"/>
              </a:rPr>
              <a:t>, </a:t>
            </a:r>
            <a:r>
              <a:rPr lang="en-US" sz="1400" dirty="0" err="1" smtClean="0">
                <a:latin typeface="Trebuchet MS" pitchFamily="34" charset="0"/>
              </a:rPr>
              <a:t>peste</a:t>
            </a:r>
            <a:r>
              <a:rPr lang="en-US" sz="1400" dirty="0" smtClean="0">
                <a:latin typeface="Trebuchet MS" pitchFamily="34" charset="0"/>
              </a:rPr>
              <a:t> care </a:t>
            </a:r>
            <a:r>
              <a:rPr lang="en-US" sz="1400" dirty="0" err="1" smtClean="0">
                <a:latin typeface="Trebuchet MS" pitchFamily="34" charset="0"/>
              </a:rPr>
              <a:t>dupa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revizuirea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lor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monta</a:t>
            </a:r>
            <a:r>
              <a:rPr lang="en-US" sz="1400" dirty="0" smtClean="0">
                <a:latin typeface="Trebuchet MS" pitchFamily="34" charset="0"/>
              </a:rPr>
              <a:t> un </a:t>
            </a:r>
            <a:r>
              <a:rPr lang="en-US" sz="1400" dirty="0" err="1" smtClean="0">
                <a:latin typeface="Trebuchet MS" pitchFamily="34" charset="0"/>
              </a:rPr>
              <a:t>strat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izola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err="1" smtClean="0">
                <a:latin typeface="Trebuchet MS" pitchFamily="34" charset="0"/>
              </a:rPr>
              <a:t>ie</a:t>
            </a:r>
            <a:r>
              <a:rPr lang="en-US" sz="1400" dirty="0" smtClean="0">
                <a:latin typeface="Trebuchet MS" pitchFamily="34" charset="0"/>
              </a:rPr>
              <a:t> din vat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 mineral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.</a:t>
            </a:r>
            <a:endParaRPr lang="ro-RO" sz="1400" dirty="0" smtClean="0">
              <a:latin typeface="Trebuchet MS" pitchFamily="34" charset="0"/>
            </a:endParaRPr>
          </a:p>
          <a:p>
            <a:pPr algn="just"/>
            <a:r>
              <a:rPr lang="ro-RO" sz="1400" b="1" dirty="0" smtClean="0">
                <a:latin typeface="Trebuchet MS" pitchFamily="34" charset="0"/>
              </a:rPr>
              <a:t>	</a:t>
            </a:r>
            <a:r>
              <a:rPr lang="en-US" sz="1400" b="1" dirty="0" err="1" smtClean="0">
                <a:latin typeface="Trebuchet MS" pitchFamily="34" charset="0"/>
              </a:rPr>
              <a:t>Interven</a:t>
            </a:r>
            <a:r>
              <a:rPr lang="ro-RO" sz="1400" b="1" dirty="0" smtClean="0">
                <a:latin typeface="Trebuchet MS" pitchFamily="34" charset="0"/>
              </a:rPr>
              <a:t>ţ</a:t>
            </a:r>
            <a:r>
              <a:rPr lang="en-US" sz="1400" b="1" dirty="0" smtClean="0">
                <a:latin typeface="Trebuchet MS" pitchFamily="34" charset="0"/>
              </a:rPr>
              <a:t>ii </a:t>
            </a:r>
            <a:r>
              <a:rPr lang="en-US" sz="1400" b="1" dirty="0" err="1" smtClean="0">
                <a:latin typeface="Trebuchet MS" pitchFamily="34" charset="0"/>
              </a:rPr>
              <a:t>propuse</a:t>
            </a:r>
            <a:r>
              <a:rPr lang="en-US" sz="1400" b="1" dirty="0" smtClean="0">
                <a:latin typeface="Trebuchet MS" pitchFamily="34" charset="0"/>
              </a:rPr>
              <a:t> la </a:t>
            </a:r>
            <a:r>
              <a:rPr lang="en-US" sz="1400" b="1" dirty="0" err="1" smtClean="0">
                <a:latin typeface="Trebuchet MS" pitchFamily="34" charset="0"/>
              </a:rPr>
              <a:t>nivelul</a:t>
            </a:r>
            <a:r>
              <a:rPr lang="en-US" sz="1400" b="1" dirty="0" smtClean="0">
                <a:latin typeface="Trebuchet MS" pitchFamily="34" charset="0"/>
              </a:rPr>
              <a:t> </a:t>
            </a:r>
            <a:r>
              <a:rPr lang="en-US" sz="1400" b="1" dirty="0" err="1" smtClean="0">
                <a:latin typeface="Trebuchet MS" pitchFamily="34" charset="0"/>
              </a:rPr>
              <a:t>podului</a:t>
            </a:r>
            <a:r>
              <a:rPr lang="en-US" sz="1400" b="1" dirty="0" smtClean="0">
                <a:latin typeface="Trebuchet MS" pitchFamily="34" charset="0"/>
              </a:rPr>
              <a:t>:</a:t>
            </a:r>
            <a:endParaRPr lang="ro-RO" sz="1400" b="1" dirty="0" smtClean="0">
              <a:latin typeface="Trebuchet MS" pitchFamily="34" charset="0"/>
            </a:endParaRPr>
          </a:p>
          <a:p>
            <a:pPr lvl="0" algn="just">
              <a:buNone/>
            </a:pPr>
            <a:r>
              <a:rPr lang="ro-RO" sz="1400" dirty="0" smtClean="0">
                <a:latin typeface="Trebuchet MS" pitchFamily="34" charset="0"/>
              </a:rPr>
              <a:t>- </a:t>
            </a:r>
            <a:r>
              <a:rPr lang="en-US" sz="1400" dirty="0" smtClean="0">
                <a:latin typeface="Trebuchet MS" pitchFamily="34" charset="0"/>
              </a:rPr>
              <a:t>Se </a:t>
            </a:r>
            <a:r>
              <a:rPr lang="en-US" sz="1400" dirty="0" err="1" smtClean="0">
                <a:latin typeface="Trebuchet MS" pitchFamily="34" charset="0"/>
              </a:rPr>
              <a:t>va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revizui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arpant</a:t>
            </a:r>
            <a:r>
              <a:rPr lang="ro-RO" sz="1400" dirty="0" smtClean="0">
                <a:latin typeface="Trebuchet MS" pitchFamily="34" charset="0"/>
              </a:rPr>
              <a:t>a</a:t>
            </a:r>
            <a:r>
              <a:rPr lang="en-US" sz="1400" dirty="0" smtClean="0">
                <a:latin typeface="Trebuchet MS" pitchFamily="34" charset="0"/>
              </a:rPr>
              <a:t> existent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 cu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nlocuirea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elementelor</a:t>
            </a:r>
            <a:r>
              <a:rPr lang="en-US" sz="1400" dirty="0" smtClean="0">
                <a:latin typeface="Trebuchet MS" pitchFamily="34" charset="0"/>
              </a:rPr>
              <a:t> cu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nceput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putrezire</a:t>
            </a:r>
            <a:r>
              <a:rPr lang="en-US" sz="1400" dirty="0" smtClean="0">
                <a:latin typeface="Trebuchet MS" pitchFamily="34" charset="0"/>
              </a:rPr>
              <a:t>, </a:t>
            </a:r>
            <a:r>
              <a:rPr lang="en-US" sz="1400" dirty="0" err="1" smtClean="0">
                <a:latin typeface="Trebuchet MS" pitchFamily="34" charset="0"/>
              </a:rPr>
              <a:t>dublarea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elementelor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subdimensionate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mbun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t</a:t>
            </a:r>
            <a:r>
              <a:rPr lang="ro-RO" sz="1400" dirty="0" smtClean="0">
                <a:latin typeface="Trebuchet MS" pitchFamily="34" charset="0"/>
              </a:rPr>
              <a:t>ăț</a:t>
            </a:r>
            <a:r>
              <a:rPr lang="en-US" sz="1400" dirty="0" smtClean="0">
                <a:latin typeface="Trebuchet MS" pitchFamily="34" charset="0"/>
              </a:rPr>
              <a:t>ire </a:t>
            </a:r>
            <a:r>
              <a:rPr lang="en-US" sz="1400" dirty="0" err="1" smtClean="0">
                <a:latin typeface="Trebuchet MS" pitchFamily="34" charset="0"/>
              </a:rPr>
              <a:t>contrav</a:t>
            </a:r>
            <a:r>
              <a:rPr lang="ro-RO" sz="1400" dirty="0" smtClean="0">
                <a:latin typeface="Trebuchet MS" pitchFamily="34" charset="0"/>
              </a:rPr>
              <a:t>â</a:t>
            </a:r>
            <a:r>
              <a:rPr lang="en-US" sz="1400" dirty="0" err="1" smtClean="0">
                <a:latin typeface="Trebuchet MS" pitchFamily="34" charset="0"/>
              </a:rPr>
              <a:t>ntuirii</a:t>
            </a:r>
            <a:r>
              <a:rPr lang="en-US" sz="1400" dirty="0" smtClean="0">
                <a:latin typeface="Trebuchet MS" pitchFamily="34" charset="0"/>
              </a:rPr>
              <a:t> pe </a:t>
            </a:r>
            <a:r>
              <a:rPr lang="en-US" sz="1400" dirty="0" err="1" smtClean="0">
                <a:latin typeface="Trebuchet MS" pitchFamily="34" charset="0"/>
              </a:rPr>
              <a:t>ambele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direc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smtClean="0">
                <a:latin typeface="Trebuchet MS" pitchFamily="34" charset="0"/>
              </a:rPr>
              <a:t>ii cu </a:t>
            </a:r>
            <a:r>
              <a:rPr lang="en-US" sz="1400" dirty="0" err="1" smtClean="0">
                <a:latin typeface="Trebuchet MS" pitchFamily="34" charset="0"/>
              </a:rPr>
              <a:t>cle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ti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contrafi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smtClean="0">
                <a:latin typeface="Trebuchet MS" pitchFamily="34" charset="0"/>
              </a:rPr>
              <a:t>e </a:t>
            </a:r>
            <a:r>
              <a:rPr lang="en-US" sz="1400" dirty="0" err="1" smtClean="0">
                <a:latin typeface="Trebuchet MS" pitchFamily="34" charset="0"/>
              </a:rPr>
              <a:t>suplimentare</a:t>
            </a:r>
            <a:r>
              <a:rPr lang="en-US" sz="1400" dirty="0" smtClean="0">
                <a:latin typeface="Trebuchet MS" pitchFamily="34" charset="0"/>
              </a:rPr>
              <a:t>;</a:t>
            </a:r>
            <a:endParaRPr lang="ro-RO" sz="1400" dirty="0" smtClean="0">
              <a:latin typeface="Trebuchet MS" pitchFamily="34" charset="0"/>
            </a:endParaRPr>
          </a:p>
          <a:p>
            <a:pPr lvl="0" algn="just">
              <a:buNone/>
            </a:pPr>
            <a:r>
              <a:rPr lang="ro-RO" sz="1400" dirty="0" smtClean="0">
                <a:latin typeface="Trebuchet MS" pitchFamily="34" charset="0"/>
              </a:rPr>
              <a:t>- </a:t>
            </a:r>
            <a:r>
              <a:rPr lang="en-US" sz="1400" dirty="0" err="1" smtClean="0">
                <a:latin typeface="Trebuchet MS" pitchFamily="34" charset="0"/>
              </a:rPr>
              <a:t>Toate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elementele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lemn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proteja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mpotriva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umezirii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fi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ignifugate</a:t>
            </a:r>
            <a:r>
              <a:rPr lang="ro-RO" sz="1400" dirty="0" smtClean="0">
                <a:latin typeface="Trebuchet MS" pitchFamily="34" charset="0"/>
              </a:rPr>
              <a:t>;</a:t>
            </a:r>
            <a:r>
              <a:rPr lang="en-US" sz="1400" dirty="0" smtClean="0">
                <a:latin typeface="Trebuchet MS" pitchFamily="34" charset="0"/>
              </a:rPr>
              <a:t>  </a:t>
            </a:r>
            <a:endParaRPr lang="ro-RO" sz="14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ro-RO" sz="1400" dirty="0" smtClean="0">
                <a:latin typeface="Trebuchet MS" pitchFamily="34" charset="0"/>
              </a:rPr>
              <a:t>- Î</a:t>
            </a:r>
            <a:r>
              <a:rPr lang="en-US" sz="1400" dirty="0" smtClean="0">
                <a:latin typeface="Trebuchet MS" pitchFamily="34" charset="0"/>
              </a:rPr>
              <a:t>n </a:t>
            </a:r>
            <a:r>
              <a:rPr lang="en-US" sz="1400" dirty="0" err="1" smtClean="0">
                <a:latin typeface="Trebuchet MS" pitchFamily="34" charset="0"/>
              </a:rPr>
              <a:t>ceea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ce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prive</a:t>
            </a:r>
            <a:r>
              <a:rPr lang="ro-RO" sz="1400" dirty="0" smtClean="0">
                <a:latin typeface="Trebuchet MS" pitchFamily="34" charset="0"/>
              </a:rPr>
              <a:t>ș</a:t>
            </a:r>
            <a:r>
              <a:rPr lang="en-US" sz="1400" dirty="0" err="1" smtClean="0">
                <a:latin typeface="Trebuchet MS" pitchFamily="34" charset="0"/>
              </a:rPr>
              <a:t>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stucatura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ndep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err="1" smtClean="0">
                <a:latin typeface="Trebuchet MS" pitchFamily="34" charset="0"/>
              </a:rPr>
              <a:t>rta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depunerile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aderente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neaderente</a:t>
            </a:r>
            <a:r>
              <a:rPr lang="en-US" sz="1400" dirty="0" smtClean="0">
                <a:latin typeface="Trebuchet MS" pitchFamily="34" charset="0"/>
              </a:rPr>
              <a:t>, </a:t>
            </a:r>
            <a:r>
              <a:rPr lang="en-US" sz="1400" dirty="0" err="1" smtClean="0">
                <a:latin typeface="Trebuchet MS" pitchFamily="34" charset="0"/>
              </a:rPr>
              <a:t>repara</a:t>
            </a:r>
            <a:r>
              <a:rPr lang="ro-RO" sz="1400" dirty="0" smtClean="0">
                <a:latin typeface="Trebuchet MS" pitchFamily="34" charset="0"/>
              </a:rPr>
              <a:t>ț</a:t>
            </a:r>
            <a:r>
              <a:rPr lang="en-US" sz="1400" dirty="0" err="1" smtClean="0">
                <a:latin typeface="Trebuchet MS" pitchFamily="34" charset="0"/>
              </a:rPr>
              <a:t>iile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necorespunzatoare</a:t>
            </a:r>
            <a:r>
              <a:rPr lang="en-US" sz="1400" dirty="0" smtClean="0">
                <a:latin typeface="Trebuchet MS" pitchFamily="34" charset="0"/>
              </a:rPr>
              <a:t> a</a:t>
            </a:r>
            <a:r>
              <a:rPr lang="ro-RO" sz="1400" dirty="0" smtClean="0">
                <a:latin typeface="Trebuchet MS" pitchFamily="34" charset="0"/>
              </a:rPr>
              <a:t>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poleiturilor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vopselurilor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reconstitui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zonele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lacunare</a:t>
            </a:r>
            <a:r>
              <a:rPr lang="en-US" sz="1400" dirty="0" smtClean="0">
                <a:latin typeface="Trebuchet MS" pitchFamily="34" charset="0"/>
              </a:rPr>
              <a:t>,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integra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cromatic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repara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err="1" smtClean="0">
                <a:latin typeface="Trebuchet MS" pitchFamily="34" charset="0"/>
              </a:rPr>
              <a:t>iile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realiza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poleirea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baghetelor</a:t>
            </a:r>
            <a:r>
              <a:rPr lang="en-US" sz="1400" dirty="0" smtClean="0">
                <a:latin typeface="Trebuchet MS" pitchFamily="34" charset="0"/>
              </a:rPr>
              <a:t>, </a:t>
            </a:r>
            <a:r>
              <a:rPr lang="en-US" sz="1400" dirty="0" err="1" smtClean="0">
                <a:latin typeface="Trebuchet MS" pitchFamily="34" charset="0"/>
              </a:rPr>
              <a:t>dupa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efectuarea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unui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studi</a:t>
            </a:r>
            <a:r>
              <a:rPr lang="ro-RO" sz="1400" dirty="0" smtClean="0">
                <a:latin typeface="Trebuchet MS" pitchFamily="34" charset="0"/>
              </a:rPr>
              <a:t>u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ini</a:t>
            </a:r>
            <a:r>
              <a:rPr lang="ro-RO" sz="1400" dirty="0" smtClean="0">
                <a:latin typeface="Trebuchet MS" pitchFamily="34" charset="0"/>
              </a:rPr>
              <a:t>ţ</a:t>
            </a:r>
            <a:r>
              <a:rPr lang="en-US" sz="1400" dirty="0" err="1" smtClean="0">
                <a:latin typeface="Trebuchet MS" pitchFamily="34" charset="0"/>
              </a:rPr>
              <a:t>ial</a:t>
            </a:r>
            <a:r>
              <a:rPr lang="ro-RO" sz="1400" dirty="0" smtClean="0">
                <a:latin typeface="Trebuchet MS" pitchFamily="34" charset="0"/>
              </a:rPr>
              <a:t>;</a:t>
            </a:r>
          </a:p>
          <a:p>
            <a:pPr algn="just">
              <a:buNone/>
            </a:pPr>
            <a:r>
              <a:rPr lang="ro-RO" sz="1400" dirty="0" smtClean="0">
                <a:latin typeface="Trebuchet MS" pitchFamily="34" charset="0"/>
              </a:rPr>
              <a:t>- Î</a:t>
            </a:r>
            <a:r>
              <a:rPr lang="en-US" sz="1400" dirty="0" smtClean="0">
                <a:latin typeface="Trebuchet MS" pitchFamily="34" charset="0"/>
              </a:rPr>
              <a:t>n </a:t>
            </a:r>
            <a:r>
              <a:rPr lang="en-US" sz="1400" dirty="0" err="1" smtClean="0">
                <a:latin typeface="Trebuchet MS" pitchFamily="34" charset="0"/>
              </a:rPr>
              <a:t>ceea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ce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prive</a:t>
            </a:r>
            <a:r>
              <a:rPr lang="ro-RO" sz="1400" dirty="0" smtClean="0">
                <a:latin typeface="Trebuchet MS" pitchFamily="34" charset="0"/>
              </a:rPr>
              <a:t>ș</a:t>
            </a:r>
            <a:r>
              <a:rPr lang="en-US" sz="1400" dirty="0" err="1" smtClean="0">
                <a:latin typeface="Trebuchet MS" pitchFamily="34" charset="0"/>
              </a:rPr>
              <a:t>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pictura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î</a:t>
            </a:r>
            <a:r>
              <a:rPr lang="en-US" sz="1400" dirty="0" err="1" smtClean="0">
                <a:latin typeface="Trebuchet MS" pitchFamily="34" charset="0"/>
              </a:rPr>
              <a:t>ndeparta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depunerile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aderente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neaderente</a:t>
            </a:r>
            <a:r>
              <a:rPr lang="en-US" sz="1400" dirty="0" smtClean="0">
                <a:latin typeface="Trebuchet MS" pitchFamily="34" charset="0"/>
              </a:rPr>
              <a:t>, </a:t>
            </a:r>
            <a:r>
              <a:rPr lang="en-US" sz="1400" dirty="0" err="1" smtClean="0">
                <a:latin typeface="Trebuchet MS" pitchFamily="34" charset="0"/>
              </a:rPr>
              <a:t>repict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rile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poleituril</a:t>
            </a:r>
            <a:r>
              <a:rPr lang="ro-RO" sz="1400" dirty="0" smtClean="0">
                <a:latin typeface="Trebuchet MS" pitchFamily="34" charset="0"/>
              </a:rPr>
              <a:t>e </a:t>
            </a:r>
            <a:r>
              <a:rPr lang="en-US" sz="1400" dirty="0" err="1" smtClean="0">
                <a:latin typeface="Trebuchet MS" pitchFamily="34" charset="0"/>
              </a:rPr>
              <a:t>necorespunz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err="1" smtClean="0">
                <a:latin typeface="Trebuchet MS" pitchFamily="34" charset="0"/>
              </a:rPr>
              <a:t>toare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se </a:t>
            </a:r>
            <a:r>
              <a:rPr lang="en-US" sz="1400" dirty="0" err="1" smtClean="0">
                <a:latin typeface="Trebuchet MS" pitchFamily="34" charset="0"/>
              </a:rPr>
              <a:t>vor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realiza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interven</a:t>
            </a:r>
            <a:r>
              <a:rPr lang="ro-RO" sz="1400" dirty="0" smtClean="0">
                <a:latin typeface="Trebuchet MS" pitchFamily="34" charset="0"/>
              </a:rPr>
              <a:t>ț</a:t>
            </a:r>
            <a:r>
              <a:rPr lang="en-US" sz="1400" dirty="0" smtClean="0">
                <a:latin typeface="Trebuchet MS" pitchFamily="34" charset="0"/>
              </a:rPr>
              <a:t>ii la </a:t>
            </a:r>
            <a:r>
              <a:rPr lang="en-US" sz="1400" dirty="0" err="1" smtClean="0">
                <a:latin typeface="Trebuchet MS" pitchFamily="34" charset="0"/>
              </a:rPr>
              <a:t>nivelul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stratului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suport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ro-RO" sz="1400" dirty="0" smtClean="0">
                <a:latin typeface="Trebuchet MS" pitchFamily="34" charset="0"/>
              </a:rPr>
              <a:t>ş</a:t>
            </a:r>
            <a:r>
              <a:rPr lang="en-US" sz="1400" dirty="0" err="1" smtClean="0">
                <a:latin typeface="Trebuchet MS" pitchFamily="34" charset="0"/>
              </a:rPr>
              <a:t>i</a:t>
            </a:r>
            <a:r>
              <a:rPr lang="en-US" sz="1400" dirty="0" smtClean="0">
                <a:latin typeface="Trebuchet MS" pitchFamily="34" charset="0"/>
              </a:rPr>
              <a:t> a </a:t>
            </a:r>
            <a:r>
              <a:rPr lang="en-US" sz="1400" dirty="0" err="1" smtClean="0">
                <a:latin typeface="Trebuchet MS" pitchFamily="34" charset="0"/>
              </a:rPr>
              <a:t>stratului</a:t>
            </a:r>
            <a:r>
              <a:rPr lang="en-US" sz="1400" dirty="0" smtClean="0">
                <a:latin typeface="Trebuchet MS" pitchFamily="34" charset="0"/>
              </a:rPr>
              <a:t> de </a:t>
            </a:r>
            <a:r>
              <a:rPr lang="en-US" sz="1400" dirty="0" err="1" smtClean="0">
                <a:latin typeface="Trebuchet MS" pitchFamily="34" charset="0"/>
              </a:rPr>
              <a:t>culoare</a:t>
            </a:r>
            <a:r>
              <a:rPr lang="en-US" sz="1400" dirty="0" smtClean="0">
                <a:latin typeface="Trebuchet MS" pitchFamily="34" charset="0"/>
              </a:rPr>
              <a:t> cu </a:t>
            </a:r>
            <a:r>
              <a:rPr lang="en-US" sz="1400" dirty="0" err="1" smtClean="0">
                <a:latin typeface="Trebuchet MS" pitchFamily="34" charset="0"/>
              </a:rPr>
              <a:t>integrarea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cromatic</a:t>
            </a:r>
            <a:r>
              <a:rPr lang="ro-RO" sz="1400" dirty="0" smtClean="0">
                <a:latin typeface="Trebuchet MS" pitchFamily="34" charset="0"/>
              </a:rPr>
              <a:t>ă</a:t>
            </a:r>
            <a:r>
              <a:rPr lang="en-US" sz="1400" dirty="0" smtClean="0">
                <a:latin typeface="Trebuchet MS" pitchFamily="34" charset="0"/>
              </a:rPr>
              <a:t> a </a:t>
            </a:r>
            <a:r>
              <a:rPr lang="en-US" sz="1400" dirty="0" err="1" smtClean="0">
                <a:latin typeface="Trebuchet MS" pitchFamily="34" charset="0"/>
              </a:rPr>
              <a:t>picturii</a:t>
            </a:r>
            <a:r>
              <a:rPr lang="en-US" sz="1400" dirty="0" smtClean="0">
                <a:latin typeface="Trebuchet MS" pitchFamily="34" charset="0"/>
              </a:rPr>
              <a:t> </a:t>
            </a:r>
            <a:r>
              <a:rPr lang="en-US" sz="1400" dirty="0" err="1" smtClean="0">
                <a:latin typeface="Trebuchet MS" pitchFamily="34" charset="0"/>
              </a:rPr>
              <a:t>originale</a:t>
            </a:r>
            <a:r>
              <a:rPr lang="en-US" sz="1400" dirty="0" smtClean="0">
                <a:latin typeface="Trebuchet MS" pitchFamily="34" charset="0"/>
              </a:rPr>
              <a:t>. </a:t>
            </a:r>
            <a:endParaRPr lang="ro-RO" sz="1400" dirty="0" smtClean="0">
              <a:latin typeface="Trebuchet MS" pitchFamily="34" charset="0"/>
            </a:endParaRPr>
          </a:p>
          <a:p>
            <a:pPr algn="just"/>
            <a:endParaRPr lang="ro-RO" sz="1400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7620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REZULTATE</a:t>
            </a:r>
          </a:p>
          <a:p>
            <a:pPr algn="just"/>
            <a:endParaRPr lang="ro-RO" sz="24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vi-VN" sz="2800" dirty="0" smtClean="0">
                <a:latin typeface="Trebuchet MS" pitchFamily="34" charset="0"/>
              </a:rPr>
              <a:t>Număr de obiective de patrimoniu în stare de conservare foarte bună și bună/nr. obiectiv de patrimoniu:</a:t>
            </a:r>
            <a:endParaRPr lang="ro-RO" sz="2800" dirty="0" smtClean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vi-VN" sz="2800" dirty="0" smtClean="0">
                <a:latin typeface="Trebuchet MS" pitchFamily="34" charset="0"/>
              </a:rPr>
              <a:t>Valoarea indicatorului la începutul implementării proiectului = 0</a:t>
            </a:r>
            <a:r>
              <a:rPr lang="ro-RO" sz="2800" dirty="0" smtClean="0">
                <a:latin typeface="Trebuchet MS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vi-VN" sz="2800" dirty="0" smtClean="0">
                <a:latin typeface="Trebuchet MS" pitchFamily="34" charset="0"/>
              </a:rPr>
              <a:t>Valoarea indicatorului la finalul implementării proiectului</a:t>
            </a:r>
            <a:r>
              <a:rPr lang="ro-RO" sz="2800" dirty="0" smtClean="0">
                <a:latin typeface="Trebuchet MS" pitchFamily="34" charset="0"/>
              </a:rPr>
              <a:t> </a:t>
            </a:r>
            <a:r>
              <a:rPr lang="vi-VN" sz="2800" dirty="0" smtClean="0">
                <a:latin typeface="Trebuchet MS" pitchFamily="34" charset="0"/>
              </a:rPr>
              <a:t>(de rezultat) = </a:t>
            </a:r>
            <a:r>
              <a:rPr lang="ro-RO" sz="2800" dirty="0" smtClean="0">
                <a:latin typeface="Trebuchet MS" pitchFamily="34" charset="0"/>
              </a:rPr>
              <a:t>1;</a:t>
            </a:r>
          </a:p>
          <a:p>
            <a:pPr algn="just"/>
            <a:endParaRPr lang="ro-RO" sz="28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>
                <a:latin typeface="Trebuchet MS" pitchFamily="34" charset="0"/>
              </a:rPr>
              <a:t>Creșterea numărului de turiști cu 6%.</a:t>
            </a:r>
          </a:p>
          <a:p>
            <a:endParaRPr lang="ro-RO" dirty="0" smtClean="0"/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770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rebuchet MS" pitchFamily="34" charset="0"/>
                <a:hlinkClick r:id="rId3"/>
              </a:rPr>
              <a:t>www.inforegio.ro</a:t>
            </a:r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762000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Trebuchet MS" pitchFamily="34" charset="0"/>
              </a:rPr>
              <a:t>BUGETUL PROIECTULUI</a:t>
            </a:r>
          </a:p>
          <a:p>
            <a:pPr algn="ctr"/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vi-VN" sz="2800" dirty="0" smtClean="0">
                <a:latin typeface="Trebuchet MS" pitchFamily="34" charset="0"/>
              </a:rPr>
              <a:t>Valoarea totală a contractului de finan</a:t>
            </a:r>
            <a:r>
              <a:rPr lang="ro-RO" sz="2800" dirty="0" smtClean="0">
                <a:latin typeface="Trebuchet MS" pitchFamily="34" charset="0"/>
              </a:rPr>
              <a:t>ţ</a:t>
            </a:r>
            <a:r>
              <a:rPr lang="vi-VN" sz="2800" dirty="0" smtClean="0">
                <a:latin typeface="Trebuchet MS" pitchFamily="34" charset="0"/>
              </a:rPr>
              <a:t>are este de 19.571.115,55 lei, din care:</a:t>
            </a:r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endParaRPr lang="vi-VN" sz="2800" dirty="0" smtClean="0"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vi-VN" sz="2800" dirty="0" smtClean="0">
                <a:latin typeface="Trebuchet MS" pitchFamily="34" charset="0"/>
              </a:rPr>
              <a:t> 19.148.175,52 lei reprezintă valoarea totală nerambursabilă solicitată;</a:t>
            </a:r>
            <a:endParaRPr lang="ro-RO" sz="2800" dirty="0" smtClean="0">
              <a:latin typeface="Trebuchet MS" pitchFamily="34" charset="0"/>
            </a:endParaRPr>
          </a:p>
          <a:p>
            <a:pPr algn="just">
              <a:buNone/>
            </a:pPr>
            <a:endParaRPr lang="vi-VN" sz="2800" dirty="0" smtClean="0"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vi-VN" sz="2800" dirty="0" smtClean="0">
                <a:latin typeface="Trebuchet MS" pitchFamily="34" charset="0"/>
              </a:rPr>
              <a:t>422.940,03 lei este contribu</a:t>
            </a:r>
            <a:r>
              <a:rPr lang="ro-RO" sz="2800" dirty="0" smtClean="0">
                <a:latin typeface="Trebuchet MS" pitchFamily="34" charset="0"/>
              </a:rPr>
              <a:t>ţ</a:t>
            </a:r>
            <a:r>
              <a:rPr lang="vi-VN" sz="2800" dirty="0" smtClean="0">
                <a:latin typeface="Trebuchet MS" pitchFamily="34" charset="0"/>
              </a:rPr>
              <a:t>ia beneficiarului.</a:t>
            </a:r>
          </a:p>
          <a:p>
            <a:pPr algn="just">
              <a:buNone/>
            </a:pPr>
            <a:endParaRPr lang="vi-VN" sz="2800" b="1" dirty="0" smtClean="0"/>
          </a:p>
          <a:p>
            <a:endParaRPr lang="ro-RO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658</Words>
  <Application>Microsoft Office PowerPoint</Application>
  <PresentationFormat>On-screen Show (4:3)</PresentationFormat>
  <Paragraphs>123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    “Restaurarea Galeriei de Artă „Rudolf Schweitzer - Cumpăna”- consolidarea, protejarea şi valorificarea patrimoniului cultural”  Cod proiect 116332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CONSILIUL JUDEŢEAN ARGEŞ Piata Vasile Milea, Nr. 1 Cod postal: 110053 T centrala: 0248/217800   F: 0248/220137 www.cjarges.ro  Investim în viitorul tău! Proiect selectat în cadrul Programului Operaţional Regional şi co-finanţat de Uniunea Europeană prin Fondul European de Dezvoltare Regională.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proiect: Modernizarea  DJ 504, limita jud. Teleorman – Popești–Izvoru – Recea – Cornăţel – Vulpești (DN65A), km 110 + 700 – 136 + 695, L = 25, 995 km, com. Popești, Izvoru, Recea, Buzoești, jud. Argeș</dc:title>
  <dc:creator>Cristina VOICU OLTEANU</dc:creator>
  <cp:lastModifiedBy>claudiai</cp:lastModifiedBy>
  <cp:revision>67</cp:revision>
  <dcterms:created xsi:type="dcterms:W3CDTF">2006-08-16T00:00:00Z</dcterms:created>
  <dcterms:modified xsi:type="dcterms:W3CDTF">2019-02-18T07:58:18Z</dcterms:modified>
</cp:coreProperties>
</file>