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69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B35C82-EBC0-4EDB-82CF-C42FC3106BC4}" type="datetimeFigureOut">
              <a:rPr lang="ro-RO" smtClean="0"/>
              <a:pPr/>
              <a:t>18.02.2019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0C896E-2426-4EF3-829B-9AC06B1853E7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</a:t>
            </a:fld>
            <a:endParaRPr lang="ro-R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10</a:t>
            </a:fld>
            <a:endParaRPr lang="ro-R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11</a:t>
            </a:fld>
            <a:endParaRPr lang="ro-R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12</a:t>
            </a:fld>
            <a:endParaRPr lang="ro-R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13</a:t>
            </a:fld>
            <a:endParaRPr lang="ro-R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2</a:t>
            </a:fld>
            <a:endParaRPr lang="ro-RO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3</a:t>
            </a:fld>
            <a:endParaRPr lang="ro-R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4</a:t>
            </a:fld>
            <a:endParaRPr lang="ro-R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5</a:t>
            </a:fld>
            <a:endParaRPr lang="ro-R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6</a:t>
            </a:fld>
            <a:endParaRPr lang="ro-R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7</a:t>
            </a:fld>
            <a:endParaRPr lang="ro-R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8</a:t>
            </a:fld>
            <a:endParaRPr lang="ro-R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C896E-2426-4EF3-829B-9AC06B1853E7}" type="slidenum">
              <a:rPr lang="ro-RO" smtClean="0"/>
              <a:pPr/>
              <a:t>9</a:t>
            </a:fld>
            <a:endParaRPr lang="ro-R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o-R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www.inforegio.ro/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11" Type="http://schemas.openxmlformats.org/officeDocument/2006/relationships/image" Target="../media/image8.png"/><Relationship Id="rId5" Type="http://schemas.openxmlformats.org/officeDocument/2006/relationships/image" Target="../media/image2.jpeg"/><Relationship Id="rId10" Type="http://schemas.openxmlformats.org/officeDocument/2006/relationships/image" Target="../media/image7.png"/><Relationship Id="rId4" Type="http://schemas.openxmlformats.org/officeDocument/2006/relationships/image" Target="../media/image1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://www.cjarges.ro/" TargetMode="External"/><Relationship Id="rId7" Type="http://schemas.openxmlformats.org/officeDocument/2006/relationships/image" Target="../media/image3.jpe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11" Type="http://schemas.openxmlformats.org/officeDocument/2006/relationships/image" Target="../media/image7.png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hyperlink" Target="http://www.inforegio.ro/" TargetMode="Externa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regio.ro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800600"/>
          </a:xfrm>
        </p:spPr>
        <p:txBody>
          <a:bodyPr>
            <a:normAutofit fontScale="90000"/>
          </a:bodyPr>
          <a:lstStyle/>
          <a:p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en-US" sz="2400" dirty="0" smtClean="0">
                <a:latin typeface="+mn-lt"/>
              </a:rPr>
              <a:t/>
            </a:r>
            <a:br>
              <a:rPr lang="en-US" sz="2400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/>
            </a:r>
            <a:br>
              <a:rPr lang="en-US" sz="2400" dirty="0" smtClean="0">
                <a:latin typeface="+mn-lt"/>
              </a:rPr>
            </a:br>
            <a:r>
              <a:rPr lang="vi-VN" sz="2400" dirty="0" smtClean="0">
                <a:latin typeface="Trebuchet MS" pitchFamily="34" charset="0"/>
              </a:rPr>
              <a:t> </a:t>
            </a:r>
            <a:r>
              <a:rPr lang="en-US" sz="2400" dirty="0" smtClean="0">
                <a:latin typeface="Trebuchet MS" pitchFamily="34" charset="0"/>
              </a:rPr>
              <a:t/>
            </a:r>
            <a:br>
              <a:rPr lang="en-US" sz="2400" dirty="0" smtClean="0">
                <a:latin typeface="Trebuchet MS" pitchFamily="34" charset="0"/>
              </a:rPr>
            </a:br>
            <a:r>
              <a:rPr lang="vi-VN" sz="2400" dirty="0" smtClean="0">
                <a:latin typeface="Trebuchet MS" pitchFamily="34" charset="0"/>
              </a:rPr>
              <a:t/>
            </a:r>
            <a:br>
              <a:rPr lang="vi-VN" sz="2400" dirty="0" smtClean="0">
                <a:latin typeface="Trebuchet MS" pitchFamily="34" charset="0"/>
              </a:rPr>
            </a:br>
            <a:r>
              <a:rPr lang="vi-VN" sz="2400" dirty="0" smtClean="0">
                <a:latin typeface="Trebuchet MS" pitchFamily="34" charset="0"/>
              </a:rPr>
              <a:t>“Restaurarea Galeriei de Artă „Rudolf Schweitzer - Cumpăna”- consolidarea, protejarea şi valorificarea patrimoniului cultural” </a:t>
            </a:r>
            <a:br>
              <a:rPr lang="vi-VN" sz="2400" dirty="0" smtClean="0">
                <a:latin typeface="Trebuchet MS" pitchFamily="34" charset="0"/>
              </a:rPr>
            </a:br>
            <a:r>
              <a:rPr lang="vi-VN" sz="2400" dirty="0" smtClean="0">
                <a:latin typeface="Trebuchet MS" pitchFamily="34" charset="0"/>
              </a:rPr>
              <a:t>Cod proiect 116332</a:t>
            </a:r>
            <a:br>
              <a:rPr lang="vi-VN" sz="2400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248400"/>
            <a:ext cx="7772400" cy="381000"/>
          </a:xfrm>
          <a:effectLst/>
        </p:spPr>
        <p:txBody>
          <a:bodyPr>
            <a:normAutofit/>
          </a:bodyPr>
          <a:lstStyle/>
          <a:p>
            <a:pPr algn="ctr"/>
            <a:r>
              <a:rPr lang="ro-RO" sz="1200" b="1" dirty="0" smtClean="0">
                <a:solidFill>
                  <a:schemeClr val="tx1"/>
                </a:solidFill>
                <a:latin typeface="Trebuchet MS" pitchFamily="34" charset="0"/>
                <a:hlinkClick r:id="rId3"/>
              </a:rPr>
              <a:t>www.inforegio.ro</a:t>
            </a:r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026" name="Picture 2" descr="C:\Documents and Settings\ralucan\Desktop\identitate vizuala POR\SIGLE POR 2014 - 2020_jpg\SIGLE POR 2014 - 2020_jpg\UE\UE col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120" y="228600"/>
            <a:ext cx="995680" cy="1066800"/>
          </a:xfrm>
          <a:prstGeom prst="rect">
            <a:avLst/>
          </a:prstGeom>
          <a:noFill/>
        </p:spPr>
      </p:pic>
      <p:pic>
        <p:nvPicPr>
          <p:cNvPr id="1028" name="Picture 4" descr="C:\Documents and Settings\ralucan\Desktop\identitate vizuala POR\SIGLE POR 2014 - 2020_jpg\SIGLE POR 2014 - 2020_jpg\GUV RO\GOV RO_color_fundal al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90800" y="228600"/>
            <a:ext cx="924560" cy="1066800"/>
          </a:xfrm>
          <a:prstGeom prst="rect">
            <a:avLst/>
          </a:prstGeom>
          <a:noFill/>
        </p:spPr>
      </p:pic>
      <p:pic>
        <p:nvPicPr>
          <p:cNvPr id="1029" name="Picture 5" descr="C:\Documents and Settings\ralucan\Desktop\identitate vizuala POR\SIGLE POR 2014 - 2020_jpg\SIGLE POR 2014 - 2020_jpg\REGIO\Regio SM_color_sloga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67200" y="304800"/>
            <a:ext cx="1981200" cy="838201"/>
          </a:xfrm>
          <a:prstGeom prst="rect">
            <a:avLst/>
          </a:prstGeom>
          <a:noFill/>
        </p:spPr>
      </p:pic>
      <p:pic>
        <p:nvPicPr>
          <p:cNvPr id="1030" name="Picture 6" descr="C:\Documents and Settings\ralucan\Desktop\identitate vizuala POR\SIGLE POR 2014 - 2020_jpg\SIGLE POR 2014 - 2020_jpg\IS\IS _colo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9000" y="304800"/>
            <a:ext cx="1066800" cy="1000125"/>
          </a:xfrm>
          <a:prstGeom prst="rect">
            <a:avLst/>
          </a:prstGeom>
          <a:noFill/>
        </p:spPr>
      </p:pic>
      <p:pic>
        <p:nvPicPr>
          <p:cNvPr id="1031" name="Picture 7" descr="C:\Documents and Settings\ralucan\Desktop\identitate vizuala POR\sigla-adr-muntenia bun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" y="5257800"/>
            <a:ext cx="2114550" cy="762000"/>
          </a:xfrm>
          <a:prstGeom prst="rect">
            <a:avLst/>
          </a:prstGeom>
          <a:noFill/>
        </p:spPr>
      </p:pic>
      <p:pic>
        <p:nvPicPr>
          <p:cNvPr id="1032" name="Picture 8" descr="C:\Documents and Settings\ralucan\Desktop\Sigla CJ .bmp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620000" y="5105400"/>
            <a:ext cx="762000" cy="838200"/>
          </a:xfrm>
          <a:prstGeom prst="rect">
            <a:avLst/>
          </a:prstGeom>
          <a:noFill/>
        </p:spPr>
      </p:pic>
      <p:pic>
        <p:nvPicPr>
          <p:cNvPr id="1027" name="Picture 3" descr="C:\Documents and Settings\ralucan\Desktop\identitate vizuala POR\Logo MCIN ro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05200" y="5029200"/>
            <a:ext cx="2590800" cy="990600"/>
          </a:xfrm>
          <a:prstGeom prst="rect">
            <a:avLst/>
          </a:prstGeom>
          <a:noFill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6019800"/>
            <a:ext cx="9144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00800"/>
            <a:ext cx="7772400" cy="304800"/>
          </a:xfrm>
          <a:effectLst/>
        </p:spPr>
        <p:txBody>
          <a:bodyPr>
            <a:normAutofit/>
          </a:bodyPr>
          <a:lstStyle/>
          <a:p>
            <a:pPr algn="ctr"/>
            <a:r>
              <a:rPr lang="ro-RO" sz="1200" b="1" dirty="0" smtClean="0">
                <a:solidFill>
                  <a:schemeClr val="tx1"/>
                </a:solidFill>
                <a:latin typeface="Trebuchet MS" pitchFamily="34" charset="0"/>
                <a:hlinkClick r:id="rId3"/>
              </a:rPr>
              <a:t>www.inforegio.ro</a:t>
            </a:r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960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152400" y="533400"/>
            <a:ext cx="8763000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Trebuchet MS" pitchFamily="34" charset="0"/>
              </a:rPr>
              <a:t>INDICATORI</a:t>
            </a:r>
          </a:p>
          <a:p>
            <a:pPr algn="ctr"/>
            <a:endParaRPr lang="ro-RO" sz="2000" dirty="0" smtClean="0"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sz="2000" b="1" dirty="0" smtClean="0">
                <a:latin typeface="Trebuchet MS" pitchFamily="34" charset="0"/>
              </a:rPr>
              <a:t>Grupul </a:t>
            </a:r>
            <a:r>
              <a:rPr lang="en-US" sz="2000" b="1" dirty="0" err="1" smtClean="0">
                <a:latin typeface="Trebuchet MS" pitchFamily="34" charset="0"/>
              </a:rPr>
              <a:t>ţintă</a:t>
            </a:r>
            <a:r>
              <a:rPr lang="en-US" sz="2000" b="1" dirty="0" smtClean="0">
                <a:latin typeface="Trebuchet MS" pitchFamily="34" charset="0"/>
              </a:rPr>
              <a:t> </a:t>
            </a:r>
            <a:r>
              <a:rPr lang="en-US" sz="2000" b="1" dirty="0" err="1" smtClean="0">
                <a:latin typeface="Trebuchet MS" pitchFamily="34" charset="0"/>
              </a:rPr>
              <a:t>vizat</a:t>
            </a:r>
            <a:r>
              <a:rPr lang="en-US" sz="2000" b="1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constă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în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turişti</a:t>
            </a:r>
            <a:r>
              <a:rPr lang="en-US" sz="2000" dirty="0" smtClean="0">
                <a:latin typeface="Trebuchet MS" pitchFamily="34" charset="0"/>
              </a:rPr>
              <a:t>, </a:t>
            </a:r>
            <a:r>
              <a:rPr lang="en-US" sz="2000" dirty="0" err="1" smtClean="0">
                <a:latin typeface="Trebuchet MS" pitchFamily="34" charset="0"/>
              </a:rPr>
              <a:t>comunitatea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locală</a:t>
            </a:r>
            <a:r>
              <a:rPr lang="en-US" sz="2000" dirty="0" smtClean="0">
                <a:latin typeface="Trebuchet MS" pitchFamily="34" charset="0"/>
              </a:rPr>
              <a:t>, </a:t>
            </a:r>
            <a:r>
              <a:rPr lang="en-US" sz="2000" dirty="0" err="1" smtClean="0">
                <a:latin typeface="Trebuchet MS" pitchFamily="34" charset="0"/>
              </a:rPr>
              <a:t>Judeţul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Arge</a:t>
            </a:r>
            <a:r>
              <a:rPr lang="ro-RO" sz="2000" dirty="0" smtClean="0">
                <a:latin typeface="Trebuchet MS" pitchFamily="34" charset="0"/>
              </a:rPr>
              <a:t>ş</a:t>
            </a:r>
            <a:r>
              <a:rPr lang="en-US" sz="2000" dirty="0" smtClean="0">
                <a:latin typeface="Trebuchet MS" pitchFamily="34" charset="0"/>
              </a:rPr>
              <a:t> - </a:t>
            </a:r>
            <a:r>
              <a:rPr lang="en-US" sz="2000" dirty="0" err="1" smtClean="0">
                <a:latin typeface="Trebuchet MS" pitchFamily="34" charset="0"/>
              </a:rPr>
              <a:t>prin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creșterea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numărului</a:t>
            </a:r>
            <a:r>
              <a:rPr lang="en-US" sz="2000" dirty="0" smtClean="0">
                <a:latin typeface="Trebuchet MS" pitchFamily="34" charset="0"/>
              </a:rPr>
              <a:t> de </a:t>
            </a:r>
            <a:r>
              <a:rPr lang="en-US" sz="2000" dirty="0" err="1" smtClean="0">
                <a:latin typeface="Trebuchet MS" pitchFamily="34" charset="0"/>
              </a:rPr>
              <a:t>monumente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restaurate</a:t>
            </a:r>
            <a:r>
              <a:rPr lang="en-US" sz="2000" dirty="0" smtClean="0">
                <a:latin typeface="Trebuchet MS" pitchFamily="34" charset="0"/>
              </a:rPr>
              <a:t>/consolidate, </a:t>
            </a:r>
            <a:r>
              <a:rPr lang="en-US" sz="2000" dirty="0" err="1" smtClean="0">
                <a:latin typeface="Trebuchet MS" pitchFamily="34" charset="0"/>
              </a:rPr>
              <a:t>administrația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locală</a:t>
            </a:r>
            <a:r>
              <a:rPr lang="en-US" sz="2000" dirty="0" smtClean="0">
                <a:latin typeface="Trebuchet MS" pitchFamily="34" charset="0"/>
              </a:rPr>
              <a:t>, </a:t>
            </a:r>
            <a:r>
              <a:rPr lang="en-US" sz="2000" dirty="0" err="1" smtClean="0">
                <a:latin typeface="Trebuchet MS" pitchFamily="34" charset="0"/>
              </a:rPr>
              <a:t>prin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dezvoltarea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infrastructurii</a:t>
            </a:r>
            <a:r>
              <a:rPr lang="en-US" sz="2000" dirty="0" smtClean="0">
                <a:latin typeface="Trebuchet MS" pitchFamily="34" charset="0"/>
              </a:rPr>
              <a:t> de turism </a:t>
            </a:r>
            <a:r>
              <a:rPr lang="en-US" sz="2000" dirty="0" err="1" smtClean="0">
                <a:latin typeface="Trebuchet MS" pitchFamily="34" charset="0"/>
              </a:rPr>
              <a:t>şi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contribuţia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semnificativă</a:t>
            </a:r>
            <a:r>
              <a:rPr lang="en-US" sz="2000" dirty="0" smtClean="0">
                <a:latin typeface="Trebuchet MS" pitchFamily="34" charset="0"/>
              </a:rPr>
              <a:t> la </a:t>
            </a:r>
            <a:r>
              <a:rPr lang="en-US" sz="2000" dirty="0" err="1" smtClean="0">
                <a:latin typeface="Trebuchet MS" pitchFamily="34" charset="0"/>
              </a:rPr>
              <a:t>dezvoltarea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strategică</a:t>
            </a:r>
            <a:r>
              <a:rPr lang="en-US" sz="2000" dirty="0" smtClean="0">
                <a:latin typeface="Trebuchet MS" pitchFamily="34" charset="0"/>
              </a:rPr>
              <a:t> a </a:t>
            </a:r>
            <a:r>
              <a:rPr lang="en-US" sz="2000" dirty="0" err="1" smtClean="0">
                <a:latin typeface="Trebuchet MS" pitchFamily="34" charset="0"/>
              </a:rPr>
              <a:t>zonei</a:t>
            </a:r>
            <a:r>
              <a:rPr lang="en-US" sz="2000" dirty="0" smtClean="0">
                <a:latin typeface="Trebuchet MS" pitchFamily="34" charset="0"/>
              </a:rPr>
              <a:t>, </a:t>
            </a:r>
            <a:r>
              <a:rPr lang="en-US" sz="2000" dirty="0" err="1" smtClean="0">
                <a:latin typeface="Trebuchet MS" pitchFamily="34" charset="0"/>
              </a:rPr>
              <a:t>agenţiile</a:t>
            </a:r>
            <a:r>
              <a:rPr lang="en-US" sz="2000" dirty="0" smtClean="0">
                <a:latin typeface="Trebuchet MS" pitchFamily="34" charset="0"/>
              </a:rPr>
              <a:t> de turism </a:t>
            </a:r>
            <a:r>
              <a:rPr lang="en-US" sz="2000" dirty="0" err="1" smtClean="0">
                <a:latin typeface="Trebuchet MS" pitchFamily="34" charset="0"/>
              </a:rPr>
              <a:t>și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propriet</a:t>
            </a:r>
            <a:r>
              <a:rPr lang="ro-RO" sz="2000" dirty="0" smtClean="0">
                <a:latin typeface="Trebuchet MS" pitchFamily="34" charset="0"/>
              </a:rPr>
              <a:t>a</a:t>
            </a:r>
            <a:r>
              <a:rPr lang="en-US" sz="2000" dirty="0" err="1" smtClean="0">
                <a:latin typeface="Trebuchet MS" pitchFamily="34" charset="0"/>
              </a:rPr>
              <a:t>rii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structurilor</a:t>
            </a:r>
            <a:r>
              <a:rPr lang="en-US" sz="2000" dirty="0" smtClean="0">
                <a:latin typeface="Trebuchet MS" pitchFamily="34" charset="0"/>
              </a:rPr>
              <a:t> de </a:t>
            </a:r>
            <a:r>
              <a:rPr lang="en-US" sz="2000" dirty="0" err="1" smtClean="0">
                <a:latin typeface="Trebuchet MS" pitchFamily="34" charset="0"/>
              </a:rPr>
              <a:t>primire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turistică</a:t>
            </a:r>
            <a:r>
              <a:rPr lang="en-US" sz="2000" dirty="0" smtClean="0">
                <a:latin typeface="Trebuchet MS" pitchFamily="34" charset="0"/>
              </a:rPr>
              <a:t> din </a:t>
            </a:r>
            <a:r>
              <a:rPr lang="en-US" sz="2000" dirty="0" err="1" smtClean="0">
                <a:latin typeface="Trebuchet MS" pitchFamily="34" charset="0"/>
              </a:rPr>
              <a:t>zonă</a:t>
            </a:r>
            <a:r>
              <a:rPr lang="en-US" sz="2000" dirty="0" smtClean="0">
                <a:latin typeface="Trebuchet MS" pitchFamily="34" charset="0"/>
              </a:rPr>
              <a:t>. </a:t>
            </a:r>
            <a:endParaRPr lang="ro-RO" sz="2000" dirty="0" smtClean="0">
              <a:latin typeface="Trebuchet MS" pitchFamily="34" charset="0"/>
            </a:endParaRPr>
          </a:p>
          <a:p>
            <a:endParaRPr lang="ro-RO" sz="2000" dirty="0" smtClean="0">
              <a:latin typeface="Trebuchet MS" pitchFamily="34" charset="0"/>
            </a:endParaRPr>
          </a:p>
          <a:p>
            <a:pPr algn="just"/>
            <a:r>
              <a:rPr lang="en-US" sz="2000" b="1" dirty="0" err="1" smtClean="0">
                <a:latin typeface="Trebuchet MS" pitchFamily="34" charset="0"/>
              </a:rPr>
              <a:t>Stadiul</a:t>
            </a:r>
            <a:r>
              <a:rPr lang="en-US" sz="2000" b="1" dirty="0" smtClean="0">
                <a:latin typeface="Trebuchet MS" pitchFamily="34" charset="0"/>
              </a:rPr>
              <a:t> actual: </a:t>
            </a:r>
            <a:r>
              <a:rPr lang="en-US" sz="2000" dirty="0" err="1" smtClean="0">
                <a:latin typeface="Trebuchet MS" pitchFamily="34" charset="0"/>
              </a:rPr>
              <a:t>proiectul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este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în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implementare</a:t>
            </a:r>
            <a:r>
              <a:rPr lang="ro-RO" sz="2000" dirty="0" smtClean="0">
                <a:latin typeface="Trebuchet MS" pitchFamily="34" charset="0"/>
              </a:rPr>
              <a:t>,</a:t>
            </a:r>
            <a:r>
              <a:rPr lang="en-US" sz="2000" b="1" dirty="0" smtClean="0">
                <a:latin typeface="Trebuchet MS" pitchFamily="34" charset="0"/>
              </a:rPr>
              <a:t> </a:t>
            </a:r>
            <a:r>
              <a:rPr lang="ro-RO" sz="2000" dirty="0" smtClean="0">
                <a:latin typeface="Trebuchet MS" pitchFamily="34" charset="0"/>
              </a:rPr>
              <a:t>contactul a fost semnat în data 09.01.2018</a:t>
            </a:r>
          </a:p>
          <a:p>
            <a:pPr algn="just"/>
            <a:endParaRPr lang="ro-RO" sz="2000" dirty="0" smtClean="0">
              <a:latin typeface="Trebuchet MS" pitchFamily="34" charset="0"/>
            </a:endParaRPr>
          </a:p>
          <a:p>
            <a:pPr algn="just"/>
            <a:r>
              <a:rPr lang="en-US" sz="2000" b="1" dirty="0" err="1" smtClean="0">
                <a:latin typeface="Trebuchet MS" pitchFamily="34" charset="0"/>
              </a:rPr>
              <a:t>Documentație</a:t>
            </a:r>
            <a:r>
              <a:rPr lang="en-US" sz="2000" b="1" dirty="0" smtClean="0">
                <a:latin typeface="Trebuchet MS" pitchFamily="34" charset="0"/>
              </a:rPr>
              <a:t> </a:t>
            </a:r>
            <a:r>
              <a:rPr lang="en-US" sz="2000" b="1" dirty="0" err="1" smtClean="0">
                <a:latin typeface="Trebuchet MS" pitchFamily="34" charset="0"/>
              </a:rPr>
              <a:t>realizată</a:t>
            </a:r>
            <a:r>
              <a:rPr lang="en-US" sz="2000" dirty="0" smtClean="0">
                <a:latin typeface="Trebuchet MS" pitchFamily="34" charset="0"/>
              </a:rPr>
              <a:t>: </a:t>
            </a:r>
            <a:r>
              <a:rPr lang="en-US" sz="2000" dirty="0" err="1" smtClean="0">
                <a:latin typeface="Trebuchet MS" pitchFamily="34" charset="0"/>
              </a:rPr>
              <a:t>documentație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realizată</a:t>
            </a:r>
            <a:r>
              <a:rPr lang="en-US" sz="2000" dirty="0" smtClean="0">
                <a:latin typeface="Trebuchet MS" pitchFamily="34" charset="0"/>
              </a:rPr>
              <a:t> D.A.L.I, </a:t>
            </a:r>
            <a:r>
              <a:rPr lang="en-US" sz="2000" dirty="0" err="1" smtClean="0">
                <a:latin typeface="Trebuchet MS" pitchFamily="34" charset="0"/>
              </a:rPr>
              <a:t>expertiză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tehnică</a:t>
            </a:r>
            <a:r>
              <a:rPr lang="en-US" sz="2000" dirty="0" smtClean="0">
                <a:latin typeface="Trebuchet MS" pitchFamily="34" charset="0"/>
              </a:rPr>
              <a:t>, </a:t>
            </a:r>
            <a:r>
              <a:rPr lang="en-US" sz="2000" dirty="0" err="1" smtClean="0">
                <a:latin typeface="Trebuchet MS" pitchFamily="34" charset="0"/>
              </a:rPr>
              <a:t>studii</a:t>
            </a:r>
            <a:r>
              <a:rPr lang="en-US" sz="2000" dirty="0" smtClean="0">
                <a:latin typeface="Trebuchet MS" pitchFamily="34" charset="0"/>
              </a:rPr>
              <a:t> de </a:t>
            </a:r>
            <a:r>
              <a:rPr lang="en-US" sz="2000" dirty="0" err="1" smtClean="0">
                <a:latin typeface="Trebuchet MS" pitchFamily="34" charset="0"/>
              </a:rPr>
              <a:t>teren</a:t>
            </a:r>
            <a:r>
              <a:rPr lang="ro-RO" sz="2000" dirty="0" smtClean="0">
                <a:latin typeface="Trebuchet MS" pitchFamily="34" charset="0"/>
              </a:rPr>
              <a:t>, plan de marketing.</a:t>
            </a:r>
          </a:p>
          <a:p>
            <a:pPr algn="just"/>
            <a:endParaRPr lang="ro-RO" sz="2000" dirty="0" smtClean="0">
              <a:latin typeface="Trebuchet MS" pitchFamily="34" charset="0"/>
            </a:endParaRPr>
          </a:p>
          <a:p>
            <a:pPr algn="just"/>
            <a:r>
              <a:rPr lang="en-US" sz="2000" b="1" dirty="0" err="1" smtClean="0">
                <a:latin typeface="Trebuchet MS" pitchFamily="34" charset="0"/>
              </a:rPr>
              <a:t>Durata</a:t>
            </a:r>
            <a:r>
              <a:rPr lang="en-US" sz="2000" b="1" dirty="0" smtClean="0">
                <a:latin typeface="Trebuchet MS" pitchFamily="34" charset="0"/>
              </a:rPr>
              <a:t> de </a:t>
            </a:r>
            <a:r>
              <a:rPr lang="en-US" sz="2000" b="1" dirty="0" err="1" smtClean="0">
                <a:latin typeface="Trebuchet MS" pitchFamily="34" charset="0"/>
              </a:rPr>
              <a:t>implementare</a:t>
            </a:r>
            <a:r>
              <a:rPr lang="en-US" sz="2000" b="1" dirty="0" smtClean="0">
                <a:latin typeface="Trebuchet MS" pitchFamily="34" charset="0"/>
              </a:rPr>
              <a:t>: </a:t>
            </a:r>
            <a:r>
              <a:rPr lang="en-US" sz="2000" dirty="0" smtClean="0">
                <a:latin typeface="Trebuchet MS" pitchFamily="34" charset="0"/>
              </a:rPr>
              <a:t>44 de </a:t>
            </a:r>
            <a:r>
              <a:rPr lang="en-US" sz="2000" dirty="0" err="1" smtClean="0">
                <a:latin typeface="Trebuchet MS" pitchFamily="34" charset="0"/>
              </a:rPr>
              <a:t>luni</a:t>
            </a:r>
            <a:r>
              <a:rPr lang="en-US" sz="2000" dirty="0" smtClean="0">
                <a:latin typeface="Trebuchet MS" pitchFamily="34" charset="0"/>
              </a:rPr>
              <a:t> de la </a:t>
            </a:r>
            <a:r>
              <a:rPr lang="en-US" sz="2000" dirty="0" err="1" smtClean="0">
                <a:latin typeface="Trebuchet MS" pitchFamily="34" charset="0"/>
              </a:rPr>
              <a:t>semnarea</a:t>
            </a: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en-US" sz="2000" dirty="0" err="1" smtClean="0">
                <a:latin typeface="Trebuchet MS" pitchFamily="34" charset="0"/>
              </a:rPr>
              <a:t>contractului</a:t>
            </a:r>
            <a:r>
              <a:rPr lang="en-US" sz="2000" dirty="0" smtClean="0">
                <a:latin typeface="Trebuchet MS" pitchFamily="34" charset="0"/>
              </a:rPr>
              <a:t> de </a:t>
            </a:r>
            <a:r>
              <a:rPr lang="en-US" sz="2000" dirty="0" err="1" smtClean="0">
                <a:latin typeface="Trebuchet MS" pitchFamily="34" charset="0"/>
              </a:rPr>
              <a:t>finanțare</a:t>
            </a:r>
            <a:r>
              <a:rPr lang="ro-RO" sz="2000" dirty="0" smtClean="0">
                <a:latin typeface="Trebuchet MS" pitchFamily="34" charset="0"/>
              </a:rPr>
              <a:t>.</a:t>
            </a:r>
          </a:p>
          <a:p>
            <a:pPr algn="just">
              <a:buNone/>
            </a:pPr>
            <a:r>
              <a:rPr lang="en-US" sz="2300" dirty="0" smtClean="0">
                <a:latin typeface="Trebuchet MS" pitchFamily="34" charset="0"/>
              </a:rPr>
              <a:t> </a:t>
            </a:r>
            <a:endParaRPr lang="ro-RO" sz="2300" dirty="0" smtClean="0">
              <a:latin typeface="Trebuchet MS" pitchFamily="34" charset="0"/>
            </a:endParaRPr>
          </a:p>
          <a:p>
            <a:endParaRPr lang="ro-RO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00800"/>
            <a:ext cx="7772400" cy="304800"/>
          </a:xfrm>
          <a:effectLst/>
        </p:spPr>
        <p:txBody>
          <a:bodyPr>
            <a:normAutofit/>
          </a:bodyPr>
          <a:lstStyle/>
          <a:p>
            <a:pPr algn="ctr"/>
            <a:r>
              <a:rPr lang="ro-RO" sz="1200" b="1" dirty="0" smtClean="0">
                <a:solidFill>
                  <a:schemeClr val="tx1"/>
                </a:solidFill>
                <a:latin typeface="Trebuchet MS" pitchFamily="34" charset="0"/>
                <a:hlinkClick r:id="rId3"/>
              </a:rPr>
              <a:t>www.inforegio.ro</a:t>
            </a:r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96000"/>
            <a:ext cx="9144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304800" y="5334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smtClean="0">
                <a:latin typeface="Trebuchet MS" pitchFamily="34" charset="0"/>
              </a:rPr>
              <a:t>Galeri</a:t>
            </a:r>
            <a:r>
              <a:rPr lang="ro-RO" sz="2400" dirty="0" smtClean="0">
                <a:latin typeface="Trebuchet MS" pitchFamily="34" charset="0"/>
              </a:rPr>
              <a:t>a</a:t>
            </a:r>
            <a:r>
              <a:rPr lang="vi-VN" sz="2400" dirty="0" smtClean="0">
                <a:latin typeface="Trebuchet MS" pitchFamily="34" charset="0"/>
              </a:rPr>
              <a:t> de Artă „Rudolf Schweitzer – Cumpăna”– fa</a:t>
            </a:r>
            <a:r>
              <a:rPr lang="ro-RO" sz="2400" dirty="0" smtClean="0">
                <a:latin typeface="Trebuchet MS" pitchFamily="34" charset="0"/>
              </a:rPr>
              <a:t>ţ</a:t>
            </a:r>
            <a:r>
              <a:rPr lang="vi-VN" sz="2400" dirty="0" smtClean="0">
                <a:latin typeface="Trebuchet MS" pitchFamily="34" charset="0"/>
              </a:rPr>
              <a:t>ada principală -  Situa</a:t>
            </a:r>
            <a:r>
              <a:rPr lang="ro-RO" sz="2400" dirty="0" smtClean="0">
                <a:latin typeface="Trebuchet MS" pitchFamily="34" charset="0"/>
              </a:rPr>
              <a:t>ţ</a:t>
            </a:r>
            <a:r>
              <a:rPr lang="vi-VN" sz="2400" dirty="0" smtClean="0">
                <a:latin typeface="Trebuchet MS" pitchFamily="34" charset="0"/>
              </a:rPr>
              <a:t>ia existentă</a:t>
            </a:r>
            <a:r>
              <a:rPr lang="vi-VN" sz="2800" dirty="0" smtClean="0">
                <a:latin typeface="Trebuchet MS" pitchFamily="34" charset="0"/>
              </a:rPr>
              <a:t/>
            </a:r>
            <a:br>
              <a:rPr lang="vi-VN" sz="2800" dirty="0" smtClean="0">
                <a:latin typeface="Trebuchet MS" pitchFamily="34" charset="0"/>
              </a:rPr>
            </a:br>
            <a:endParaRPr lang="ro-RO" sz="2800" dirty="0" smtClean="0">
              <a:latin typeface="Trebuchet MS" pitchFamily="34" charset="0"/>
            </a:endParaRPr>
          </a:p>
          <a:p>
            <a:pPr algn="just"/>
            <a:endParaRPr lang="ro-RO" sz="2300" b="1" dirty="0" smtClean="0">
              <a:latin typeface="Trebuchet MS" pitchFamily="34" charset="0"/>
            </a:endParaRPr>
          </a:p>
          <a:p>
            <a:pPr algn="just">
              <a:buNone/>
            </a:pPr>
            <a:r>
              <a:rPr lang="en-US" sz="2300" dirty="0" smtClean="0">
                <a:latin typeface="Trebuchet MS" pitchFamily="34" charset="0"/>
              </a:rPr>
              <a:t> </a:t>
            </a:r>
            <a:endParaRPr lang="ro-RO" sz="2300" dirty="0" smtClean="0">
              <a:latin typeface="Trebuchet MS" pitchFamily="34" charset="0"/>
            </a:endParaRPr>
          </a:p>
          <a:p>
            <a:endParaRPr lang="ro-RO" dirty="0" smtClean="0"/>
          </a:p>
        </p:txBody>
      </p:sp>
      <p:pic>
        <p:nvPicPr>
          <p:cNvPr id="6" name="Picture 5" descr="http://www.argesexpres.ro/images/poze/_2015/04_aprilie/4567Drum1.jpg"/>
          <p:cNvPicPr/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143000" y="1685924"/>
            <a:ext cx="6400800" cy="4029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324600"/>
            <a:ext cx="7772400" cy="381000"/>
          </a:xfrm>
          <a:effectLst/>
        </p:spPr>
        <p:txBody>
          <a:bodyPr>
            <a:normAutofit/>
          </a:bodyPr>
          <a:lstStyle/>
          <a:p>
            <a:pPr algn="ctr"/>
            <a:r>
              <a:rPr lang="ro-RO" sz="1200" b="1" dirty="0" smtClean="0">
                <a:solidFill>
                  <a:schemeClr val="tx1"/>
                </a:solidFill>
                <a:latin typeface="Trebuchet MS" pitchFamily="34" charset="0"/>
                <a:hlinkClick r:id="rId3"/>
              </a:rPr>
              <a:t>www.inforegio.ro</a:t>
            </a:r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960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304800" y="5334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smtClean="0">
                <a:latin typeface="Trebuchet MS" pitchFamily="34" charset="0"/>
              </a:rPr>
              <a:t>Galeri</a:t>
            </a:r>
            <a:r>
              <a:rPr lang="ro-RO" sz="2400" dirty="0" smtClean="0">
                <a:latin typeface="Trebuchet MS" pitchFamily="34" charset="0"/>
              </a:rPr>
              <a:t>a</a:t>
            </a:r>
            <a:r>
              <a:rPr lang="vi-VN" sz="2400" dirty="0" smtClean="0">
                <a:latin typeface="Trebuchet MS" pitchFamily="34" charset="0"/>
              </a:rPr>
              <a:t> de Artă „Rudolf Schweitzer – Cumpăna”– fa</a:t>
            </a:r>
            <a:r>
              <a:rPr lang="ro-RO" sz="2400" dirty="0" smtClean="0">
                <a:latin typeface="Trebuchet MS" pitchFamily="34" charset="0"/>
              </a:rPr>
              <a:t>ţ</a:t>
            </a:r>
            <a:r>
              <a:rPr lang="vi-VN" sz="2400" dirty="0" smtClean="0">
                <a:latin typeface="Trebuchet MS" pitchFamily="34" charset="0"/>
              </a:rPr>
              <a:t>ada principală -  Situa</a:t>
            </a:r>
            <a:r>
              <a:rPr lang="ro-RO" sz="2400" dirty="0" smtClean="0">
                <a:latin typeface="Trebuchet MS" pitchFamily="34" charset="0"/>
              </a:rPr>
              <a:t>ţ</a:t>
            </a:r>
            <a:r>
              <a:rPr lang="vi-VN" sz="2400" dirty="0" smtClean="0">
                <a:latin typeface="Trebuchet MS" pitchFamily="34" charset="0"/>
              </a:rPr>
              <a:t>ia </a:t>
            </a:r>
            <a:r>
              <a:rPr lang="ro-RO" sz="2400" dirty="0" smtClean="0">
                <a:latin typeface="Trebuchet MS" pitchFamily="34" charset="0"/>
              </a:rPr>
              <a:t>propusă</a:t>
            </a:r>
            <a:r>
              <a:rPr lang="vi-VN" sz="2800" dirty="0" smtClean="0">
                <a:latin typeface="Trebuchet MS" pitchFamily="34" charset="0"/>
              </a:rPr>
              <a:t/>
            </a:r>
            <a:br>
              <a:rPr lang="vi-VN" sz="2800" dirty="0" smtClean="0">
                <a:latin typeface="Trebuchet MS" pitchFamily="34" charset="0"/>
              </a:rPr>
            </a:br>
            <a:endParaRPr lang="ro-RO" sz="2800" dirty="0" smtClean="0">
              <a:latin typeface="Trebuchet MS" pitchFamily="34" charset="0"/>
            </a:endParaRPr>
          </a:p>
          <a:p>
            <a:pPr algn="just"/>
            <a:endParaRPr lang="ro-RO" sz="2300" b="1" dirty="0" smtClean="0">
              <a:latin typeface="Trebuchet MS" pitchFamily="34" charset="0"/>
            </a:endParaRPr>
          </a:p>
          <a:p>
            <a:pPr algn="just">
              <a:buNone/>
            </a:pPr>
            <a:r>
              <a:rPr lang="en-US" sz="2300" dirty="0" smtClean="0">
                <a:latin typeface="Trebuchet MS" pitchFamily="34" charset="0"/>
              </a:rPr>
              <a:t> </a:t>
            </a:r>
            <a:endParaRPr lang="ro-RO" sz="2300" dirty="0" smtClean="0">
              <a:latin typeface="Trebuchet MS" pitchFamily="34" charset="0"/>
            </a:endParaRPr>
          </a:p>
          <a:p>
            <a:endParaRPr lang="ro-RO" dirty="0" smtClean="0"/>
          </a:p>
        </p:txBody>
      </p:sp>
      <p:pic>
        <p:nvPicPr>
          <p:cNvPr id="9" name="Picture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2000" y="1524000"/>
            <a:ext cx="7467600" cy="4495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5029200"/>
          </a:xfrm>
        </p:spPr>
        <p:txBody>
          <a:bodyPr>
            <a:normAutofit fontScale="90000"/>
          </a:bodyPr>
          <a:lstStyle/>
          <a:p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smtClean="0">
                <a:latin typeface="+mn-lt"/>
              </a:rPr>
              <a:t/>
            </a:r>
            <a:br>
              <a:rPr lang="ro-RO" sz="2400" smtClean="0">
                <a:latin typeface="+mn-lt"/>
              </a:rPr>
            </a:br>
            <a:r>
              <a:rPr lang="vi-VN" sz="22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vi-VN" sz="22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vi-VN" sz="22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vi-VN" sz="22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  <a:t>CONSILIUL JUDEŢEAN ARGEŞ</a:t>
            </a:r>
            <a:b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  <a:t>Piata Vasile Milea, Nr. 1</a:t>
            </a:r>
            <a:b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  <a:t>Cod postal: 110053</a:t>
            </a:r>
            <a:b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  <a:t>T centrala: 0248/217800  </a:t>
            </a:r>
            <a:b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  <a:t>F: 0248/220137</a:t>
            </a:r>
            <a:br>
              <a:rPr lang="vi-VN" sz="16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vi-VN" sz="1600" dirty="0" smtClean="0">
                <a:solidFill>
                  <a:schemeClr val="tx1"/>
                </a:solidFill>
                <a:latin typeface="Trebuchet MS" pitchFamily="34" charset="0"/>
                <a:hlinkClick r:id="rId3"/>
              </a:rPr>
              <a:t>www.cjarges.ro</a:t>
            </a:r>
            <a:r>
              <a:rPr lang="ro-RO" sz="20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0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0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0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000" b="1" dirty="0" smtClean="0">
                <a:latin typeface="Trebuchet MS" pitchFamily="34" charset="0"/>
              </a:rPr>
              <a:t>Investim </a:t>
            </a:r>
            <a:r>
              <a:rPr lang="ro-RO" sz="2000" b="1" dirty="0">
                <a:latin typeface="Trebuchet MS" pitchFamily="34" charset="0"/>
              </a:rPr>
              <a:t>în viitorul </a:t>
            </a:r>
            <a:r>
              <a:rPr lang="ro-RO" sz="2000" b="1" dirty="0" smtClean="0">
                <a:latin typeface="Trebuchet MS" pitchFamily="34" charset="0"/>
              </a:rPr>
              <a:t>tău!</a:t>
            </a:r>
            <a:r>
              <a:rPr lang="ro-RO" sz="2000" b="1" dirty="0" smtClean="0"/>
              <a:t/>
            </a:r>
            <a:br>
              <a:rPr lang="ro-RO" sz="2000" b="1" dirty="0" smtClean="0"/>
            </a:br>
            <a:r>
              <a:rPr lang="ro-RO" sz="2000" dirty="0" smtClean="0">
                <a:latin typeface="Trebuchet MS" pitchFamily="34" charset="0"/>
              </a:rPr>
              <a:t>Proiect selectat în cadrul Programului Operaţional Regional şi co-finanţat</a:t>
            </a:r>
            <a:br>
              <a:rPr lang="ro-RO" sz="2000" dirty="0" smtClean="0">
                <a:latin typeface="Trebuchet MS" pitchFamily="34" charset="0"/>
              </a:rPr>
            </a:br>
            <a:r>
              <a:rPr lang="ro-RO" sz="2000" dirty="0" smtClean="0">
                <a:latin typeface="Trebuchet MS" pitchFamily="34" charset="0"/>
              </a:rPr>
              <a:t>de Uniunea Europeană prin Fondul European de Dezvoltare Regională.</a:t>
            </a:r>
            <a:r>
              <a:rPr lang="ro-RO" sz="2000" b="1" dirty="0" smtClean="0"/>
              <a:t> </a:t>
            </a:r>
            <a:r>
              <a:rPr lang="ro-RO" sz="2000" b="1" dirty="0"/>
              <a:t/>
            </a:r>
            <a:br>
              <a:rPr lang="ro-RO" sz="2000" b="1" dirty="0"/>
            </a:br>
            <a:r>
              <a:rPr lang="vi-VN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vi-VN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00800"/>
            <a:ext cx="7772400" cy="304800"/>
          </a:xfrm>
          <a:effectLst/>
        </p:spPr>
        <p:txBody>
          <a:bodyPr>
            <a:normAutofit/>
          </a:bodyPr>
          <a:lstStyle/>
          <a:p>
            <a:pPr algn="ctr"/>
            <a:r>
              <a:rPr lang="ro-RO" sz="1200" b="1" dirty="0" smtClean="0">
                <a:solidFill>
                  <a:schemeClr val="tx1"/>
                </a:solidFill>
                <a:latin typeface="Trebuchet MS" pitchFamily="34" charset="0"/>
                <a:hlinkClick r:id="rId4"/>
              </a:rPr>
              <a:t>www.inforegio.ro</a:t>
            </a:r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026" name="Picture 2" descr="C:\Documents and Settings\ralucan\Desktop\identitate vizuala POR\SIGLE POR 2014 - 2020_jpg\SIGLE POR 2014 - 2020_jpg\UE\UE colo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152400"/>
            <a:ext cx="990600" cy="1066800"/>
          </a:xfrm>
          <a:prstGeom prst="rect">
            <a:avLst/>
          </a:prstGeom>
          <a:noFill/>
        </p:spPr>
      </p:pic>
      <p:pic>
        <p:nvPicPr>
          <p:cNvPr id="1028" name="Picture 4" descr="C:\Documents and Settings\ralucan\Desktop\identitate vizuala POR\SIGLE POR 2014 - 2020_jpg\SIGLE POR 2014 - 2020_jpg\GUV RO\GOV RO_color_fundal al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4600" y="152400"/>
            <a:ext cx="838200" cy="990600"/>
          </a:xfrm>
          <a:prstGeom prst="rect">
            <a:avLst/>
          </a:prstGeom>
          <a:noFill/>
        </p:spPr>
      </p:pic>
      <p:pic>
        <p:nvPicPr>
          <p:cNvPr id="1029" name="Picture 5" descr="C:\Documents and Settings\ralucan\Desktop\identitate vizuala POR\SIGLE POR 2014 - 2020_jpg\SIGLE POR 2014 - 2020_jpg\REGIO\Regio SM_color_slogan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14800" y="304800"/>
            <a:ext cx="2177139" cy="609600"/>
          </a:xfrm>
          <a:prstGeom prst="rect">
            <a:avLst/>
          </a:prstGeom>
          <a:noFill/>
        </p:spPr>
      </p:pic>
      <p:pic>
        <p:nvPicPr>
          <p:cNvPr id="1030" name="Picture 6" descr="C:\Documents and Settings\ralucan\Desktop\identitate vizuala POR\SIGLE POR 2014 - 2020_jpg\SIGLE POR 2014 - 2020_jpg\IS\IS _color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62800" y="152400"/>
            <a:ext cx="990600" cy="914400"/>
          </a:xfrm>
          <a:prstGeom prst="rect">
            <a:avLst/>
          </a:prstGeom>
          <a:noFill/>
        </p:spPr>
      </p:pic>
      <p:pic>
        <p:nvPicPr>
          <p:cNvPr id="1031" name="Picture 7" descr="C:\Documents and Settings\ralucan\Desktop\identitate vizuala POR\sigla-adr-muntenia bun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5300" y="5271796"/>
            <a:ext cx="2019300" cy="824204"/>
          </a:xfrm>
          <a:prstGeom prst="rect">
            <a:avLst/>
          </a:prstGeom>
          <a:noFill/>
        </p:spPr>
      </p:pic>
      <p:pic>
        <p:nvPicPr>
          <p:cNvPr id="1032" name="Picture 8" descr="C:\Documents and Settings\ralucan\Desktop\Sigla CJ .bmp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20000" y="5257800"/>
            <a:ext cx="685800" cy="762000"/>
          </a:xfrm>
          <a:prstGeom prst="rect">
            <a:avLst/>
          </a:prstGeom>
          <a:noFill/>
        </p:spPr>
      </p:pic>
      <p:pic>
        <p:nvPicPr>
          <p:cNvPr id="1027" name="Picture 3" descr="C:\Documents and Settings\ralucan\Desktop\identitate vizuala POR\Logo MCIN ro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505200" y="5105400"/>
            <a:ext cx="2362200" cy="914400"/>
          </a:xfrm>
          <a:prstGeom prst="rect">
            <a:avLst/>
          </a:prstGeom>
          <a:noFill/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60198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990600"/>
          </a:xfrm>
          <a:effectLst/>
        </p:spPr>
        <p:txBody>
          <a:bodyPr>
            <a:normAutofit/>
          </a:bodyPr>
          <a:lstStyle/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r>
              <a:rPr lang="ro-RO" sz="1200" b="1" dirty="0" smtClean="0">
                <a:solidFill>
                  <a:schemeClr val="tx1"/>
                </a:solidFill>
                <a:latin typeface="Trebuchet MS" pitchFamily="34" charset="0"/>
                <a:hlinkClick r:id="rId3"/>
              </a:rPr>
              <a:t>www.inforegio.ro</a:t>
            </a:r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172200"/>
            <a:ext cx="9144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C:\Documents and Settings\ralucan\Desktop\poze muzeu si galerie\DSC_0039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646862" y="304800"/>
            <a:ext cx="5621676" cy="37338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685800" y="4419600"/>
            <a:ext cx="7696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000" dirty="0" smtClean="0">
                <a:latin typeface="Trebuchet MS" pitchFamily="34" charset="0"/>
              </a:rPr>
              <a:t>Restaurarea Galeriei de Artă „Rudolf Schweitzer - Cumpăna”- consolidarea, protejarea şi valorificarea patrimoniului cultural” </a:t>
            </a:r>
            <a:br>
              <a:rPr lang="vi-VN" sz="2000" dirty="0" smtClean="0">
                <a:latin typeface="Trebuchet MS" pitchFamily="34" charset="0"/>
              </a:rPr>
            </a:br>
            <a:r>
              <a:rPr lang="vi-VN" sz="2000" dirty="0" smtClean="0">
                <a:latin typeface="Trebuchet MS" pitchFamily="34" charset="0"/>
              </a:rPr>
              <a:t>Cod proiect 116332</a:t>
            </a:r>
            <a:endParaRPr lang="ro-RO" sz="2000" dirty="0">
              <a:latin typeface="Trebuchet MS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248400"/>
            <a:ext cx="7772400" cy="609600"/>
          </a:xfrm>
          <a:effectLst/>
        </p:spPr>
        <p:txBody>
          <a:bodyPr>
            <a:normAutofit/>
          </a:bodyPr>
          <a:lstStyle/>
          <a:p>
            <a:pPr algn="ctr"/>
            <a:r>
              <a:rPr lang="ro-RO" sz="1200" b="1" dirty="0" smtClean="0">
                <a:solidFill>
                  <a:schemeClr val="tx1"/>
                </a:solidFill>
                <a:latin typeface="Trebuchet MS" pitchFamily="34" charset="0"/>
                <a:hlinkClick r:id="rId3"/>
              </a:rPr>
              <a:t>www.inforegio.ro</a:t>
            </a:r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9144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685800" y="762000"/>
            <a:ext cx="7696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Trebuchet MS" pitchFamily="34" charset="0"/>
              </a:rPr>
              <a:t>SURSA DE FINANŢARE</a:t>
            </a:r>
          </a:p>
          <a:p>
            <a:pPr algn="ctr"/>
            <a:endParaRPr lang="ro-RO" dirty="0" smtClean="0">
              <a:latin typeface="Trebuchet MS" pitchFamily="34" charset="0"/>
            </a:endParaRPr>
          </a:p>
          <a:p>
            <a:pPr algn="just"/>
            <a:endParaRPr lang="ro-RO" dirty="0" smtClean="0"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o-RO" sz="2400" dirty="0" smtClean="0">
                <a:latin typeface="Trebuchet MS" pitchFamily="34" charset="0"/>
              </a:rPr>
              <a:t>Programul Operaţional Regional 2014 – 2020</a:t>
            </a:r>
          </a:p>
          <a:p>
            <a:pPr algn="just"/>
            <a:endParaRPr lang="ro-RO" sz="2400" dirty="0" smtClean="0"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o-RO" sz="2400" dirty="0" smtClean="0">
                <a:latin typeface="Trebuchet MS" pitchFamily="34" charset="0"/>
              </a:rPr>
              <a:t>Axa Prioritară 5 – Îmbunătăţirea mediului urban şi conservarea, protecţia şi valorificarea durabilă a patrimoniului cultural </a:t>
            </a:r>
          </a:p>
          <a:p>
            <a:pPr algn="just"/>
            <a:endParaRPr lang="ro-RO" sz="2400" dirty="0" smtClean="0"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o-RO" sz="2400" dirty="0" smtClean="0">
                <a:latin typeface="Trebuchet MS" pitchFamily="34" charset="0"/>
              </a:rPr>
              <a:t>Prioritatea de Investiţii 5.1 – Conservarea, protejarea, promovarea şi dezvoltarea patrimoniului natural şi cultural</a:t>
            </a:r>
          </a:p>
          <a:p>
            <a:endParaRPr lang="ro-RO" dirty="0" smtClean="0">
              <a:latin typeface="Trebuchet MS" pitchFamily="34" charset="0"/>
            </a:endParaRPr>
          </a:p>
          <a:p>
            <a:endParaRPr lang="ro-RO" dirty="0" smtClean="0"/>
          </a:p>
          <a:p>
            <a:endParaRPr lang="ro-RO" dirty="0" smtClean="0"/>
          </a:p>
          <a:p>
            <a:endParaRPr lang="ro-RO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838200"/>
          </a:xfrm>
          <a:effectLst/>
        </p:spPr>
        <p:txBody>
          <a:bodyPr>
            <a:normAutofit/>
          </a:bodyPr>
          <a:lstStyle/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r>
              <a:rPr lang="ro-RO" sz="1200" b="1" dirty="0" smtClean="0">
                <a:solidFill>
                  <a:schemeClr val="tx1"/>
                </a:solidFill>
                <a:latin typeface="Trebuchet MS" pitchFamily="34" charset="0"/>
                <a:hlinkClick r:id="rId3"/>
              </a:rPr>
              <a:t>www.inforegio.ro</a:t>
            </a:r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96000"/>
            <a:ext cx="9144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685800" y="762001"/>
            <a:ext cx="76962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Trebuchet MS" pitchFamily="34" charset="0"/>
              </a:rPr>
              <a:t>INFORMAŢII GENERALE</a:t>
            </a:r>
          </a:p>
          <a:p>
            <a:pPr algn="ctr"/>
            <a:endParaRPr lang="ro-RO" sz="2800" dirty="0" smtClean="0">
              <a:latin typeface="Trebuchet MS" pitchFamily="34" charset="0"/>
            </a:endParaRPr>
          </a:p>
          <a:p>
            <a:pPr algn="just"/>
            <a:r>
              <a:rPr lang="vi-VN" sz="2000" dirty="0" smtClean="0">
                <a:latin typeface="Trebuchet MS" pitchFamily="34" charset="0"/>
              </a:rPr>
              <a:t>Proiectul privind „Restaurarea Galeriei de Artă „Rudolf Schweitzer - Cumpăna”- consolidarea, protejarea şi valorificarea patrimoniului cultural", realizat în parteneriat de către Judeţul Argeş (în calitate de lider de proiect) şi Ministerul Culturii şi Identit</a:t>
            </a:r>
            <a:r>
              <a:rPr lang="ro-RO" sz="2000" dirty="0" smtClean="0">
                <a:latin typeface="Trebuchet MS" pitchFamily="34" charset="0"/>
              </a:rPr>
              <a:t>ă</a:t>
            </a:r>
            <a:r>
              <a:rPr lang="vi-VN" sz="2000" dirty="0" smtClean="0">
                <a:latin typeface="Trebuchet MS" pitchFamily="34" charset="0"/>
              </a:rPr>
              <a:t>ţii Naţionale, va primi finanţare nerambursabilă în cadrul Axei Prioritare 5 – Îmbunătăţirea mediului urban şi conservarea, protecţia şi valorificarea durabilă a patrimoniului cultural, Prioritatea de Investiţii 5.1 – Conservarea, protejarea, promovarea şi dezvoltarea patrimoniului natural şi cultural. </a:t>
            </a:r>
          </a:p>
          <a:p>
            <a:pPr algn="just"/>
            <a:r>
              <a:rPr lang="vi-VN" sz="2000" dirty="0" smtClean="0">
                <a:latin typeface="Trebuchet MS" pitchFamily="34" charset="0"/>
              </a:rPr>
              <a:t>Suprafaţa desfăşurată a clădirii este de 725,41 mp, cu o lungime totală de 22 m şi o lăţime de 20 m.</a:t>
            </a:r>
            <a:endParaRPr lang="ro-RO" sz="2000" dirty="0" smtClean="0">
              <a:latin typeface="Trebuchet MS" pitchFamily="34" charset="0"/>
            </a:endParaRPr>
          </a:p>
          <a:p>
            <a:endParaRPr lang="ro-RO" dirty="0" smtClean="0"/>
          </a:p>
          <a:p>
            <a:endParaRPr lang="ro-RO" dirty="0" smtClean="0"/>
          </a:p>
          <a:p>
            <a:endParaRPr lang="ro-RO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838200"/>
          </a:xfrm>
          <a:effectLst/>
        </p:spPr>
        <p:txBody>
          <a:bodyPr>
            <a:normAutofit/>
          </a:bodyPr>
          <a:lstStyle/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en-US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r>
              <a:rPr lang="ro-RO" sz="1200" b="1" dirty="0" smtClean="0">
                <a:solidFill>
                  <a:schemeClr val="tx1"/>
                </a:solidFill>
                <a:latin typeface="Trebuchet MS" pitchFamily="34" charset="0"/>
                <a:hlinkClick r:id="rId3"/>
              </a:rPr>
              <a:t>www.inforegio.ro</a:t>
            </a:r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867400"/>
            <a:ext cx="9144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685800" y="762000"/>
            <a:ext cx="777240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Trebuchet MS" pitchFamily="34" charset="0"/>
              </a:rPr>
              <a:t>INFORMAŢII GENERALE</a:t>
            </a:r>
          </a:p>
          <a:p>
            <a:pPr algn="ctr"/>
            <a:endParaRPr lang="ro-RO" sz="2800" dirty="0" smtClean="0">
              <a:latin typeface="Trebuchet MS" pitchFamily="34" charset="0"/>
            </a:endParaRPr>
          </a:p>
          <a:p>
            <a:pPr algn="just">
              <a:buNone/>
            </a:pPr>
            <a:r>
              <a:rPr lang="en-US" dirty="0" smtClean="0">
                <a:latin typeface="Trebuchet MS" pitchFamily="34" charset="0"/>
              </a:rPr>
              <a:t>P</a:t>
            </a:r>
            <a:r>
              <a:rPr lang="ro-RO" dirty="0" smtClean="0">
                <a:latin typeface="Trebuchet MS" pitchFamily="34" charset="0"/>
              </a:rPr>
              <a:t>r</a:t>
            </a:r>
            <a:r>
              <a:rPr lang="en-US" dirty="0" err="1" smtClean="0">
                <a:latin typeface="Trebuchet MS" pitchFamily="34" charset="0"/>
              </a:rPr>
              <a:t>oiectul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realizat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în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parteneriat</a:t>
            </a:r>
            <a:r>
              <a:rPr lang="en-US" dirty="0" smtClean="0">
                <a:latin typeface="Trebuchet MS" pitchFamily="34" charset="0"/>
              </a:rPr>
              <a:t> de </a:t>
            </a:r>
            <a:r>
              <a:rPr lang="en-US" dirty="0" err="1" smtClean="0">
                <a:latin typeface="Trebuchet MS" pitchFamily="34" charset="0"/>
              </a:rPr>
              <a:t>către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Judeţul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Argeş</a:t>
            </a:r>
            <a:r>
              <a:rPr lang="en-US" dirty="0" smtClean="0">
                <a:latin typeface="Trebuchet MS" pitchFamily="34" charset="0"/>
              </a:rPr>
              <a:t> (</a:t>
            </a:r>
            <a:r>
              <a:rPr lang="en-US" dirty="0" err="1" smtClean="0">
                <a:latin typeface="Trebuchet MS" pitchFamily="34" charset="0"/>
              </a:rPr>
              <a:t>în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calitate</a:t>
            </a:r>
            <a:r>
              <a:rPr lang="en-US" dirty="0" smtClean="0">
                <a:latin typeface="Trebuchet MS" pitchFamily="34" charset="0"/>
              </a:rPr>
              <a:t> de </a:t>
            </a:r>
            <a:r>
              <a:rPr lang="en-US" dirty="0" err="1" smtClean="0">
                <a:latin typeface="Trebuchet MS" pitchFamily="34" charset="0"/>
              </a:rPr>
              <a:t>lider</a:t>
            </a:r>
            <a:r>
              <a:rPr lang="en-US" dirty="0" smtClean="0">
                <a:latin typeface="Trebuchet MS" pitchFamily="34" charset="0"/>
              </a:rPr>
              <a:t> de </a:t>
            </a:r>
            <a:r>
              <a:rPr lang="en-US" dirty="0" err="1" smtClean="0">
                <a:latin typeface="Trebuchet MS" pitchFamily="34" charset="0"/>
              </a:rPr>
              <a:t>proiect</a:t>
            </a:r>
            <a:r>
              <a:rPr lang="en-US" dirty="0" smtClean="0">
                <a:latin typeface="Trebuchet MS" pitchFamily="34" charset="0"/>
              </a:rPr>
              <a:t>) </a:t>
            </a:r>
            <a:r>
              <a:rPr lang="en-US" dirty="0" err="1" smtClean="0">
                <a:latin typeface="Trebuchet MS" pitchFamily="34" charset="0"/>
              </a:rPr>
              <a:t>şi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Ministerul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Culturii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şi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Identitǎţii</a:t>
            </a:r>
            <a:r>
              <a:rPr lang="en-US" dirty="0" smtClean="0">
                <a:latin typeface="Trebuchet MS" pitchFamily="34" charset="0"/>
              </a:rPr>
              <a:t> </a:t>
            </a:r>
            <a:r>
              <a:rPr lang="en-US" dirty="0" err="1" smtClean="0">
                <a:latin typeface="Trebuchet MS" pitchFamily="34" charset="0"/>
              </a:rPr>
              <a:t>Naţionale</a:t>
            </a:r>
            <a:r>
              <a:rPr lang="en-US" dirty="0" smtClean="0">
                <a:latin typeface="Trebuchet MS" pitchFamily="34" charset="0"/>
              </a:rPr>
              <a:t>, </a:t>
            </a:r>
            <a:r>
              <a:rPr lang="ro-RO" dirty="0" smtClean="0">
                <a:latin typeface="Trebuchet MS" pitchFamily="34" charset="0"/>
              </a:rPr>
              <a:t>va contribui la dezvoltarea comunităţii şi la construirea unui avantaj competitiv pe piaţa ţintă, prin creşterea atractivităţii turistice şi investiţionale, la consolidarea identităţii culturale, la revitalizarea economică, social-culturală.</a:t>
            </a:r>
          </a:p>
          <a:p>
            <a:pPr algn="just">
              <a:buNone/>
            </a:pPr>
            <a:r>
              <a:rPr lang="vi-VN" dirty="0" smtClean="0">
                <a:latin typeface="Trebuchet MS" pitchFamily="34" charset="0"/>
              </a:rPr>
              <a:t>Galeria de Artă „Rudolf Schweitzer-Cumpăna" este o expoziţie de artă românească modernă - contemporană </a:t>
            </a:r>
            <a:r>
              <a:rPr lang="ro-RO" dirty="0" smtClean="0">
                <a:latin typeface="Trebuchet MS" pitchFamily="34" charset="0"/>
              </a:rPr>
              <a:t>ş</a:t>
            </a:r>
            <a:r>
              <a:rPr lang="vi-VN" dirty="0" smtClean="0">
                <a:latin typeface="Trebuchet MS" pitchFamily="34" charset="0"/>
              </a:rPr>
              <a:t>i a fost deschisă în 1969, în clădirea construită în 1886, după planurile arhitectului Ioan N. Socolescu, ca sediu al Primăriei Piteşti.</a:t>
            </a:r>
          </a:p>
          <a:p>
            <a:pPr algn="just">
              <a:buNone/>
            </a:pPr>
            <a:r>
              <a:rPr lang="vi-VN" dirty="0" smtClean="0">
                <a:latin typeface="Trebuchet MS" pitchFamily="34" charset="0"/>
              </a:rPr>
              <a:t>Construită în stil neoclasic, clădirea este monument istoric de importanță na</a:t>
            </a:r>
            <a:r>
              <a:rPr lang="ro-RO" dirty="0" smtClean="0">
                <a:latin typeface="Trebuchet MS" pitchFamily="34" charset="0"/>
              </a:rPr>
              <a:t>ţ</a:t>
            </a:r>
            <a:r>
              <a:rPr lang="vi-VN" dirty="0" smtClean="0">
                <a:latin typeface="Trebuchet MS" pitchFamily="34" charset="0"/>
              </a:rPr>
              <a:t>ională, înscris în Lista Monumentelor Istorice a jude</a:t>
            </a:r>
            <a:r>
              <a:rPr lang="ro-RO" dirty="0" smtClean="0">
                <a:latin typeface="Trebuchet MS" pitchFamily="34" charset="0"/>
              </a:rPr>
              <a:t>ţ</a:t>
            </a:r>
            <a:r>
              <a:rPr lang="vi-VN" dirty="0" smtClean="0">
                <a:latin typeface="Trebuchet MS" pitchFamily="34" charset="0"/>
              </a:rPr>
              <a:t>ului Argeș din 2010 la pozi</a:t>
            </a:r>
            <a:r>
              <a:rPr lang="ro-RO" dirty="0" smtClean="0">
                <a:latin typeface="Trebuchet MS" pitchFamily="34" charset="0"/>
              </a:rPr>
              <a:t>ţ</a:t>
            </a:r>
            <a:r>
              <a:rPr lang="vi-VN" dirty="0" smtClean="0">
                <a:latin typeface="Trebuchet MS" pitchFamily="34" charset="0"/>
              </a:rPr>
              <a:t>ia 32, cu codul AG – II-mA-13424.01.</a:t>
            </a:r>
          </a:p>
          <a:p>
            <a:endParaRPr lang="ro-RO" dirty="0" smtClean="0">
              <a:latin typeface="Trebuchet MS" pitchFamily="34" charset="0"/>
            </a:endParaRPr>
          </a:p>
          <a:p>
            <a:endParaRPr lang="ro-RO" dirty="0" smtClean="0"/>
          </a:p>
          <a:p>
            <a:endParaRPr lang="ro-RO" dirty="0" smtClean="0"/>
          </a:p>
          <a:p>
            <a:endParaRPr lang="ro-RO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867400"/>
            <a:ext cx="7772400" cy="838200"/>
          </a:xfrm>
          <a:effectLst/>
        </p:spPr>
        <p:txBody>
          <a:bodyPr>
            <a:normAutofit/>
          </a:bodyPr>
          <a:lstStyle/>
          <a:p>
            <a:pPr algn="ctr"/>
            <a:endParaRPr lang="ro-RO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endParaRPr lang="ro-RO" sz="1200" b="1" dirty="0" smtClean="0">
              <a:solidFill>
                <a:schemeClr val="tx1"/>
              </a:solidFill>
              <a:latin typeface="Trebuchet MS" pitchFamily="34" charset="0"/>
              <a:hlinkClick r:id="rId3"/>
            </a:endParaRPr>
          </a:p>
          <a:p>
            <a:pPr algn="ctr"/>
            <a:r>
              <a:rPr lang="ro-RO" sz="1200" b="1" dirty="0" smtClean="0">
                <a:solidFill>
                  <a:schemeClr val="tx1"/>
                </a:solidFill>
                <a:latin typeface="Trebuchet MS" pitchFamily="34" charset="0"/>
                <a:hlinkClick r:id="rId3"/>
              </a:rPr>
              <a:t>www.inforegio.ro</a:t>
            </a:r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198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685800" y="762000"/>
            <a:ext cx="769620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Trebuchet MS" pitchFamily="34" charset="0"/>
              </a:rPr>
              <a:t>OBIECTIVELE PROIECTULUI</a:t>
            </a:r>
          </a:p>
          <a:p>
            <a:pPr algn="ctr"/>
            <a:endParaRPr lang="ro-RO" sz="2800" dirty="0" smtClean="0">
              <a:latin typeface="Trebuchet MS" pitchFamily="34" charset="0"/>
            </a:endParaRPr>
          </a:p>
          <a:p>
            <a:pPr algn="just">
              <a:buNone/>
            </a:pPr>
            <a:r>
              <a:rPr lang="vi-VN" sz="2000" b="1" dirty="0" smtClean="0">
                <a:latin typeface="Trebuchet MS" pitchFamily="34" charset="0"/>
              </a:rPr>
              <a:t>Obiectivul general </a:t>
            </a:r>
            <a:r>
              <a:rPr lang="vi-VN" sz="2000" dirty="0" smtClean="0">
                <a:latin typeface="Trebuchet MS" pitchFamily="34" charset="0"/>
              </a:rPr>
              <a:t>constă în impulsionarea dezvoltării locale prin consolidarea, protejarea, valorificarea patrimoniului cultural al Galeriei </a:t>
            </a:r>
            <a:r>
              <a:rPr lang="en-US" sz="2000" dirty="0" smtClean="0">
                <a:latin typeface="Trebuchet MS" pitchFamily="34" charset="0"/>
              </a:rPr>
              <a:t>d</a:t>
            </a:r>
            <a:r>
              <a:rPr lang="vi-VN" sz="2000" dirty="0" smtClean="0">
                <a:latin typeface="Trebuchet MS" pitchFamily="34" charset="0"/>
              </a:rPr>
              <a:t>e Artă „Rudolf Schweitzer - Cumpăna”, respectând principiile dezvoltării durabile.</a:t>
            </a:r>
            <a:endParaRPr lang="ro-RO" sz="2000" dirty="0" smtClean="0">
              <a:latin typeface="Trebuchet MS" pitchFamily="34" charset="0"/>
            </a:endParaRPr>
          </a:p>
          <a:p>
            <a:pPr algn="just">
              <a:buNone/>
            </a:pPr>
            <a:endParaRPr lang="vi-VN" sz="2000" dirty="0" smtClean="0">
              <a:latin typeface="Trebuchet MS" pitchFamily="34" charset="0"/>
            </a:endParaRPr>
          </a:p>
          <a:p>
            <a:pPr algn="just">
              <a:buNone/>
            </a:pPr>
            <a:r>
              <a:rPr lang="vi-VN" sz="2000" b="1" dirty="0" smtClean="0">
                <a:latin typeface="Trebuchet MS" pitchFamily="34" charset="0"/>
              </a:rPr>
              <a:t>Obiectivele specifice</a:t>
            </a:r>
            <a:r>
              <a:rPr lang="vi-VN" sz="2000" dirty="0" smtClean="0">
                <a:latin typeface="Trebuchet MS" pitchFamily="34" charset="0"/>
              </a:rPr>
              <a:t> care vor conduce la realizarea obiectivului general, sunt: </a:t>
            </a:r>
          </a:p>
          <a:p>
            <a:pPr algn="just">
              <a:buFont typeface="Wingdings" pitchFamily="2" charset="2"/>
              <a:buChar char="Ø"/>
            </a:pPr>
            <a:r>
              <a:rPr lang="en-US" sz="2000" dirty="0" smtClean="0">
                <a:latin typeface="Trebuchet MS" pitchFamily="34" charset="0"/>
              </a:rPr>
              <a:t> </a:t>
            </a:r>
            <a:r>
              <a:rPr lang="vi-VN" sz="2000" dirty="0" smtClean="0">
                <a:latin typeface="Trebuchet MS" pitchFamily="34" charset="0"/>
              </a:rPr>
              <a:t>îmbunătăţirea infrastructurii Galeriei de Artă „Rudolf Schweitzer - Cumpăna” prin restaurarea și conservarea obiectivului turistic – monument istoric categorie A;</a:t>
            </a:r>
            <a:endParaRPr lang="en-US" sz="2000" dirty="0" smtClean="0"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vi-VN" sz="2000" dirty="0" smtClean="0">
                <a:latin typeface="Trebuchet MS" pitchFamily="34" charset="0"/>
              </a:rPr>
              <a:t>c</a:t>
            </a:r>
            <a:r>
              <a:rPr lang="ro-RO" sz="2000" dirty="0" smtClean="0">
                <a:latin typeface="Trebuchet MS" pitchFamily="34" charset="0"/>
              </a:rPr>
              <a:t>reş</a:t>
            </a:r>
            <a:r>
              <a:rPr lang="vi-VN" sz="2000" dirty="0" smtClean="0">
                <a:latin typeface="Trebuchet MS" pitchFamily="34" charset="0"/>
              </a:rPr>
              <a:t>terea gradului de expunere a Galeriei de Artă „Rudolf Schweitzer - Cumpăna” după finalizarea lucrărilor de intervenţii, prin digitizarea acestuia</a:t>
            </a:r>
            <a:r>
              <a:rPr lang="en-US" sz="2000" dirty="0" smtClean="0">
                <a:latin typeface="Trebuchet MS" pitchFamily="34" charset="0"/>
              </a:rPr>
              <a:t>.</a:t>
            </a:r>
            <a:endParaRPr lang="ro-RO" sz="2000" dirty="0" smtClean="0">
              <a:latin typeface="Trebuchet MS" pitchFamily="34" charset="0"/>
            </a:endParaRPr>
          </a:p>
          <a:p>
            <a:endParaRPr lang="ro-RO" dirty="0" smtClean="0">
              <a:latin typeface="Trebuchet MS" pitchFamily="34" charset="0"/>
            </a:endParaRPr>
          </a:p>
          <a:p>
            <a:endParaRPr lang="ro-RO" dirty="0" smtClean="0">
              <a:latin typeface="Trebuchet MS" pitchFamily="34" charset="0"/>
            </a:endParaRPr>
          </a:p>
          <a:p>
            <a:endParaRPr lang="ro-RO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248400"/>
            <a:ext cx="7772400" cy="457200"/>
          </a:xfrm>
          <a:effectLst/>
        </p:spPr>
        <p:txBody>
          <a:bodyPr>
            <a:normAutofit/>
          </a:bodyPr>
          <a:lstStyle/>
          <a:p>
            <a:pPr algn="ctr"/>
            <a:r>
              <a:rPr lang="ro-RO" sz="1200" b="1" dirty="0" smtClean="0">
                <a:solidFill>
                  <a:schemeClr val="tx1"/>
                </a:solidFill>
                <a:latin typeface="Trebuchet MS" pitchFamily="34" charset="0"/>
                <a:hlinkClick r:id="rId3"/>
              </a:rPr>
              <a:t>www.inforegio.ro</a:t>
            </a:r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9436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57200" y="304800"/>
            <a:ext cx="82296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000" dirty="0" smtClean="0">
                <a:latin typeface="Trebuchet MS" pitchFamily="34" charset="0"/>
              </a:rPr>
              <a:t>LUCRĂRI PROPUSE</a:t>
            </a:r>
          </a:p>
          <a:p>
            <a:pPr algn="ctr"/>
            <a:endParaRPr lang="ro-RO" sz="1200" dirty="0" smtClean="0">
              <a:latin typeface="Trebuchet MS" pitchFamily="34" charset="0"/>
            </a:endParaRPr>
          </a:p>
          <a:p>
            <a:pPr algn="just"/>
            <a:r>
              <a:rPr lang="ro-RO" sz="1200" dirty="0" smtClean="0">
                <a:latin typeface="Trebuchet MS" pitchFamily="34" charset="0"/>
              </a:rPr>
              <a:t>	</a:t>
            </a:r>
            <a:r>
              <a:rPr lang="en-US" sz="1400" b="1" dirty="0" err="1" smtClean="0">
                <a:latin typeface="Trebuchet MS" pitchFamily="34" charset="0"/>
              </a:rPr>
              <a:t>Interven</a:t>
            </a:r>
            <a:r>
              <a:rPr lang="ro-RO" sz="1400" b="1" dirty="0" smtClean="0">
                <a:latin typeface="Trebuchet MS" pitchFamily="34" charset="0"/>
              </a:rPr>
              <a:t>ţ</a:t>
            </a:r>
            <a:r>
              <a:rPr lang="en-US" sz="1400" b="1" dirty="0" smtClean="0">
                <a:latin typeface="Trebuchet MS" pitchFamily="34" charset="0"/>
              </a:rPr>
              <a:t>ii </a:t>
            </a:r>
            <a:r>
              <a:rPr lang="en-US" sz="1400" b="1" dirty="0" err="1" smtClean="0">
                <a:latin typeface="Trebuchet MS" pitchFamily="34" charset="0"/>
              </a:rPr>
              <a:t>propuse</a:t>
            </a:r>
            <a:r>
              <a:rPr lang="en-US" sz="1400" b="1" dirty="0" smtClean="0">
                <a:latin typeface="Trebuchet MS" pitchFamily="34" charset="0"/>
              </a:rPr>
              <a:t> la </a:t>
            </a:r>
            <a:r>
              <a:rPr lang="en-US" sz="1400" b="1" dirty="0" err="1" smtClean="0">
                <a:latin typeface="Trebuchet MS" pitchFamily="34" charset="0"/>
              </a:rPr>
              <a:t>nivel</a:t>
            </a:r>
            <a:r>
              <a:rPr lang="en-US" sz="1400" b="1" dirty="0" smtClean="0">
                <a:latin typeface="Trebuchet MS" pitchFamily="34" charset="0"/>
              </a:rPr>
              <a:t> de </a:t>
            </a:r>
            <a:r>
              <a:rPr lang="en-US" sz="1400" b="1" dirty="0" err="1" smtClean="0">
                <a:latin typeface="Trebuchet MS" pitchFamily="34" charset="0"/>
              </a:rPr>
              <a:t>funda</a:t>
            </a:r>
            <a:r>
              <a:rPr lang="ro-RO" sz="1400" b="1" dirty="0" smtClean="0">
                <a:latin typeface="Trebuchet MS" pitchFamily="34" charset="0"/>
              </a:rPr>
              <a:t>ţ</a:t>
            </a:r>
            <a:r>
              <a:rPr lang="en-US" sz="1400" b="1" dirty="0" smtClean="0">
                <a:latin typeface="Trebuchet MS" pitchFamily="34" charset="0"/>
              </a:rPr>
              <a:t>ii:</a:t>
            </a:r>
            <a:endParaRPr lang="ro-RO" sz="1400" b="1" dirty="0" smtClean="0">
              <a:latin typeface="Trebuchet MS" pitchFamily="34" charset="0"/>
            </a:endParaRPr>
          </a:p>
          <a:p>
            <a:pPr lvl="0" algn="just">
              <a:buFontTx/>
              <a:buChar char="-"/>
            </a:pPr>
            <a:r>
              <a:rPr lang="en-US" sz="1400" dirty="0" smtClean="0">
                <a:latin typeface="Trebuchet MS" pitchFamily="34" charset="0"/>
              </a:rPr>
              <a:t>La </a:t>
            </a:r>
            <a:r>
              <a:rPr lang="en-US" sz="1400" dirty="0" err="1" smtClean="0">
                <a:latin typeface="Trebuchet MS" pitchFamily="34" charset="0"/>
              </a:rPr>
              <a:t>exteriorul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cl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err="1" smtClean="0">
                <a:latin typeface="Trebuchet MS" pitchFamily="34" charset="0"/>
              </a:rPr>
              <a:t>dirii</a:t>
            </a:r>
            <a:r>
              <a:rPr lang="en-US" sz="1400" dirty="0" smtClean="0">
                <a:latin typeface="Trebuchet MS" pitchFamily="34" charset="0"/>
              </a:rPr>
              <a:t> se </a:t>
            </a:r>
            <a:r>
              <a:rPr lang="en-US" sz="1400" dirty="0" err="1" smtClean="0">
                <a:latin typeface="Trebuchet MS" pitchFamily="34" charset="0"/>
              </a:rPr>
              <a:t>vor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realiza</a:t>
            </a:r>
            <a:r>
              <a:rPr lang="en-US" sz="1400" dirty="0" smtClean="0">
                <a:latin typeface="Trebuchet MS" pitchFamily="34" charset="0"/>
              </a:rPr>
              <a:t> c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smtClean="0">
                <a:latin typeface="Trebuchet MS" pitchFamily="34" charset="0"/>
              </a:rPr>
              <a:t>m</a:t>
            </a:r>
            <a:r>
              <a:rPr lang="ro-RO" sz="1400" dirty="0" smtClean="0">
                <a:latin typeface="Trebuchet MS" pitchFamily="34" charset="0"/>
              </a:rPr>
              <a:t>ăş</a:t>
            </a:r>
            <a:r>
              <a:rPr lang="en-US" sz="1400" dirty="0" err="1" smtClean="0">
                <a:latin typeface="Trebuchet MS" pitchFamily="34" charset="0"/>
              </a:rPr>
              <a:t>uiri</a:t>
            </a:r>
            <a:r>
              <a:rPr lang="en-US" sz="1400" dirty="0" smtClean="0">
                <a:latin typeface="Trebuchet MS" pitchFamily="34" charset="0"/>
              </a:rPr>
              <a:t> ale </a:t>
            </a:r>
            <a:r>
              <a:rPr lang="en-US" sz="1400" dirty="0" err="1" smtClean="0">
                <a:latin typeface="Trebuchet MS" pitchFamily="34" charset="0"/>
              </a:rPr>
              <a:t>funda</a:t>
            </a:r>
            <a:r>
              <a:rPr lang="ro-RO" sz="1400" dirty="0" smtClean="0">
                <a:latin typeface="Trebuchet MS" pitchFamily="34" charset="0"/>
              </a:rPr>
              <a:t>ţ</a:t>
            </a:r>
            <a:r>
              <a:rPr lang="en-US" sz="1400" dirty="0" err="1" smtClean="0">
                <a:latin typeface="Trebuchet MS" pitchFamily="34" charset="0"/>
              </a:rPr>
              <a:t>iilor</a:t>
            </a:r>
            <a:r>
              <a:rPr lang="en-US" sz="1400" dirty="0" smtClean="0">
                <a:latin typeface="Trebuchet MS" pitchFamily="34" charset="0"/>
              </a:rPr>
              <a:t> cu </a:t>
            </a:r>
            <a:r>
              <a:rPr lang="en-US" sz="1400" dirty="0" err="1" smtClean="0">
                <a:latin typeface="Trebuchet MS" pitchFamily="34" charset="0"/>
              </a:rPr>
              <a:t>beton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pentru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î</a:t>
            </a:r>
            <a:r>
              <a:rPr lang="en-US" sz="1400" dirty="0" err="1" smtClean="0">
                <a:latin typeface="Trebuchet MS" pitchFamily="34" charset="0"/>
              </a:rPr>
              <a:t>mbun</a:t>
            </a:r>
            <a:r>
              <a:rPr lang="ro-RO" sz="1400" dirty="0" smtClean="0">
                <a:latin typeface="Trebuchet MS" pitchFamily="34" charset="0"/>
              </a:rPr>
              <a:t>ătăţ</a:t>
            </a:r>
            <a:r>
              <a:rPr lang="en-US" sz="1400" dirty="0" err="1" smtClean="0">
                <a:latin typeface="Trebuchet MS" pitchFamily="34" charset="0"/>
              </a:rPr>
              <a:t>irea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calit</a:t>
            </a:r>
            <a:r>
              <a:rPr lang="ro-RO" sz="1400" dirty="0" smtClean="0">
                <a:latin typeface="Trebuchet MS" pitchFamily="34" charset="0"/>
              </a:rPr>
              <a:t>ăţ</a:t>
            </a:r>
            <a:r>
              <a:rPr lang="en-US" sz="1400" dirty="0" smtClean="0">
                <a:latin typeface="Trebuchet MS" pitchFamily="34" charset="0"/>
              </a:rPr>
              <a:t>ii </a:t>
            </a:r>
            <a:r>
              <a:rPr lang="en-US" sz="1400" dirty="0" err="1" smtClean="0">
                <a:latin typeface="Trebuchet MS" pitchFamily="34" charset="0"/>
              </a:rPr>
              <a:t>acestora</a:t>
            </a:r>
            <a:r>
              <a:rPr lang="en-US" sz="1400" dirty="0" smtClean="0">
                <a:latin typeface="Trebuchet MS" pitchFamily="34" charset="0"/>
              </a:rPr>
              <a:t>, </a:t>
            </a:r>
            <a:r>
              <a:rPr lang="en-US" sz="1400" dirty="0" err="1" smtClean="0">
                <a:latin typeface="Trebuchet MS" pitchFamily="34" charset="0"/>
              </a:rPr>
              <a:t>iar</a:t>
            </a:r>
            <a:r>
              <a:rPr lang="en-US" sz="1400" dirty="0" smtClean="0">
                <a:latin typeface="Trebuchet MS" pitchFamily="34" charset="0"/>
              </a:rPr>
              <a:t> la interior se </a:t>
            </a:r>
            <a:r>
              <a:rPr lang="en-US" sz="1400" dirty="0" err="1" smtClean="0">
                <a:latin typeface="Trebuchet MS" pitchFamily="34" charset="0"/>
              </a:rPr>
              <a:t>vor</a:t>
            </a:r>
            <a:r>
              <a:rPr lang="en-US" sz="1400" dirty="0" smtClean="0">
                <a:latin typeface="Trebuchet MS" pitchFamily="34" charset="0"/>
              </a:rPr>
              <a:t> face </a:t>
            </a:r>
            <a:r>
              <a:rPr lang="en-US" sz="1400" dirty="0" err="1" smtClean="0">
                <a:latin typeface="Trebuchet MS" pitchFamily="34" charset="0"/>
              </a:rPr>
              <a:t>subzidiri</a:t>
            </a:r>
            <a:r>
              <a:rPr lang="en-US" sz="1400" dirty="0" smtClean="0">
                <a:latin typeface="Trebuchet MS" pitchFamily="34" charset="0"/>
              </a:rPr>
              <a:t> ale </a:t>
            </a:r>
            <a:r>
              <a:rPr lang="en-US" sz="1400" dirty="0" err="1" smtClean="0">
                <a:latin typeface="Trebuchet MS" pitchFamily="34" charset="0"/>
              </a:rPr>
              <a:t>pere</a:t>
            </a:r>
            <a:r>
              <a:rPr lang="ro-RO" sz="1400" dirty="0" smtClean="0">
                <a:latin typeface="Trebuchet MS" pitchFamily="34" charset="0"/>
              </a:rPr>
              <a:t>ţ</a:t>
            </a:r>
            <a:r>
              <a:rPr lang="en-US" sz="1400" dirty="0" err="1" smtClean="0">
                <a:latin typeface="Trebuchet MS" pitchFamily="34" charset="0"/>
              </a:rPr>
              <a:t>ilor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î</a:t>
            </a:r>
            <a:r>
              <a:rPr lang="en-US" sz="1400" dirty="0" smtClean="0">
                <a:latin typeface="Trebuchet MS" pitchFamily="34" charset="0"/>
              </a:rPr>
              <a:t>n </a:t>
            </a:r>
            <a:r>
              <a:rPr lang="en-US" sz="1400" dirty="0" err="1" smtClean="0">
                <a:latin typeface="Trebuchet MS" pitchFamily="34" charset="0"/>
              </a:rPr>
              <a:t>mai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multe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etape</a:t>
            </a:r>
            <a:r>
              <a:rPr lang="en-US" sz="1400" dirty="0" smtClean="0">
                <a:latin typeface="Trebuchet MS" pitchFamily="34" charset="0"/>
              </a:rPr>
              <a:t>;</a:t>
            </a:r>
            <a:endParaRPr lang="ro-RO" sz="1400" dirty="0" smtClean="0">
              <a:latin typeface="Trebuchet MS" pitchFamily="34" charset="0"/>
            </a:endParaRPr>
          </a:p>
          <a:p>
            <a:pPr lvl="0" algn="just">
              <a:buFontTx/>
              <a:buChar char="-"/>
            </a:pPr>
            <a:endParaRPr lang="ro-RO" sz="1400" dirty="0" smtClean="0">
              <a:latin typeface="Trebuchet MS" pitchFamily="34" charset="0"/>
            </a:endParaRPr>
          </a:p>
          <a:p>
            <a:pPr algn="just"/>
            <a:r>
              <a:rPr lang="ro-RO" sz="1400" b="1" dirty="0" smtClean="0">
                <a:latin typeface="Trebuchet MS" pitchFamily="34" charset="0"/>
              </a:rPr>
              <a:t>	</a:t>
            </a:r>
            <a:r>
              <a:rPr lang="en-US" sz="1400" b="1" dirty="0" err="1" smtClean="0">
                <a:latin typeface="Trebuchet MS" pitchFamily="34" charset="0"/>
              </a:rPr>
              <a:t>Interven</a:t>
            </a:r>
            <a:r>
              <a:rPr lang="ro-RO" sz="1400" b="1" dirty="0" smtClean="0">
                <a:latin typeface="Trebuchet MS" pitchFamily="34" charset="0"/>
              </a:rPr>
              <a:t>ţ</a:t>
            </a:r>
            <a:r>
              <a:rPr lang="en-US" sz="1400" b="1" dirty="0" smtClean="0">
                <a:latin typeface="Trebuchet MS" pitchFamily="34" charset="0"/>
              </a:rPr>
              <a:t>ii </a:t>
            </a:r>
            <a:r>
              <a:rPr lang="en-US" sz="1400" b="1" dirty="0" err="1" smtClean="0">
                <a:latin typeface="Trebuchet MS" pitchFamily="34" charset="0"/>
              </a:rPr>
              <a:t>propuse</a:t>
            </a:r>
            <a:r>
              <a:rPr lang="en-US" sz="1400" b="1" dirty="0" smtClean="0">
                <a:latin typeface="Trebuchet MS" pitchFamily="34" charset="0"/>
              </a:rPr>
              <a:t> la </a:t>
            </a:r>
            <a:r>
              <a:rPr lang="en-US" sz="1400" b="1" dirty="0" err="1" smtClean="0">
                <a:latin typeface="Trebuchet MS" pitchFamily="34" charset="0"/>
              </a:rPr>
              <a:t>nivelul</a:t>
            </a:r>
            <a:r>
              <a:rPr lang="en-US" sz="1400" b="1" dirty="0" smtClean="0">
                <a:latin typeface="Trebuchet MS" pitchFamily="34" charset="0"/>
              </a:rPr>
              <a:t> </a:t>
            </a:r>
            <a:r>
              <a:rPr lang="en-US" sz="1400" b="1" dirty="0" err="1" smtClean="0">
                <a:latin typeface="Trebuchet MS" pitchFamily="34" charset="0"/>
              </a:rPr>
              <a:t>parterului</a:t>
            </a:r>
            <a:r>
              <a:rPr lang="en-US" sz="1400" b="1" dirty="0" smtClean="0">
                <a:latin typeface="Trebuchet MS" pitchFamily="34" charset="0"/>
              </a:rPr>
              <a:t> </a:t>
            </a:r>
            <a:r>
              <a:rPr lang="ro-RO" sz="1400" b="1" dirty="0" smtClean="0">
                <a:latin typeface="Trebuchet MS" pitchFamily="34" charset="0"/>
              </a:rPr>
              <a:t>ş</a:t>
            </a:r>
            <a:r>
              <a:rPr lang="en-US" sz="1400" b="1" dirty="0" err="1" smtClean="0">
                <a:latin typeface="Trebuchet MS" pitchFamily="34" charset="0"/>
              </a:rPr>
              <a:t>i</a:t>
            </a:r>
            <a:r>
              <a:rPr lang="en-US" sz="1400" b="1" dirty="0" smtClean="0">
                <a:latin typeface="Trebuchet MS" pitchFamily="34" charset="0"/>
              </a:rPr>
              <a:t> </a:t>
            </a:r>
            <a:r>
              <a:rPr lang="en-US" sz="1400" b="1" dirty="0" err="1" smtClean="0">
                <a:latin typeface="Trebuchet MS" pitchFamily="34" charset="0"/>
              </a:rPr>
              <a:t>etajului</a:t>
            </a:r>
            <a:r>
              <a:rPr lang="en-US" sz="1400" b="1" dirty="0" smtClean="0">
                <a:latin typeface="Trebuchet MS" pitchFamily="34" charset="0"/>
              </a:rPr>
              <a:t>:</a:t>
            </a:r>
            <a:endParaRPr lang="ro-RO" sz="1400" b="1" dirty="0" smtClean="0">
              <a:latin typeface="Trebuchet MS" pitchFamily="34" charset="0"/>
            </a:endParaRPr>
          </a:p>
          <a:p>
            <a:pPr lvl="0" algn="just">
              <a:buFontTx/>
              <a:buChar char="-"/>
            </a:pPr>
            <a:r>
              <a:rPr lang="ro-RO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Reabilitarea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zid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err="1" smtClean="0">
                <a:latin typeface="Trebuchet MS" pitchFamily="34" charset="0"/>
              </a:rPr>
              <a:t>riei</a:t>
            </a:r>
            <a:r>
              <a:rPr lang="en-US" sz="1400" dirty="0" smtClean="0">
                <a:latin typeface="Trebuchet MS" pitchFamily="34" charset="0"/>
              </a:rPr>
              <a:t> de c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smtClean="0">
                <a:latin typeface="Trebuchet MS" pitchFamily="34" charset="0"/>
              </a:rPr>
              <a:t>r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smtClean="0">
                <a:latin typeface="Trebuchet MS" pitchFamily="34" charset="0"/>
              </a:rPr>
              <a:t>mid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smtClean="0">
                <a:latin typeface="Trebuchet MS" pitchFamily="34" charset="0"/>
              </a:rPr>
              <a:t> la to</a:t>
            </a:r>
            <a:r>
              <a:rPr lang="ro-RO" sz="1400" dirty="0" smtClean="0">
                <a:latin typeface="Trebuchet MS" pitchFamily="34" charset="0"/>
              </a:rPr>
              <a:t>ţ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pere</a:t>
            </a:r>
            <a:r>
              <a:rPr lang="ro-RO" sz="1400" dirty="0" smtClean="0">
                <a:latin typeface="Trebuchet MS" pitchFamily="34" charset="0"/>
              </a:rPr>
              <a:t>ţ</a:t>
            </a:r>
            <a:r>
              <a:rPr lang="en-US" sz="1400" dirty="0" smtClean="0">
                <a:latin typeface="Trebuchet MS" pitchFamily="34" charset="0"/>
              </a:rPr>
              <a:t>ii </a:t>
            </a:r>
            <a:r>
              <a:rPr lang="en-US" sz="1400" dirty="0" err="1" smtClean="0">
                <a:latin typeface="Trebuchet MS" pitchFamily="34" charset="0"/>
              </a:rPr>
              <a:t>portan</a:t>
            </a:r>
            <a:r>
              <a:rPr lang="ro-RO" sz="1400" dirty="0" smtClean="0">
                <a:latin typeface="Trebuchet MS" pitchFamily="34" charset="0"/>
              </a:rPr>
              <a:t>ţ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prin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î</a:t>
            </a:r>
            <a:r>
              <a:rPr lang="en-US" sz="1400" dirty="0" err="1" smtClean="0">
                <a:latin typeface="Trebuchet MS" pitchFamily="34" charset="0"/>
              </a:rPr>
              <a:t>nl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err="1" smtClean="0">
                <a:latin typeface="Trebuchet MS" pitchFamily="34" charset="0"/>
              </a:rPr>
              <a:t>turarea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tencuielilor</a:t>
            </a:r>
            <a:r>
              <a:rPr lang="en-US" sz="1400" dirty="0" smtClean="0">
                <a:latin typeface="Trebuchet MS" pitchFamily="34" charset="0"/>
              </a:rPr>
              <a:t> cu p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err="1" smtClean="0">
                <a:latin typeface="Trebuchet MS" pitchFamily="34" charset="0"/>
              </a:rPr>
              <a:t>strarea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tuturor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ornamentelor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exterioare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ș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interioare</a:t>
            </a:r>
            <a:r>
              <a:rPr lang="en-US" sz="1400" dirty="0" smtClean="0">
                <a:latin typeface="Trebuchet MS" pitchFamily="34" charset="0"/>
              </a:rPr>
              <a:t>; </a:t>
            </a:r>
            <a:endParaRPr lang="ro-RO" sz="1400" dirty="0" smtClean="0">
              <a:latin typeface="Trebuchet MS" pitchFamily="34" charset="0"/>
            </a:endParaRPr>
          </a:p>
          <a:p>
            <a:pPr lvl="0" algn="just">
              <a:buFontTx/>
              <a:buChar char="-"/>
            </a:pPr>
            <a:r>
              <a:rPr lang="ro-RO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Executarea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unor</a:t>
            </a:r>
            <a:r>
              <a:rPr lang="en-US" sz="1400" dirty="0" smtClean="0">
                <a:latin typeface="Trebuchet MS" pitchFamily="34" charset="0"/>
              </a:rPr>
              <a:t> re</a:t>
            </a:r>
            <a:r>
              <a:rPr lang="ro-RO" sz="1400" dirty="0" smtClean="0">
                <a:latin typeface="Trebuchet MS" pitchFamily="34" charset="0"/>
              </a:rPr>
              <a:t>ț</a:t>
            </a:r>
            <a:r>
              <a:rPr lang="en-US" sz="1400" dirty="0" err="1" smtClean="0">
                <a:latin typeface="Trebuchet MS" pitchFamily="34" charset="0"/>
              </a:rPr>
              <a:t>eseri</a:t>
            </a:r>
            <a:r>
              <a:rPr lang="en-US" sz="1400" dirty="0" smtClean="0">
                <a:latin typeface="Trebuchet MS" pitchFamily="34" charset="0"/>
              </a:rPr>
              <a:t> cu </a:t>
            </a:r>
            <a:r>
              <a:rPr lang="ro-RO" sz="1400" dirty="0" smtClean="0">
                <a:latin typeface="Trebuchet MS" pitchFamily="34" charset="0"/>
              </a:rPr>
              <a:t>î</a:t>
            </a:r>
            <a:r>
              <a:rPr lang="en-US" sz="1400" dirty="0" err="1" smtClean="0">
                <a:latin typeface="Trebuchet MS" pitchFamily="34" charset="0"/>
              </a:rPr>
              <a:t>nlocuirea</a:t>
            </a:r>
            <a:r>
              <a:rPr lang="en-US" sz="1400" dirty="0" smtClean="0">
                <a:latin typeface="Trebuchet MS" pitchFamily="34" charset="0"/>
              </a:rPr>
              <a:t> c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smtClean="0">
                <a:latin typeface="Trebuchet MS" pitchFamily="34" charset="0"/>
              </a:rPr>
              <a:t>r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err="1" smtClean="0">
                <a:latin typeface="Trebuchet MS" pitchFamily="34" charset="0"/>
              </a:rPr>
              <a:t>mizilor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fisurate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injectari</a:t>
            </a:r>
            <a:r>
              <a:rPr lang="en-US" sz="1400" dirty="0" smtClean="0">
                <a:latin typeface="Trebuchet MS" pitchFamily="34" charset="0"/>
              </a:rPr>
              <a:t> pe </a:t>
            </a:r>
            <a:r>
              <a:rPr lang="en-US" sz="1400" dirty="0" err="1" smtClean="0">
                <a:latin typeface="Trebuchet MS" pitchFamily="34" charset="0"/>
              </a:rPr>
              <a:t>traseul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fisurilor</a:t>
            </a:r>
            <a:r>
              <a:rPr lang="en-US" sz="1400" dirty="0" smtClean="0">
                <a:latin typeface="Trebuchet MS" pitchFamily="34" charset="0"/>
              </a:rPr>
              <a:t> cu </a:t>
            </a:r>
            <a:r>
              <a:rPr lang="en-US" sz="1400" dirty="0" err="1" smtClean="0">
                <a:latin typeface="Trebuchet MS" pitchFamily="34" charset="0"/>
              </a:rPr>
              <a:t>lapte</a:t>
            </a:r>
            <a:r>
              <a:rPr lang="en-US" sz="1400" dirty="0" smtClean="0">
                <a:latin typeface="Trebuchet MS" pitchFamily="34" charset="0"/>
              </a:rPr>
              <a:t> de </a:t>
            </a:r>
            <a:r>
              <a:rPr lang="en-US" sz="1400" dirty="0" err="1" smtClean="0">
                <a:latin typeface="Trebuchet MS" pitchFamily="34" charset="0"/>
              </a:rPr>
              <a:t>ciment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lapte</a:t>
            </a:r>
            <a:r>
              <a:rPr lang="en-US" sz="1400" dirty="0" smtClean="0">
                <a:latin typeface="Trebuchet MS" pitchFamily="34" charset="0"/>
              </a:rPr>
              <a:t> de </a:t>
            </a:r>
            <a:r>
              <a:rPr lang="en-US" sz="1400" dirty="0" err="1" smtClean="0">
                <a:latin typeface="Trebuchet MS" pitchFamily="34" charset="0"/>
              </a:rPr>
              <a:t>var</a:t>
            </a:r>
            <a:r>
              <a:rPr lang="en-US" sz="1400" dirty="0" smtClean="0">
                <a:latin typeface="Trebuchet MS" pitchFamily="34" charset="0"/>
              </a:rPr>
              <a:t>;</a:t>
            </a:r>
            <a:endParaRPr lang="ro-RO" sz="1400" dirty="0" smtClean="0">
              <a:latin typeface="Trebuchet MS" pitchFamily="34" charset="0"/>
            </a:endParaRPr>
          </a:p>
          <a:p>
            <a:pPr lvl="0" algn="just">
              <a:buNone/>
            </a:pPr>
            <a:r>
              <a:rPr lang="ro-RO" sz="1400" dirty="0" smtClean="0">
                <a:latin typeface="Trebuchet MS" pitchFamily="34" charset="0"/>
              </a:rPr>
              <a:t>- </a:t>
            </a:r>
            <a:r>
              <a:rPr lang="en-US" sz="1400" dirty="0" smtClean="0">
                <a:latin typeface="Trebuchet MS" pitchFamily="34" charset="0"/>
              </a:rPr>
              <a:t>Plan</a:t>
            </a:r>
            <a:r>
              <a:rPr lang="ro-RO" sz="1400" dirty="0" smtClean="0">
                <a:latin typeface="Trebuchet MS" pitchFamily="34" charset="0"/>
              </a:rPr>
              <a:t>ș</a:t>
            </a:r>
            <a:r>
              <a:rPr lang="en-US" sz="1400" dirty="0" err="1" smtClean="0">
                <a:latin typeface="Trebuchet MS" pitchFamily="34" charset="0"/>
              </a:rPr>
              <a:t>eele</a:t>
            </a:r>
            <a:r>
              <a:rPr lang="en-US" sz="1400" dirty="0" smtClean="0">
                <a:latin typeface="Trebuchet MS" pitchFamily="34" charset="0"/>
              </a:rPr>
              <a:t> din </a:t>
            </a:r>
            <a:r>
              <a:rPr lang="en-US" sz="1400" dirty="0" err="1" smtClean="0">
                <a:latin typeface="Trebuchet MS" pitchFamily="34" charset="0"/>
              </a:rPr>
              <a:t>lemn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existente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peste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parter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etaj</a:t>
            </a:r>
            <a:r>
              <a:rPr lang="en-US" sz="1400" dirty="0" smtClean="0">
                <a:latin typeface="Trebuchet MS" pitchFamily="34" charset="0"/>
              </a:rPr>
              <a:t> se </a:t>
            </a:r>
            <a:r>
              <a:rPr lang="en-US" sz="1400" dirty="0" err="1" smtClean="0">
                <a:latin typeface="Trebuchet MS" pitchFamily="34" charset="0"/>
              </a:rPr>
              <a:t>vor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reabilita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prin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î</a:t>
            </a:r>
            <a:r>
              <a:rPr lang="en-US" sz="1400" dirty="0" err="1" smtClean="0">
                <a:latin typeface="Trebuchet MS" pitchFamily="34" charset="0"/>
              </a:rPr>
              <a:t>nlocuirea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unor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grinzi</a:t>
            </a:r>
            <a:r>
              <a:rPr lang="en-US" sz="1400" dirty="0" smtClean="0">
                <a:latin typeface="Trebuchet MS" pitchFamily="34" charset="0"/>
              </a:rPr>
              <a:t> din </a:t>
            </a:r>
            <a:r>
              <a:rPr lang="en-US" sz="1400" dirty="0" err="1" smtClean="0">
                <a:latin typeface="Trebuchet MS" pitchFamily="34" charset="0"/>
              </a:rPr>
              <a:t>lemn</a:t>
            </a:r>
            <a:r>
              <a:rPr lang="en-US" sz="1400" dirty="0" smtClean="0">
                <a:latin typeface="Trebuchet MS" pitchFamily="34" charset="0"/>
              </a:rPr>
              <a:t>  cu </a:t>
            </a:r>
            <a:r>
              <a:rPr lang="ro-RO" sz="1400" dirty="0" smtClean="0">
                <a:latin typeface="Trebuchet MS" pitchFamily="34" charset="0"/>
              </a:rPr>
              <a:t>î</a:t>
            </a:r>
            <a:r>
              <a:rPr lang="en-US" sz="1400" dirty="0" err="1" smtClean="0">
                <a:latin typeface="Trebuchet MS" pitchFamily="34" charset="0"/>
              </a:rPr>
              <a:t>nceput</a:t>
            </a:r>
            <a:r>
              <a:rPr lang="en-US" sz="1400" dirty="0" smtClean="0">
                <a:latin typeface="Trebuchet MS" pitchFamily="34" charset="0"/>
              </a:rPr>
              <a:t> de </a:t>
            </a:r>
            <a:r>
              <a:rPr lang="en-US" sz="1400" dirty="0" err="1" smtClean="0">
                <a:latin typeface="Trebuchet MS" pitchFamily="34" charset="0"/>
              </a:rPr>
              <a:t>putrezire</a:t>
            </a:r>
            <a:r>
              <a:rPr lang="en-US" sz="1400" dirty="0" smtClean="0">
                <a:latin typeface="Trebuchet MS" pitchFamily="34" charset="0"/>
              </a:rPr>
              <a:t>, </a:t>
            </a:r>
            <a:r>
              <a:rPr lang="en-US" sz="1400" dirty="0" err="1" smtClean="0">
                <a:latin typeface="Trebuchet MS" pitchFamily="34" charset="0"/>
              </a:rPr>
              <a:t>eliminarea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umpluturilor</a:t>
            </a:r>
            <a:r>
              <a:rPr lang="en-US" sz="1400" dirty="0" smtClean="0">
                <a:latin typeface="Trebuchet MS" pitchFamily="34" charset="0"/>
              </a:rPr>
              <a:t> de p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smtClean="0">
                <a:latin typeface="Trebuchet MS" pitchFamily="34" charset="0"/>
              </a:rPr>
              <a:t>m</a:t>
            </a:r>
            <a:r>
              <a:rPr lang="ro-RO" sz="1400" dirty="0" smtClean="0">
                <a:latin typeface="Trebuchet MS" pitchFamily="34" charset="0"/>
              </a:rPr>
              <a:t>â</a:t>
            </a:r>
            <a:r>
              <a:rPr lang="en-US" sz="1400" dirty="0" err="1" smtClean="0">
                <a:latin typeface="Trebuchet MS" pitchFamily="34" charset="0"/>
              </a:rPr>
              <a:t>nt</a:t>
            </a:r>
            <a:r>
              <a:rPr lang="en-US" sz="1400" dirty="0" smtClean="0">
                <a:latin typeface="Trebuchet MS" pitchFamily="34" charset="0"/>
              </a:rPr>
              <a:t> de pe </a:t>
            </a:r>
            <a:r>
              <a:rPr lang="en-US" sz="1400" dirty="0" err="1" smtClean="0">
                <a:latin typeface="Trebuchet MS" pitchFamily="34" charset="0"/>
              </a:rPr>
              <a:t>podinele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intermediare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dintre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grinzile</a:t>
            </a:r>
            <a:r>
              <a:rPr lang="en-US" sz="1400" dirty="0" smtClean="0">
                <a:latin typeface="Trebuchet MS" pitchFamily="34" charset="0"/>
              </a:rPr>
              <a:t> de </a:t>
            </a:r>
            <a:r>
              <a:rPr lang="en-US" sz="1400" dirty="0" err="1" smtClean="0">
                <a:latin typeface="Trebuchet MS" pitchFamily="34" charset="0"/>
              </a:rPr>
              <a:t>lemn</a:t>
            </a:r>
            <a:r>
              <a:rPr lang="en-US" sz="1400" dirty="0" smtClean="0">
                <a:latin typeface="Trebuchet MS" pitchFamily="34" charset="0"/>
              </a:rPr>
              <a:t>, </a:t>
            </a:r>
            <a:r>
              <a:rPr lang="en-US" sz="1400" dirty="0" err="1" smtClean="0">
                <a:latin typeface="Trebuchet MS" pitchFamily="34" charset="0"/>
              </a:rPr>
              <a:t>peste</a:t>
            </a:r>
            <a:r>
              <a:rPr lang="en-US" sz="1400" dirty="0" smtClean="0">
                <a:latin typeface="Trebuchet MS" pitchFamily="34" charset="0"/>
              </a:rPr>
              <a:t> care </a:t>
            </a:r>
            <a:r>
              <a:rPr lang="en-US" sz="1400" dirty="0" err="1" smtClean="0">
                <a:latin typeface="Trebuchet MS" pitchFamily="34" charset="0"/>
              </a:rPr>
              <a:t>dupa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revizuirea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lor</a:t>
            </a:r>
            <a:r>
              <a:rPr lang="en-US" sz="1400" dirty="0" smtClean="0">
                <a:latin typeface="Trebuchet MS" pitchFamily="34" charset="0"/>
              </a:rPr>
              <a:t> se </a:t>
            </a:r>
            <a:r>
              <a:rPr lang="en-US" sz="1400" dirty="0" err="1" smtClean="0">
                <a:latin typeface="Trebuchet MS" pitchFamily="34" charset="0"/>
              </a:rPr>
              <a:t>va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monta</a:t>
            </a:r>
            <a:r>
              <a:rPr lang="en-US" sz="1400" dirty="0" smtClean="0">
                <a:latin typeface="Trebuchet MS" pitchFamily="34" charset="0"/>
              </a:rPr>
              <a:t> un </a:t>
            </a:r>
            <a:r>
              <a:rPr lang="en-US" sz="1400" dirty="0" err="1" smtClean="0">
                <a:latin typeface="Trebuchet MS" pitchFamily="34" charset="0"/>
              </a:rPr>
              <a:t>strat</a:t>
            </a:r>
            <a:r>
              <a:rPr lang="en-US" sz="1400" dirty="0" smtClean="0">
                <a:latin typeface="Trebuchet MS" pitchFamily="34" charset="0"/>
              </a:rPr>
              <a:t> de </a:t>
            </a:r>
            <a:r>
              <a:rPr lang="en-US" sz="1400" dirty="0" err="1" smtClean="0">
                <a:latin typeface="Trebuchet MS" pitchFamily="34" charset="0"/>
              </a:rPr>
              <a:t>izola</a:t>
            </a:r>
            <a:r>
              <a:rPr lang="ro-RO" sz="1400" dirty="0" smtClean="0">
                <a:latin typeface="Trebuchet MS" pitchFamily="34" charset="0"/>
              </a:rPr>
              <a:t>ţ</a:t>
            </a:r>
            <a:r>
              <a:rPr lang="en-US" sz="1400" dirty="0" err="1" smtClean="0">
                <a:latin typeface="Trebuchet MS" pitchFamily="34" charset="0"/>
              </a:rPr>
              <a:t>ie</a:t>
            </a:r>
            <a:r>
              <a:rPr lang="en-US" sz="1400" dirty="0" smtClean="0">
                <a:latin typeface="Trebuchet MS" pitchFamily="34" charset="0"/>
              </a:rPr>
              <a:t> din vat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smtClean="0">
                <a:latin typeface="Trebuchet MS" pitchFamily="34" charset="0"/>
              </a:rPr>
              <a:t> mineral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smtClean="0">
                <a:latin typeface="Trebuchet MS" pitchFamily="34" charset="0"/>
              </a:rPr>
              <a:t>.</a:t>
            </a:r>
            <a:endParaRPr lang="ro-RO" sz="1400" dirty="0" smtClean="0">
              <a:latin typeface="Trebuchet MS" pitchFamily="34" charset="0"/>
            </a:endParaRPr>
          </a:p>
          <a:p>
            <a:pPr algn="just"/>
            <a:r>
              <a:rPr lang="ro-RO" sz="1400" b="1" dirty="0" smtClean="0">
                <a:latin typeface="Trebuchet MS" pitchFamily="34" charset="0"/>
              </a:rPr>
              <a:t>	</a:t>
            </a:r>
            <a:r>
              <a:rPr lang="en-US" sz="1400" b="1" dirty="0" err="1" smtClean="0">
                <a:latin typeface="Trebuchet MS" pitchFamily="34" charset="0"/>
              </a:rPr>
              <a:t>Interven</a:t>
            </a:r>
            <a:r>
              <a:rPr lang="ro-RO" sz="1400" b="1" dirty="0" smtClean="0">
                <a:latin typeface="Trebuchet MS" pitchFamily="34" charset="0"/>
              </a:rPr>
              <a:t>ţ</a:t>
            </a:r>
            <a:r>
              <a:rPr lang="en-US" sz="1400" b="1" dirty="0" smtClean="0">
                <a:latin typeface="Trebuchet MS" pitchFamily="34" charset="0"/>
              </a:rPr>
              <a:t>ii </a:t>
            </a:r>
            <a:r>
              <a:rPr lang="en-US" sz="1400" b="1" dirty="0" err="1" smtClean="0">
                <a:latin typeface="Trebuchet MS" pitchFamily="34" charset="0"/>
              </a:rPr>
              <a:t>propuse</a:t>
            </a:r>
            <a:r>
              <a:rPr lang="en-US" sz="1400" b="1" dirty="0" smtClean="0">
                <a:latin typeface="Trebuchet MS" pitchFamily="34" charset="0"/>
              </a:rPr>
              <a:t> la </a:t>
            </a:r>
            <a:r>
              <a:rPr lang="en-US" sz="1400" b="1" dirty="0" err="1" smtClean="0">
                <a:latin typeface="Trebuchet MS" pitchFamily="34" charset="0"/>
              </a:rPr>
              <a:t>nivelul</a:t>
            </a:r>
            <a:r>
              <a:rPr lang="en-US" sz="1400" b="1" dirty="0" smtClean="0">
                <a:latin typeface="Trebuchet MS" pitchFamily="34" charset="0"/>
              </a:rPr>
              <a:t> </a:t>
            </a:r>
            <a:r>
              <a:rPr lang="en-US" sz="1400" b="1" dirty="0" err="1" smtClean="0">
                <a:latin typeface="Trebuchet MS" pitchFamily="34" charset="0"/>
              </a:rPr>
              <a:t>podului</a:t>
            </a:r>
            <a:r>
              <a:rPr lang="en-US" sz="1400" b="1" dirty="0" smtClean="0">
                <a:latin typeface="Trebuchet MS" pitchFamily="34" charset="0"/>
              </a:rPr>
              <a:t>:</a:t>
            </a:r>
            <a:endParaRPr lang="ro-RO" sz="1400" b="1" dirty="0" smtClean="0">
              <a:latin typeface="Trebuchet MS" pitchFamily="34" charset="0"/>
            </a:endParaRPr>
          </a:p>
          <a:p>
            <a:pPr lvl="0" algn="just">
              <a:buNone/>
            </a:pPr>
            <a:r>
              <a:rPr lang="ro-RO" sz="1400" dirty="0" smtClean="0">
                <a:latin typeface="Trebuchet MS" pitchFamily="34" charset="0"/>
              </a:rPr>
              <a:t>- </a:t>
            </a:r>
            <a:r>
              <a:rPr lang="en-US" sz="1400" dirty="0" smtClean="0">
                <a:latin typeface="Trebuchet MS" pitchFamily="34" charset="0"/>
              </a:rPr>
              <a:t>Se </a:t>
            </a:r>
            <a:r>
              <a:rPr lang="en-US" sz="1400" dirty="0" err="1" smtClean="0">
                <a:latin typeface="Trebuchet MS" pitchFamily="34" charset="0"/>
              </a:rPr>
              <a:t>va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revizui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arpant</a:t>
            </a:r>
            <a:r>
              <a:rPr lang="ro-RO" sz="1400" dirty="0" smtClean="0">
                <a:latin typeface="Trebuchet MS" pitchFamily="34" charset="0"/>
              </a:rPr>
              <a:t>a</a:t>
            </a:r>
            <a:r>
              <a:rPr lang="en-US" sz="1400" dirty="0" smtClean="0">
                <a:latin typeface="Trebuchet MS" pitchFamily="34" charset="0"/>
              </a:rPr>
              <a:t> existent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smtClean="0">
                <a:latin typeface="Trebuchet MS" pitchFamily="34" charset="0"/>
              </a:rPr>
              <a:t> cu </a:t>
            </a:r>
            <a:r>
              <a:rPr lang="ro-RO" sz="1400" dirty="0" smtClean="0">
                <a:latin typeface="Trebuchet MS" pitchFamily="34" charset="0"/>
              </a:rPr>
              <a:t>î</a:t>
            </a:r>
            <a:r>
              <a:rPr lang="en-US" sz="1400" dirty="0" err="1" smtClean="0">
                <a:latin typeface="Trebuchet MS" pitchFamily="34" charset="0"/>
              </a:rPr>
              <a:t>nlocuirea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elementelor</a:t>
            </a:r>
            <a:r>
              <a:rPr lang="en-US" sz="1400" dirty="0" smtClean="0">
                <a:latin typeface="Trebuchet MS" pitchFamily="34" charset="0"/>
              </a:rPr>
              <a:t> cu </a:t>
            </a:r>
            <a:r>
              <a:rPr lang="ro-RO" sz="1400" dirty="0" smtClean="0">
                <a:latin typeface="Trebuchet MS" pitchFamily="34" charset="0"/>
              </a:rPr>
              <a:t>î</a:t>
            </a:r>
            <a:r>
              <a:rPr lang="en-US" sz="1400" dirty="0" err="1" smtClean="0">
                <a:latin typeface="Trebuchet MS" pitchFamily="34" charset="0"/>
              </a:rPr>
              <a:t>nceput</a:t>
            </a:r>
            <a:r>
              <a:rPr lang="en-US" sz="1400" dirty="0" smtClean="0">
                <a:latin typeface="Trebuchet MS" pitchFamily="34" charset="0"/>
              </a:rPr>
              <a:t> de </a:t>
            </a:r>
            <a:r>
              <a:rPr lang="en-US" sz="1400" dirty="0" err="1" smtClean="0">
                <a:latin typeface="Trebuchet MS" pitchFamily="34" charset="0"/>
              </a:rPr>
              <a:t>putrezire</a:t>
            </a:r>
            <a:r>
              <a:rPr lang="en-US" sz="1400" dirty="0" smtClean="0">
                <a:latin typeface="Trebuchet MS" pitchFamily="34" charset="0"/>
              </a:rPr>
              <a:t>, </a:t>
            </a:r>
            <a:r>
              <a:rPr lang="en-US" sz="1400" dirty="0" err="1" smtClean="0">
                <a:latin typeface="Trebuchet MS" pitchFamily="34" charset="0"/>
              </a:rPr>
              <a:t>dublarea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elementelor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subdimensionate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î</a:t>
            </a:r>
            <a:r>
              <a:rPr lang="en-US" sz="1400" dirty="0" err="1" smtClean="0">
                <a:latin typeface="Trebuchet MS" pitchFamily="34" charset="0"/>
              </a:rPr>
              <a:t>mbun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smtClean="0">
                <a:latin typeface="Trebuchet MS" pitchFamily="34" charset="0"/>
              </a:rPr>
              <a:t>t</a:t>
            </a:r>
            <a:r>
              <a:rPr lang="ro-RO" sz="1400" dirty="0" smtClean="0">
                <a:latin typeface="Trebuchet MS" pitchFamily="34" charset="0"/>
              </a:rPr>
              <a:t>ăț</a:t>
            </a:r>
            <a:r>
              <a:rPr lang="en-US" sz="1400" dirty="0" smtClean="0">
                <a:latin typeface="Trebuchet MS" pitchFamily="34" charset="0"/>
              </a:rPr>
              <a:t>ire </a:t>
            </a:r>
            <a:r>
              <a:rPr lang="en-US" sz="1400" dirty="0" err="1" smtClean="0">
                <a:latin typeface="Trebuchet MS" pitchFamily="34" charset="0"/>
              </a:rPr>
              <a:t>contrav</a:t>
            </a:r>
            <a:r>
              <a:rPr lang="ro-RO" sz="1400" dirty="0" smtClean="0">
                <a:latin typeface="Trebuchet MS" pitchFamily="34" charset="0"/>
              </a:rPr>
              <a:t>â</a:t>
            </a:r>
            <a:r>
              <a:rPr lang="en-US" sz="1400" dirty="0" err="1" smtClean="0">
                <a:latin typeface="Trebuchet MS" pitchFamily="34" charset="0"/>
              </a:rPr>
              <a:t>ntuirii</a:t>
            </a:r>
            <a:r>
              <a:rPr lang="en-US" sz="1400" dirty="0" smtClean="0">
                <a:latin typeface="Trebuchet MS" pitchFamily="34" charset="0"/>
              </a:rPr>
              <a:t> pe </a:t>
            </a:r>
            <a:r>
              <a:rPr lang="en-US" sz="1400" dirty="0" err="1" smtClean="0">
                <a:latin typeface="Trebuchet MS" pitchFamily="34" charset="0"/>
              </a:rPr>
              <a:t>ambele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direc</a:t>
            </a:r>
            <a:r>
              <a:rPr lang="ro-RO" sz="1400" dirty="0" smtClean="0">
                <a:latin typeface="Trebuchet MS" pitchFamily="34" charset="0"/>
              </a:rPr>
              <a:t>ţ</a:t>
            </a:r>
            <a:r>
              <a:rPr lang="en-US" sz="1400" dirty="0" smtClean="0">
                <a:latin typeface="Trebuchet MS" pitchFamily="34" charset="0"/>
              </a:rPr>
              <a:t>ii cu </a:t>
            </a:r>
            <a:r>
              <a:rPr lang="en-US" sz="1400" dirty="0" err="1" smtClean="0">
                <a:latin typeface="Trebuchet MS" pitchFamily="34" charset="0"/>
              </a:rPr>
              <a:t>cle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ti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contrafi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smtClean="0">
                <a:latin typeface="Trebuchet MS" pitchFamily="34" charset="0"/>
              </a:rPr>
              <a:t>e </a:t>
            </a:r>
            <a:r>
              <a:rPr lang="en-US" sz="1400" dirty="0" err="1" smtClean="0">
                <a:latin typeface="Trebuchet MS" pitchFamily="34" charset="0"/>
              </a:rPr>
              <a:t>suplimentare</a:t>
            </a:r>
            <a:r>
              <a:rPr lang="en-US" sz="1400" dirty="0" smtClean="0">
                <a:latin typeface="Trebuchet MS" pitchFamily="34" charset="0"/>
              </a:rPr>
              <a:t>;</a:t>
            </a:r>
            <a:endParaRPr lang="ro-RO" sz="1400" dirty="0" smtClean="0">
              <a:latin typeface="Trebuchet MS" pitchFamily="34" charset="0"/>
            </a:endParaRPr>
          </a:p>
          <a:p>
            <a:pPr lvl="0" algn="just">
              <a:buNone/>
            </a:pPr>
            <a:r>
              <a:rPr lang="ro-RO" sz="1400" dirty="0" smtClean="0">
                <a:latin typeface="Trebuchet MS" pitchFamily="34" charset="0"/>
              </a:rPr>
              <a:t>- </a:t>
            </a:r>
            <a:r>
              <a:rPr lang="en-US" sz="1400" dirty="0" err="1" smtClean="0">
                <a:latin typeface="Trebuchet MS" pitchFamily="34" charset="0"/>
              </a:rPr>
              <a:t>Toate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elementele</a:t>
            </a:r>
            <a:r>
              <a:rPr lang="en-US" sz="1400" dirty="0" smtClean="0">
                <a:latin typeface="Trebuchet MS" pitchFamily="34" charset="0"/>
              </a:rPr>
              <a:t> de </a:t>
            </a:r>
            <a:r>
              <a:rPr lang="en-US" sz="1400" dirty="0" err="1" smtClean="0">
                <a:latin typeface="Trebuchet MS" pitchFamily="34" charset="0"/>
              </a:rPr>
              <a:t>lemn</a:t>
            </a:r>
            <a:r>
              <a:rPr lang="en-US" sz="1400" dirty="0" smtClean="0">
                <a:latin typeface="Trebuchet MS" pitchFamily="34" charset="0"/>
              </a:rPr>
              <a:t> se </a:t>
            </a:r>
            <a:r>
              <a:rPr lang="en-US" sz="1400" dirty="0" err="1" smtClean="0">
                <a:latin typeface="Trebuchet MS" pitchFamily="34" charset="0"/>
              </a:rPr>
              <a:t>vor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proteja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î</a:t>
            </a:r>
            <a:r>
              <a:rPr lang="en-US" sz="1400" dirty="0" err="1" smtClean="0">
                <a:latin typeface="Trebuchet MS" pitchFamily="34" charset="0"/>
              </a:rPr>
              <a:t>mpotriva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umezirii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vor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fi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ignifugate</a:t>
            </a:r>
            <a:r>
              <a:rPr lang="ro-RO" sz="1400" dirty="0" smtClean="0">
                <a:latin typeface="Trebuchet MS" pitchFamily="34" charset="0"/>
              </a:rPr>
              <a:t>;</a:t>
            </a:r>
            <a:r>
              <a:rPr lang="en-US" sz="1400" dirty="0" smtClean="0">
                <a:latin typeface="Trebuchet MS" pitchFamily="34" charset="0"/>
              </a:rPr>
              <a:t>  </a:t>
            </a:r>
            <a:endParaRPr lang="ro-RO" sz="1400" dirty="0" smtClean="0">
              <a:latin typeface="Trebuchet MS" pitchFamily="34" charset="0"/>
            </a:endParaRPr>
          </a:p>
          <a:p>
            <a:pPr algn="just">
              <a:buNone/>
            </a:pPr>
            <a:r>
              <a:rPr lang="ro-RO" sz="1400" dirty="0" smtClean="0">
                <a:latin typeface="Trebuchet MS" pitchFamily="34" charset="0"/>
              </a:rPr>
              <a:t>- Î</a:t>
            </a:r>
            <a:r>
              <a:rPr lang="en-US" sz="1400" dirty="0" smtClean="0">
                <a:latin typeface="Trebuchet MS" pitchFamily="34" charset="0"/>
              </a:rPr>
              <a:t>n </a:t>
            </a:r>
            <a:r>
              <a:rPr lang="en-US" sz="1400" dirty="0" err="1" smtClean="0">
                <a:latin typeface="Trebuchet MS" pitchFamily="34" charset="0"/>
              </a:rPr>
              <a:t>ceea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ce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prive</a:t>
            </a:r>
            <a:r>
              <a:rPr lang="ro-RO" sz="1400" dirty="0" smtClean="0">
                <a:latin typeface="Trebuchet MS" pitchFamily="34" charset="0"/>
              </a:rPr>
              <a:t>ș</a:t>
            </a:r>
            <a:r>
              <a:rPr lang="en-US" sz="1400" dirty="0" err="1" smtClean="0">
                <a:latin typeface="Trebuchet MS" pitchFamily="34" charset="0"/>
              </a:rPr>
              <a:t>te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stucatura</a:t>
            </a:r>
            <a:r>
              <a:rPr lang="en-US" sz="1400" dirty="0" smtClean="0">
                <a:latin typeface="Trebuchet MS" pitchFamily="34" charset="0"/>
              </a:rPr>
              <a:t> se </a:t>
            </a:r>
            <a:r>
              <a:rPr lang="en-US" sz="1400" dirty="0" err="1" smtClean="0">
                <a:latin typeface="Trebuchet MS" pitchFamily="34" charset="0"/>
              </a:rPr>
              <a:t>vor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î</a:t>
            </a:r>
            <a:r>
              <a:rPr lang="en-US" sz="1400" dirty="0" err="1" smtClean="0">
                <a:latin typeface="Trebuchet MS" pitchFamily="34" charset="0"/>
              </a:rPr>
              <a:t>ndep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err="1" smtClean="0">
                <a:latin typeface="Trebuchet MS" pitchFamily="34" charset="0"/>
              </a:rPr>
              <a:t>rta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depunerile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aderente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neaderente</a:t>
            </a:r>
            <a:r>
              <a:rPr lang="en-US" sz="1400" dirty="0" smtClean="0">
                <a:latin typeface="Trebuchet MS" pitchFamily="34" charset="0"/>
              </a:rPr>
              <a:t>, </a:t>
            </a:r>
            <a:r>
              <a:rPr lang="en-US" sz="1400" dirty="0" err="1" smtClean="0">
                <a:latin typeface="Trebuchet MS" pitchFamily="34" charset="0"/>
              </a:rPr>
              <a:t>repara</a:t>
            </a:r>
            <a:r>
              <a:rPr lang="ro-RO" sz="1400" dirty="0" smtClean="0">
                <a:latin typeface="Trebuchet MS" pitchFamily="34" charset="0"/>
              </a:rPr>
              <a:t>ț</a:t>
            </a:r>
            <a:r>
              <a:rPr lang="en-US" sz="1400" dirty="0" err="1" smtClean="0">
                <a:latin typeface="Trebuchet MS" pitchFamily="34" charset="0"/>
              </a:rPr>
              <a:t>iile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necorespunzatoare</a:t>
            </a:r>
            <a:r>
              <a:rPr lang="en-US" sz="1400" dirty="0" smtClean="0">
                <a:latin typeface="Trebuchet MS" pitchFamily="34" charset="0"/>
              </a:rPr>
              <a:t> a</a:t>
            </a:r>
            <a:r>
              <a:rPr lang="ro-RO" sz="1400" dirty="0" smtClean="0">
                <a:latin typeface="Trebuchet MS" pitchFamily="34" charset="0"/>
              </a:rPr>
              <a:t>le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poleiturilor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vopselurilor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se </a:t>
            </a:r>
            <a:r>
              <a:rPr lang="en-US" sz="1400" dirty="0" err="1" smtClean="0">
                <a:latin typeface="Trebuchet MS" pitchFamily="34" charset="0"/>
              </a:rPr>
              <a:t>vor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reconstitui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zonele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lacunare</a:t>
            </a:r>
            <a:r>
              <a:rPr lang="en-US" sz="1400" dirty="0" smtClean="0">
                <a:latin typeface="Trebuchet MS" pitchFamily="34" charset="0"/>
              </a:rPr>
              <a:t>, se </a:t>
            </a:r>
            <a:r>
              <a:rPr lang="en-US" sz="1400" dirty="0" err="1" smtClean="0">
                <a:latin typeface="Trebuchet MS" pitchFamily="34" charset="0"/>
              </a:rPr>
              <a:t>vor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integra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cromatic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repara</a:t>
            </a:r>
            <a:r>
              <a:rPr lang="ro-RO" sz="1400" dirty="0" smtClean="0">
                <a:latin typeface="Trebuchet MS" pitchFamily="34" charset="0"/>
              </a:rPr>
              <a:t>ţ</a:t>
            </a:r>
            <a:r>
              <a:rPr lang="en-US" sz="1400" dirty="0" err="1" smtClean="0">
                <a:latin typeface="Trebuchet MS" pitchFamily="34" charset="0"/>
              </a:rPr>
              <a:t>iile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se </a:t>
            </a:r>
            <a:r>
              <a:rPr lang="en-US" sz="1400" dirty="0" err="1" smtClean="0">
                <a:latin typeface="Trebuchet MS" pitchFamily="34" charset="0"/>
              </a:rPr>
              <a:t>va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realiza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poleirea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baghetelor</a:t>
            </a:r>
            <a:r>
              <a:rPr lang="en-US" sz="1400" dirty="0" smtClean="0">
                <a:latin typeface="Trebuchet MS" pitchFamily="34" charset="0"/>
              </a:rPr>
              <a:t>, </a:t>
            </a:r>
            <a:r>
              <a:rPr lang="en-US" sz="1400" dirty="0" err="1" smtClean="0">
                <a:latin typeface="Trebuchet MS" pitchFamily="34" charset="0"/>
              </a:rPr>
              <a:t>dupa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efectuarea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unui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studi</a:t>
            </a:r>
            <a:r>
              <a:rPr lang="ro-RO" sz="1400" dirty="0" smtClean="0">
                <a:latin typeface="Trebuchet MS" pitchFamily="34" charset="0"/>
              </a:rPr>
              <a:t>u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ini</a:t>
            </a:r>
            <a:r>
              <a:rPr lang="ro-RO" sz="1400" dirty="0" smtClean="0">
                <a:latin typeface="Trebuchet MS" pitchFamily="34" charset="0"/>
              </a:rPr>
              <a:t>ţ</a:t>
            </a:r>
            <a:r>
              <a:rPr lang="en-US" sz="1400" dirty="0" err="1" smtClean="0">
                <a:latin typeface="Trebuchet MS" pitchFamily="34" charset="0"/>
              </a:rPr>
              <a:t>ial</a:t>
            </a:r>
            <a:r>
              <a:rPr lang="ro-RO" sz="1400" dirty="0" smtClean="0">
                <a:latin typeface="Trebuchet MS" pitchFamily="34" charset="0"/>
              </a:rPr>
              <a:t>;</a:t>
            </a:r>
          </a:p>
          <a:p>
            <a:pPr algn="just">
              <a:buNone/>
            </a:pPr>
            <a:r>
              <a:rPr lang="ro-RO" sz="1400" dirty="0" smtClean="0">
                <a:latin typeface="Trebuchet MS" pitchFamily="34" charset="0"/>
              </a:rPr>
              <a:t>- Î</a:t>
            </a:r>
            <a:r>
              <a:rPr lang="en-US" sz="1400" dirty="0" smtClean="0">
                <a:latin typeface="Trebuchet MS" pitchFamily="34" charset="0"/>
              </a:rPr>
              <a:t>n </a:t>
            </a:r>
            <a:r>
              <a:rPr lang="en-US" sz="1400" dirty="0" err="1" smtClean="0">
                <a:latin typeface="Trebuchet MS" pitchFamily="34" charset="0"/>
              </a:rPr>
              <a:t>ceea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ce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prive</a:t>
            </a:r>
            <a:r>
              <a:rPr lang="ro-RO" sz="1400" dirty="0" smtClean="0">
                <a:latin typeface="Trebuchet MS" pitchFamily="34" charset="0"/>
              </a:rPr>
              <a:t>ș</a:t>
            </a:r>
            <a:r>
              <a:rPr lang="en-US" sz="1400" dirty="0" err="1" smtClean="0">
                <a:latin typeface="Trebuchet MS" pitchFamily="34" charset="0"/>
              </a:rPr>
              <a:t>te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pictura</a:t>
            </a:r>
            <a:r>
              <a:rPr lang="en-US" sz="1400" dirty="0" smtClean="0">
                <a:latin typeface="Trebuchet MS" pitchFamily="34" charset="0"/>
              </a:rPr>
              <a:t> se </a:t>
            </a:r>
            <a:r>
              <a:rPr lang="en-US" sz="1400" dirty="0" err="1" smtClean="0">
                <a:latin typeface="Trebuchet MS" pitchFamily="34" charset="0"/>
              </a:rPr>
              <a:t>vor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î</a:t>
            </a:r>
            <a:r>
              <a:rPr lang="en-US" sz="1400" dirty="0" err="1" smtClean="0">
                <a:latin typeface="Trebuchet MS" pitchFamily="34" charset="0"/>
              </a:rPr>
              <a:t>ndeparta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depunerile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aderente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neaderente</a:t>
            </a:r>
            <a:r>
              <a:rPr lang="en-US" sz="1400" dirty="0" smtClean="0">
                <a:latin typeface="Trebuchet MS" pitchFamily="34" charset="0"/>
              </a:rPr>
              <a:t>, </a:t>
            </a:r>
            <a:r>
              <a:rPr lang="en-US" sz="1400" dirty="0" err="1" smtClean="0">
                <a:latin typeface="Trebuchet MS" pitchFamily="34" charset="0"/>
              </a:rPr>
              <a:t>repict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smtClean="0">
                <a:latin typeface="Trebuchet MS" pitchFamily="34" charset="0"/>
              </a:rPr>
              <a:t>rile 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poleituril</a:t>
            </a:r>
            <a:r>
              <a:rPr lang="ro-RO" sz="1400" dirty="0" smtClean="0">
                <a:latin typeface="Trebuchet MS" pitchFamily="34" charset="0"/>
              </a:rPr>
              <a:t>e </a:t>
            </a:r>
            <a:r>
              <a:rPr lang="en-US" sz="1400" dirty="0" err="1" smtClean="0">
                <a:latin typeface="Trebuchet MS" pitchFamily="34" charset="0"/>
              </a:rPr>
              <a:t>necorespunz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err="1" smtClean="0">
                <a:latin typeface="Trebuchet MS" pitchFamily="34" charset="0"/>
              </a:rPr>
              <a:t>toare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se </a:t>
            </a:r>
            <a:r>
              <a:rPr lang="en-US" sz="1400" dirty="0" err="1" smtClean="0">
                <a:latin typeface="Trebuchet MS" pitchFamily="34" charset="0"/>
              </a:rPr>
              <a:t>vor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realiza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interven</a:t>
            </a:r>
            <a:r>
              <a:rPr lang="ro-RO" sz="1400" dirty="0" smtClean="0">
                <a:latin typeface="Trebuchet MS" pitchFamily="34" charset="0"/>
              </a:rPr>
              <a:t>ț</a:t>
            </a:r>
            <a:r>
              <a:rPr lang="en-US" sz="1400" dirty="0" smtClean="0">
                <a:latin typeface="Trebuchet MS" pitchFamily="34" charset="0"/>
              </a:rPr>
              <a:t>ii la </a:t>
            </a:r>
            <a:r>
              <a:rPr lang="en-US" sz="1400" dirty="0" err="1" smtClean="0">
                <a:latin typeface="Trebuchet MS" pitchFamily="34" charset="0"/>
              </a:rPr>
              <a:t>nivelul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stratului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suport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ro-RO" sz="1400" dirty="0" smtClean="0">
                <a:latin typeface="Trebuchet MS" pitchFamily="34" charset="0"/>
              </a:rPr>
              <a:t>ş</a:t>
            </a:r>
            <a:r>
              <a:rPr lang="en-US" sz="1400" dirty="0" err="1" smtClean="0">
                <a:latin typeface="Trebuchet MS" pitchFamily="34" charset="0"/>
              </a:rPr>
              <a:t>i</a:t>
            </a:r>
            <a:r>
              <a:rPr lang="en-US" sz="1400" dirty="0" smtClean="0">
                <a:latin typeface="Trebuchet MS" pitchFamily="34" charset="0"/>
              </a:rPr>
              <a:t> a </a:t>
            </a:r>
            <a:r>
              <a:rPr lang="en-US" sz="1400" dirty="0" err="1" smtClean="0">
                <a:latin typeface="Trebuchet MS" pitchFamily="34" charset="0"/>
              </a:rPr>
              <a:t>stratului</a:t>
            </a:r>
            <a:r>
              <a:rPr lang="en-US" sz="1400" dirty="0" smtClean="0">
                <a:latin typeface="Trebuchet MS" pitchFamily="34" charset="0"/>
              </a:rPr>
              <a:t> de </a:t>
            </a:r>
            <a:r>
              <a:rPr lang="en-US" sz="1400" dirty="0" err="1" smtClean="0">
                <a:latin typeface="Trebuchet MS" pitchFamily="34" charset="0"/>
              </a:rPr>
              <a:t>culoare</a:t>
            </a:r>
            <a:r>
              <a:rPr lang="en-US" sz="1400" dirty="0" smtClean="0">
                <a:latin typeface="Trebuchet MS" pitchFamily="34" charset="0"/>
              </a:rPr>
              <a:t> cu </a:t>
            </a:r>
            <a:r>
              <a:rPr lang="en-US" sz="1400" dirty="0" err="1" smtClean="0">
                <a:latin typeface="Trebuchet MS" pitchFamily="34" charset="0"/>
              </a:rPr>
              <a:t>integrarea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cromatic</a:t>
            </a:r>
            <a:r>
              <a:rPr lang="ro-RO" sz="1400" dirty="0" smtClean="0">
                <a:latin typeface="Trebuchet MS" pitchFamily="34" charset="0"/>
              </a:rPr>
              <a:t>ă</a:t>
            </a:r>
            <a:r>
              <a:rPr lang="en-US" sz="1400" dirty="0" smtClean="0">
                <a:latin typeface="Trebuchet MS" pitchFamily="34" charset="0"/>
              </a:rPr>
              <a:t> a </a:t>
            </a:r>
            <a:r>
              <a:rPr lang="en-US" sz="1400" dirty="0" err="1" smtClean="0">
                <a:latin typeface="Trebuchet MS" pitchFamily="34" charset="0"/>
              </a:rPr>
              <a:t>picturii</a:t>
            </a:r>
            <a:r>
              <a:rPr lang="en-US" sz="1400" dirty="0" smtClean="0">
                <a:latin typeface="Trebuchet MS" pitchFamily="34" charset="0"/>
              </a:rPr>
              <a:t> </a:t>
            </a:r>
            <a:r>
              <a:rPr lang="en-US" sz="1400" dirty="0" err="1" smtClean="0">
                <a:latin typeface="Trebuchet MS" pitchFamily="34" charset="0"/>
              </a:rPr>
              <a:t>originale</a:t>
            </a:r>
            <a:r>
              <a:rPr lang="en-US" sz="1400" dirty="0" smtClean="0">
                <a:latin typeface="Trebuchet MS" pitchFamily="34" charset="0"/>
              </a:rPr>
              <a:t>. </a:t>
            </a:r>
            <a:endParaRPr lang="ro-RO" sz="1400" dirty="0" smtClean="0">
              <a:latin typeface="Trebuchet MS" pitchFamily="34" charset="0"/>
            </a:endParaRPr>
          </a:p>
          <a:p>
            <a:pPr algn="just"/>
            <a:endParaRPr lang="ro-RO" sz="1400" dirty="0" smtClean="0">
              <a:latin typeface="Trebuchet MS" pitchFamily="34" charset="0"/>
            </a:endParaRPr>
          </a:p>
          <a:p>
            <a:endParaRPr lang="ro-RO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00800"/>
            <a:ext cx="7772400" cy="381000"/>
          </a:xfrm>
          <a:effectLst/>
        </p:spPr>
        <p:txBody>
          <a:bodyPr>
            <a:normAutofit/>
          </a:bodyPr>
          <a:lstStyle/>
          <a:p>
            <a:pPr algn="ctr"/>
            <a:r>
              <a:rPr lang="ro-RO" sz="1200" b="1" dirty="0" smtClean="0">
                <a:solidFill>
                  <a:schemeClr val="tx1"/>
                </a:solidFill>
                <a:latin typeface="Trebuchet MS" pitchFamily="34" charset="0"/>
                <a:hlinkClick r:id="rId3"/>
              </a:rPr>
              <a:t>www.inforegio.ro</a:t>
            </a:r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960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304800" y="762000"/>
            <a:ext cx="85344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Trebuchet MS" pitchFamily="34" charset="0"/>
              </a:rPr>
              <a:t>REZULTATE</a:t>
            </a:r>
          </a:p>
          <a:p>
            <a:pPr algn="just"/>
            <a:endParaRPr lang="ro-RO" sz="2400" dirty="0" smtClean="0"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vi-VN" sz="2800" dirty="0" smtClean="0">
                <a:latin typeface="Trebuchet MS" pitchFamily="34" charset="0"/>
              </a:rPr>
              <a:t>Număr de obiective de patrimoniu în stare de conservare foarte bună și bună/nr. obiectiv de patrimoniu:</a:t>
            </a:r>
            <a:endParaRPr lang="ro-RO" sz="2800" dirty="0" smtClean="0">
              <a:latin typeface="Trebuchet MS" pitchFamily="34" charset="0"/>
            </a:endParaRPr>
          </a:p>
          <a:p>
            <a:pPr algn="just">
              <a:buFontTx/>
              <a:buChar char="-"/>
            </a:pPr>
            <a:r>
              <a:rPr lang="vi-VN" sz="2800" dirty="0" smtClean="0">
                <a:latin typeface="Trebuchet MS" pitchFamily="34" charset="0"/>
              </a:rPr>
              <a:t>Valoarea indicatorului la începutul implementării proiectului = 0</a:t>
            </a:r>
            <a:r>
              <a:rPr lang="ro-RO" sz="2800" dirty="0" smtClean="0">
                <a:latin typeface="Trebuchet MS" pitchFamily="34" charset="0"/>
              </a:rPr>
              <a:t>;</a:t>
            </a:r>
          </a:p>
          <a:p>
            <a:pPr algn="just">
              <a:buFontTx/>
              <a:buChar char="-"/>
            </a:pPr>
            <a:r>
              <a:rPr lang="vi-VN" sz="2800" dirty="0" smtClean="0">
                <a:latin typeface="Trebuchet MS" pitchFamily="34" charset="0"/>
              </a:rPr>
              <a:t>Valoarea indicatorului la finalul implementării proiectului</a:t>
            </a:r>
            <a:r>
              <a:rPr lang="ro-RO" sz="2800" dirty="0" smtClean="0">
                <a:latin typeface="Trebuchet MS" pitchFamily="34" charset="0"/>
              </a:rPr>
              <a:t> </a:t>
            </a:r>
            <a:r>
              <a:rPr lang="vi-VN" sz="2800" dirty="0" smtClean="0">
                <a:latin typeface="Trebuchet MS" pitchFamily="34" charset="0"/>
              </a:rPr>
              <a:t>(de rezultat) = </a:t>
            </a:r>
            <a:r>
              <a:rPr lang="ro-RO" sz="2800" dirty="0" smtClean="0">
                <a:latin typeface="Trebuchet MS" pitchFamily="34" charset="0"/>
              </a:rPr>
              <a:t>1;</a:t>
            </a:r>
          </a:p>
          <a:p>
            <a:pPr algn="just"/>
            <a:endParaRPr lang="ro-RO" sz="2800" dirty="0" smtClean="0">
              <a:latin typeface="Trebuchet MS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o-RO" sz="2800" dirty="0" smtClean="0">
                <a:latin typeface="Trebuchet MS" pitchFamily="34" charset="0"/>
              </a:rPr>
              <a:t>Creșterea numărului de turiști cu 6%.</a:t>
            </a:r>
          </a:p>
          <a:p>
            <a:endParaRPr lang="ro-RO" dirty="0" smtClean="0"/>
          </a:p>
          <a:p>
            <a:endParaRPr lang="ro-RO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86800" cy="4191000"/>
          </a:xfrm>
        </p:spPr>
        <p:txBody>
          <a:bodyPr>
            <a:normAutofit/>
          </a:bodyPr>
          <a:lstStyle/>
          <a:p>
            <a:pPr algn="ctr"/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dirty="0" smtClean="0">
                <a:latin typeface="+mn-lt"/>
              </a:rPr>
              <a:t/>
            </a:r>
            <a:br>
              <a:rPr lang="ro-RO" sz="2400" dirty="0" smtClean="0">
                <a:latin typeface="+mn-lt"/>
              </a:rPr>
            </a:br>
            <a:r>
              <a:rPr lang="ro-RO" sz="2400" dirty="0">
                <a:latin typeface="+mn-lt"/>
              </a:rPr>
              <a:t/>
            </a:r>
            <a:br>
              <a:rPr lang="ro-RO" sz="2400" dirty="0">
                <a:latin typeface="+mn-lt"/>
              </a:rPr>
            </a:br>
            <a: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b="1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b="1" dirty="0" smtClean="0">
                <a:latin typeface="Trebuchet MS" pitchFamily="34" charset="0"/>
              </a:rPr>
              <a:t/>
            </a:r>
            <a:br>
              <a:rPr lang="ro-RO" sz="2400" b="1" dirty="0" smtClean="0"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  <a:t/>
            </a:r>
            <a:br>
              <a:rPr lang="ro-RO" sz="2400" dirty="0" smtClean="0">
                <a:solidFill>
                  <a:schemeClr val="tx1"/>
                </a:solidFill>
                <a:latin typeface="Trebuchet MS" pitchFamily="34" charset="0"/>
              </a:rPr>
            </a:br>
            <a:r>
              <a:rPr lang="ro-RO" sz="2400" dirty="0" smtClean="0">
                <a:solidFill>
                  <a:schemeClr val="tx1"/>
                </a:solidFill>
              </a:rPr>
              <a:t/>
            </a:r>
            <a:br>
              <a:rPr lang="ro-RO" sz="2400" dirty="0" smtClean="0">
                <a:solidFill>
                  <a:schemeClr val="tx1"/>
                </a:solidFill>
              </a:rPr>
            </a:br>
            <a:endParaRPr lang="ro-RO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6477000"/>
            <a:ext cx="7772400" cy="381000"/>
          </a:xfrm>
          <a:effectLst/>
        </p:spPr>
        <p:txBody>
          <a:bodyPr>
            <a:normAutofit/>
          </a:bodyPr>
          <a:lstStyle/>
          <a:p>
            <a:pPr algn="ctr"/>
            <a:r>
              <a:rPr lang="ro-RO" sz="1200" b="1" dirty="0" smtClean="0">
                <a:solidFill>
                  <a:schemeClr val="tx1"/>
                </a:solidFill>
                <a:latin typeface="Trebuchet MS" pitchFamily="34" charset="0"/>
                <a:hlinkClick r:id="rId3"/>
              </a:rPr>
              <a:t>www.inforegio.ro</a:t>
            </a:r>
            <a:endParaRPr lang="ro-RO" sz="1200" b="1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algn="ctr"/>
            <a:endParaRPr lang="ro-RO" sz="1300" b="1" dirty="0" smtClean="0">
              <a:solidFill>
                <a:schemeClr val="tx1"/>
              </a:solidFill>
            </a:endParaRPr>
          </a:p>
          <a:p>
            <a:pPr algn="ctr"/>
            <a:endParaRPr lang="ro-RO" dirty="0" smtClean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1722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304800" y="762000"/>
            <a:ext cx="85344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dirty="0" smtClean="0">
                <a:latin typeface="Trebuchet MS" pitchFamily="34" charset="0"/>
              </a:rPr>
              <a:t>BUGETUL PROIECTULUI</a:t>
            </a:r>
          </a:p>
          <a:p>
            <a:pPr algn="ctr"/>
            <a:endParaRPr lang="ro-RO" sz="2800" dirty="0" smtClean="0">
              <a:latin typeface="Trebuchet MS" pitchFamily="34" charset="0"/>
            </a:endParaRPr>
          </a:p>
          <a:p>
            <a:pPr algn="just">
              <a:buNone/>
            </a:pPr>
            <a:r>
              <a:rPr lang="vi-VN" sz="2800" dirty="0" smtClean="0">
                <a:latin typeface="Trebuchet MS" pitchFamily="34" charset="0"/>
              </a:rPr>
              <a:t>Valoarea totală a contractului de finan</a:t>
            </a:r>
            <a:r>
              <a:rPr lang="ro-RO" sz="2800" dirty="0" smtClean="0">
                <a:latin typeface="Trebuchet MS" pitchFamily="34" charset="0"/>
              </a:rPr>
              <a:t>ţ</a:t>
            </a:r>
            <a:r>
              <a:rPr lang="vi-VN" sz="2800" dirty="0" smtClean="0">
                <a:latin typeface="Trebuchet MS" pitchFamily="34" charset="0"/>
              </a:rPr>
              <a:t>are este de 19.571.115,55 lei, din care:</a:t>
            </a:r>
            <a:endParaRPr lang="ro-RO" sz="2800" dirty="0" smtClean="0">
              <a:latin typeface="Trebuchet MS" pitchFamily="34" charset="0"/>
            </a:endParaRPr>
          </a:p>
          <a:p>
            <a:pPr algn="just">
              <a:buNone/>
            </a:pPr>
            <a:endParaRPr lang="vi-VN" sz="2800" dirty="0" smtClean="0">
              <a:latin typeface="Trebuchet MS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vi-VN" sz="2800" dirty="0" smtClean="0">
                <a:latin typeface="Trebuchet MS" pitchFamily="34" charset="0"/>
              </a:rPr>
              <a:t> 19.148.175,52 lei reprezintă valoarea totală nerambursabilă solicitată;</a:t>
            </a:r>
            <a:endParaRPr lang="ro-RO" sz="2800" dirty="0" smtClean="0">
              <a:latin typeface="Trebuchet MS" pitchFamily="34" charset="0"/>
            </a:endParaRPr>
          </a:p>
          <a:p>
            <a:pPr algn="just">
              <a:buNone/>
            </a:pPr>
            <a:endParaRPr lang="vi-VN" sz="2800" dirty="0" smtClean="0">
              <a:latin typeface="Trebuchet MS" pitchFamily="34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vi-VN" sz="2800" dirty="0" smtClean="0">
                <a:latin typeface="Trebuchet MS" pitchFamily="34" charset="0"/>
              </a:rPr>
              <a:t>422.940,03 lei este contribu</a:t>
            </a:r>
            <a:r>
              <a:rPr lang="ro-RO" sz="2800" dirty="0" smtClean="0">
                <a:latin typeface="Trebuchet MS" pitchFamily="34" charset="0"/>
              </a:rPr>
              <a:t>ţ</a:t>
            </a:r>
            <a:r>
              <a:rPr lang="vi-VN" sz="2800" dirty="0" smtClean="0">
                <a:latin typeface="Trebuchet MS" pitchFamily="34" charset="0"/>
              </a:rPr>
              <a:t>ia beneficiarului.</a:t>
            </a:r>
          </a:p>
          <a:p>
            <a:pPr algn="just">
              <a:buNone/>
            </a:pPr>
            <a:endParaRPr lang="vi-VN" sz="2800" b="1" dirty="0" smtClean="0"/>
          </a:p>
          <a:p>
            <a:endParaRPr lang="ro-RO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</TotalTime>
  <Words>658</Words>
  <Application>Microsoft Office PowerPoint</Application>
  <PresentationFormat>On-screen Show (4:3)</PresentationFormat>
  <Paragraphs>123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          “Restaurarea Galeriei de Artă „Rudolf Schweitzer - Cumpăna”- consolidarea, protejarea şi valorificarea patrimoniului cultural”  Cod proiect 116332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</vt:lpstr>
      <vt:lpstr>         CONSILIUL JUDEŢEAN ARGEŞ Piata Vasile Milea, Nr. 1 Cod postal: 110053 T centrala: 0248/217800   F: 0248/220137 www.cjarges.ro  Investim în viitorul tău! Proiect selectat în cadrul Programului Operaţional Regional şi co-finanţat de Uniunea Europeană prin Fondul European de Dezvoltare Regională. 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Titlu proiect: Modernizarea  DJ 504, limita jud. Teleorman – Popești–Izvoru – Recea – Cornăţel – Vulpești (DN65A), km 110 + 700 – 136 + 695, L = 25, 995 km, com. Popești, Izvoru, Recea, Buzoești, jud. Argeș</dc:title>
  <dc:creator>Cristina VOICU OLTEANU</dc:creator>
  <cp:lastModifiedBy>claudiai</cp:lastModifiedBy>
  <cp:revision>67</cp:revision>
  <dcterms:created xsi:type="dcterms:W3CDTF">2006-08-16T00:00:00Z</dcterms:created>
  <dcterms:modified xsi:type="dcterms:W3CDTF">2019-02-18T07:58:18Z</dcterms:modified>
</cp:coreProperties>
</file>