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9" r:id="rId2"/>
    <p:sldId id="271" r:id="rId3"/>
    <p:sldId id="272" r:id="rId4"/>
    <p:sldId id="273" r:id="rId5"/>
    <p:sldId id="274" r:id="rId6"/>
    <p:sldId id="283" r:id="rId7"/>
    <p:sldId id="275" r:id="rId8"/>
    <p:sldId id="285" r:id="rId9"/>
    <p:sldId id="28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2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35C82-EBC0-4EDB-82CF-C42FC3106BC4}" type="datetimeFigureOut">
              <a:rPr lang="ro-RO" smtClean="0"/>
              <a:pPr/>
              <a:t>09.07.2018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C896E-2426-4EF3-829B-9AC06B1853E7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13</a:t>
            </a:fld>
            <a:endParaRPr lang="ro-R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14</a:t>
            </a:fld>
            <a:endParaRPr lang="ro-R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15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2</a:t>
            </a:fld>
            <a:endParaRPr 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3</a:t>
            </a:fld>
            <a:endParaRPr 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4</a:t>
            </a:fld>
            <a:endParaRPr lang="ro-R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5</a:t>
            </a:fld>
            <a:endParaRPr lang="ro-R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7</a:t>
            </a:fld>
            <a:endParaRPr lang="ro-R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10</a:t>
            </a:fld>
            <a:endParaRPr lang="ro-R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11</a:t>
            </a:fld>
            <a:endParaRPr lang="ro-R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C896E-2426-4EF3-829B-9AC06B1853E7}" type="slidenum">
              <a:rPr lang="ro-RO" smtClean="0"/>
              <a:pPr/>
              <a:t>12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inforegio.ro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cjarges.ro/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egio.r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"/>
            <a:ext cx="8686800" cy="4800600"/>
          </a:xfrm>
        </p:spPr>
        <p:txBody>
          <a:bodyPr>
            <a:normAutofit/>
          </a:bodyPr>
          <a:lstStyle/>
          <a:p>
            <a:r>
              <a:rPr lang="ro-RO" sz="2200" noProof="1" smtClean="0">
                <a:latin typeface="+mn-lt"/>
              </a:rPr>
              <a:t/>
            </a:r>
            <a:br>
              <a:rPr lang="ro-RO" sz="2200" noProof="1" smtClean="0">
                <a:latin typeface="+mn-lt"/>
              </a:rPr>
            </a:br>
            <a:r>
              <a:rPr lang="ro-RO" sz="2200" noProof="1" smtClean="0">
                <a:latin typeface="+mn-lt"/>
              </a:rPr>
              <a:t/>
            </a:r>
            <a:br>
              <a:rPr lang="ro-RO" sz="2200" noProof="1" smtClean="0">
                <a:latin typeface="+mn-lt"/>
              </a:rPr>
            </a:br>
            <a:r>
              <a:rPr lang="ro-RO" sz="2200" noProof="1" smtClean="0">
                <a:latin typeface="+mn-lt"/>
              </a:rPr>
              <a:t/>
            </a:r>
            <a:br>
              <a:rPr lang="ro-RO" sz="2200" noProof="1" smtClean="0">
                <a:latin typeface="+mn-lt"/>
              </a:rPr>
            </a:br>
            <a:r>
              <a:rPr lang="ro-RO" sz="2200" noProof="1" smtClean="0">
                <a:latin typeface="+mn-lt"/>
              </a:rPr>
              <a:t/>
            </a:r>
            <a:br>
              <a:rPr lang="ro-RO" sz="2200" noProof="1" smtClean="0">
                <a:latin typeface="+mn-lt"/>
              </a:rPr>
            </a:br>
            <a:r>
              <a:rPr lang="ro-RO" sz="2200" noProof="1" smtClean="0">
                <a:latin typeface="+mn-lt"/>
              </a:rPr>
              <a:t/>
            </a:r>
            <a:br>
              <a:rPr lang="ro-RO" sz="2200" noProof="1" smtClean="0">
                <a:latin typeface="+mn-lt"/>
              </a:rPr>
            </a:br>
            <a:r>
              <a:rPr lang="ro-RO" sz="2200" noProof="1" smtClean="0">
                <a:latin typeface="+mn-lt"/>
              </a:rPr>
              <a:t> Conferin</a:t>
            </a:r>
            <a:r>
              <a:rPr lang="ro-RO" sz="2200" noProof="1" smtClean="0">
                <a:latin typeface="+mn-lt"/>
                <a:ea typeface="Times New Roman"/>
              </a:rPr>
              <a:t>ţă</a:t>
            </a:r>
            <a:r>
              <a:rPr lang="ro-RO" sz="2200" noProof="1" smtClean="0">
                <a:latin typeface="+mn-lt"/>
              </a:rPr>
              <a:t> de Pres</a:t>
            </a:r>
            <a:r>
              <a:rPr lang="ro-RO" sz="2200" noProof="1" smtClean="0">
                <a:latin typeface="+mn-lt"/>
                <a:ea typeface="Times New Roman"/>
              </a:rPr>
              <a:t>ă</a:t>
            </a:r>
            <a:r>
              <a:rPr lang="ro-RO" sz="2200" noProof="1" smtClean="0">
                <a:latin typeface="+mn-lt"/>
              </a:rPr>
              <a:t> – Lansare Proiect</a:t>
            </a:r>
            <a:r>
              <a:rPr lang="ro-RO" sz="2200" b="1" noProof="1" smtClean="0">
                <a:latin typeface="+mn-lt"/>
              </a:rPr>
              <a:t/>
            </a:r>
            <a:br>
              <a:rPr lang="ro-RO" sz="2200" b="1" noProof="1" smtClean="0">
                <a:latin typeface="+mn-lt"/>
              </a:rPr>
            </a:br>
            <a:r>
              <a:rPr lang="ro-RO" sz="2200" b="1" noProof="1" smtClean="0">
                <a:latin typeface="+mn-lt"/>
              </a:rPr>
              <a:t/>
            </a:r>
            <a:br>
              <a:rPr lang="ro-RO" sz="2200" b="1" noProof="1" smtClean="0">
                <a:latin typeface="+mn-lt"/>
              </a:rPr>
            </a:br>
            <a:r>
              <a:rPr lang="ro-RO" sz="2200" b="1" noProof="1" smtClean="0">
                <a:latin typeface="+mn-lt"/>
                <a:ea typeface="Times New Roman"/>
              </a:rPr>
              <a:t>”Creşterea eficienţei energetice a Palatului Administrativ situat în Piteşti, Piaţa Vasile Milea nr. 1, judeţul Argeş”</a:t>
            </a:r>
            <a:br>
              <a:rPr lang="ro-RO" sz="2200" b="1" noProof="1" smtClean="0">
                <a:latin typeface="+mn-lt"/>
                <a:ea typeface="Times New Roman"/>
              </a:rPr>
            </a:br>
            <a:r>
              <a:rPr lang="ro-RO" sz="2200" b="1" noProof="1" smtClean="0">
                <a:latin typeface="+mn-lt"/>
                <a:ea typeface="Times New Roman"/>
              </a:rPr>
              <a:t/>
            </a:r>
            <a:br>
              <a:rPr lang="ro-RO" sz="2200" b="1" noProof="1" smtClean="0">
                <a:latin typeface="+mn-lt"/>
                <a:ea typeface="Times New Roman"/>
              </a:rPr>
            </a:br>
            <a:r>
              <a:rPr lang="ro-RO" sz="2200" noProof="1" smtClean="0">
                <a:latin typeface="+mn-lt"/>
                <a:ea typeface="Times New Roman"/>
              </a:rPr>
              <a:t>Cod proiect 114782</a:t>
            </a:r>
            <a:r>
              <a:rPr lang="ro-RO" sz="2200" noProof="1" smtClean="0">
                <a:latin typeface="+mn-lt"/>
              </a:rPr>
              <a:t> </a:t>
            </a:r>
            <a:br>
              <a:rPr lang="ro-RO" sz="2200" noProof="1" smtClean="0">
                <a:latin typeface="+mn-lt"/>
              </a:rPr>
            </a:br>
            <a:r>
              <a:rPr lang="ro-RO" sz="2200" noProof="1" smtClean="0">
                <a:latin typeface="+mn-lt"/>
                <a:ea typeface="Times New Roman"/>
              </a:rPr>
              <a:t> Piteşti, iulie 2018 </a:t>
            </a:r>
            <a:r>
              <a:rPr lang="ro-RO" sz="2200" b="1" noProof="1" smtClean="0">
                <a:latin typeface="+mn-lt"/>
              </a:rPr>
              <a:t/>
            </a:r>
            <a:br>
              <a:rPr lang="ro-RO" sz="2200" b="1" noProof="1" smtClean="0">
                <a:latin typeface="+mn-lt"/>
              </a:rPr>
            </a:br>
            <a:r>
              <a:rPr lang="ro-RO" sz="2200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ro-RO" sz="2200" noProof="1" smtClean="0">
                <a:solidFill>
                  <a:schemeClr val="tx1"/>
                </a:solidFill>
                <a:latin typeface="+mn-lt"/>
              </a:rPr>
            </a:br>
            <a:endParaRPr lang="ro-RO" sz="22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248400"/>
            <a:ext cx="7772400" cy="381000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chemeClr val="tx1"/>
                </a:solidFill>
                <a:hlinkClick r:id="rId3"/>
              </a:rPr>
              <a:t> </a:t>
            </a:r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1026" name="Picture 2" descr="C:\Documents and Settings\ralucan\Desktop\identitate vizuala POR\SIGLE POR 2014 - 2020_jpg\SIGLE POR 2014 - 2020_jpg\UE\UE 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40" y="228600"/>
            <a:ext cx="994560" cy="1065600"/>
          </a:xfrm>
          <a:prstGeom prst="rect">
            <a:avLst/>
          </a:prstGeom>
          <a:noFill/>
        </p:spPr>
      </p:pic>
      <p:pic>
        <p:nvPicPr>
          <p:cNvPr id="1028" name="Picture 4" descr="C:\Documents and Settings\ralucan\Desktop\identitate vizuala POR\SIGLE POR 2014 - 2020_jpg\SIGLE POR 2014 - 2020_jpg\GUV RO\GOV RO_color_fundal al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228600"/>
            <a:ext cx="1066800" cy="1066800"/>
          </a:xfrm>
          <a:prstGeom prst="rect">
            <a:avLst/>
          </a:prstGeom>
          <a:noFill/>
        </p:spPr>
      </p:pic>
      <p:pic>
        <p:nvPicPr>
          <p:cNvPr id="1030" name="Picture 6" descr="C:\Documents and Settings\ralucan\Desktop\identitate vizuala POR\SIGLE POR 2014 - 2020_jpg\SIGLE POR 2014 - 2020_jpg\IS\IS _colo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04799"/>
            <a:ext cx="1136640" cy="1065600"/>
          </a:xfrm>
          <a:prstGeom prst="rect">
            <a:avLst/>
          </a:prstGeom>
          <a:noFill/>
        </p:spPr>
      </p:pic>
      <p:pic>
        <p:nvPicPr>
          <p:cNvPr id="15" name="Picture 8" descr="C:\Documents and Settings\ralucan\Desktop\Sigla CJ 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4658876"/>
            <a:ext cx="838200" cy="82752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9320" y="228600"/>
            <a:ext cx="1562880" cy="10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30" descr="subsol-ian-2018-fara-ad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33400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REZULTATE</a:t>
            </a:r>
          </a:p>
          <a:p>
            <a:endParaRPr lang="ro-RO" sz="1200" noProof="1" smtClean="0"/>
          </a:p>
          <a:p>
            <a:r>
              <a:rPr lang="ro-RO" sz="1200" noProof="1" smtClean="0"/>
              <a:t>Rezultate obţinute prin proiect sunt:</a:t>
            </a:r>
          </a:p>
          <a:p>
            <a:r>
              <a:rPr lang="ro-RO" sz="1200" noProof="1" smtClean="0">
                <a:cs typeface="Times New Roman"/>
              </a:rPr>
              <a:t>►</a:t>
            </a:r>
            <a:r>
              <a:rPr lang="ro-RO" sz="1200" noProof="1" smtClean="0"/>
              <a:t> </a:t>
            </a:r>
            <a:r>
              <a:rPr lang="ro-RO" sz="1200" noProof="1" smtClean="0"/>
              <a:t>Nivel</a:t>
            </a:r>
            <a:r>
              <a:rPr lang="en-US" sz="1200" noProof="1" smtClean="0"/>
              <a:t>ul</a:t>
            </a:r>
            <a:r>
              <a:rPr lang="ro-RO" sz="1200" noProof="1" smtClean="0"/>
              <a:t> </a:t>
            </a:r>
            <a:r>
              <a:rPr lang="ro-RO" sz="1200" noProof="1" smtClean="0"/>
              <a:t>anual specific al gazelor cu efect de seră (echivalent tone de CO2): </a:t>
            </a:r>
          </a:p>
          <a:p>
            <a:r>
              <a:rPr lang="ro-RO" sz="1200" noProof="1" smtClean="0"/>
              <a:t> - valoarea la începutul implementării proiectului 628.87; </a:t>
            </a:r>
          </a:p>
          <a:p>
            <a:r>
              <a:rPr lang="ro-RO" sz="1200" noProof="1" smtClean="0"/>
              <a:t> - valoarea la finalul implementării proiectului (de output) 104.72;</a:t>
            </a:r>
          </a:p>
          <a:p>
            <a:r>
              <a:rPr lang="ro-RO" sz="1200" noProof="1" smtClean="0">
                <a:cs typeface="Times New Roman"/>
              </a:rPr>
              <a:t>►</a:t>
            </a:r>
            <a:r>
              <a:rPr lang="ro-RO" sz="1200" noProof="1" smtClean="0"/>
              <a:t> Consumul anual de energie primară (kWh/an):</a:t>
            </a:r>
          </a:p>
          <a:p>
            <a:r>
              <a:rPr lang="ro-RO" sz="1200" noProof="1" smtClean="0"/>
              <a:t> - valoarea la începutul implementării proiectului 2821383.26; </a:t>
            </a:r>
          </a:p>
          <a:p>
            <a:r>
              <a:rPr lang="ro-RO" sz="1200" noProof="1" smtClean="0"/>
              <a:t> - valoarea la finalul implementării proiectului (de output) 501850.51;</a:t>
            </a:r>
          </a:p>
          <a:p>
            <a:endParaRPr lang="ro-RO" sz="1200" noProof="1" smtClean="0"/>
          </a:p>
          <a:p>
            <a:r>
              <a:rPr lang="ro-RO" sz="1200" noProof="1" smtClean="0"/>
              <a:t>Indicator de proiect (suplimentar) aferent clădirii (de rezultat):</a:t>
            </a:r>
          </a:p>
          <a:p>
            <a:r>
              <a:rPr lang="ro-RO" sz="1200" noProof="1" smtClean="0"/>
              <a:t>- Consumul anual de energie finală în </a:t>
            </a:r>
            <a:r>
              <a:rPr lang="ro-RO" sz="1200" noProof="1" smtClean="0"/>
              <a:t>clădirea </a:t>
            </a:r>
            <a:r>
              <a:rPr lang="ro-RO" sz="1200" noProof="1" smtClean="0"/>
              <a:t>publică (din surse neregenerabile) (tep) - valoarea la începutul implementării proiectului 191.06; valoarea la finalul implementării proiectului (de output) 35.73;</a:t>
            </a:r>
          </a:p>
          <a:p>
            <a:endParaRPr lang="ro-RO" sz="1200" noProof="1" smtClean="0"/>
          </a:p>
          <a:p>
            <a:r>
              <a:rPr lang="ro-RO" sz="1200" noProof="1" smtClean="0"/>
              <a:t>Indicator de proiect (suplimentar) aferent clădirii (de realizare):</a:t>
            </a:r>
          </a:p>
          <a:p>
            <a:r>
              <a:rPr lang="ro-RO" sz="1200" noProof="1" smtClean="0"/>
              <a:t>- Consumul anual specific de energie primară (kWh/m2/an) total - valoarea la începutul implementării proiectului 390.43; valoarea la finalul implementării proiectului (de output) 54.24;</a:t>
            </a:r>
          </a:p>
          <a:p>
            <a:r>
              <a:rPr lang="ro-RO" sz="1200" noProof="1" smtClean="0"/>
              <a:t>- Consumul anual specific de energie primară (din surse neregenerabile) (kWh/m2/an), din care:</a:t>
            </a:r>
          </a:p>
          <a:p>
            <a:r>
              <a:rPr lang="ro-RO" sz="1200" noProof="1" smtClean="0"/>
              <a:t>          • pentru încălzire/racire - valoarea la începutul implementării proiectului 301.74; valoarea la finalul implementării proiectului (de output):31.23;</a:t>
            </a:r>
          </a:p>
          <a:p>
            <a:r>
              <a:rPr lang="ro-RO" sz="1200" noProof="1" smtClean="0"/>
              <a:t>- Consumul anual de energie primară din surse regenerabile (kWh/an) total - valoarea la începutul implementării proiectului 0; valoarea la finalul implementării proiectului (de output) 138732.23; din care:</a:t>
            </a:r>
          </a:p>
          <a:p>
            <a:r>
              <a:rPr lang="ro-RO" sz="1200" noProof="1" smtClean="0"/>
              <a:t>          • pentru încalzire/răcire - valoarea la începutul implementării proiectului 0; valoarea la finalul implementării proiectului (de output) 19380.48;</a:t>
            </a:r>
          </a:p>
          <a:p>
            <a:r>
              <a:rPr lang="ro-RO" sz="1200" noProof="1" smtClean="0"/>
              <a:t>          • pentru preparare apă caldă de consum - valoarea la începutul implementării proiectului 0; valoarea la finalul implementării proiectului (de  output) 17836.64;</a:t>
            </a:r>
          </a:p>
          <a:p>
            <a:r>
              <a:rPr lang="ro-RO" sz="1200" noProof="1" smtClean="0"/>
              <a:t>          • electric - valoarea la începutul implementării proiectului 0; valoarea la finalul implementării proiectului (de output) 101515.21</a:t>
            </a:r>
          </a:p>
        </p:txBody>
      </p:sp>
      <p:pic>
        <p:nvPicPr>
          <p:cNvPr id="28" name="Picture 27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770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14400" y="533400"/>
            <a:ext cx="7920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BUGETUL PROIECTULUI</a:t>
            </a:r>
          </a:p>
          <a:p>
            <a:r>
              <a:rPr lang="ro-RO" sz="2800" noProof="1" smtClean="0"/>
              <a:t> </a:t>
            </a:r>
            <a:endParaRPr lang="en-US" sz="2800" noProof="1" smtClean="0"/>
          </a:p>
          <a:p>
            <a:endParaRPr lang="ro-RO" sz="2800" noProof="1" smtClean="0"/>
          </a:p>
          <a:p>
            <a:pPr algn="just"/>
            <a:r>
              <a:rPr lang="ro-RO" sz="2800" noProof="1" smtClean="0"/>
              <a:t>Valoarea totală a contractului de finanţare este de 33.852.486,54 lei, din care:</a:t>
            </a:r>
          </a:p>
          <a:p>
            <a:pPr algn="just"/>
            <a:r>
              <a:rPr lang="ro-RO" sz="2800" noProof="1" smtClean="0"/>
              <a:t> </a:t>
            </a:r>
          </a:p>
          <a:p>
            <a:pPr lvl="0" algn="just"/>
            <a:r>
              <a:rPr lang="ro-RO" sz="2800" noProof="1" smtClean="0"/>
              <a:t>24.140.102,</a:t>
            </a:r>
            <a:r>
              <a:rPr lang="en-US" sz="2800" noProof="1" smtClean="0"/>
              <a:t>79</a:t>
            </a:r>
            <a:r>
              <a:rPr lang="ro-RO" sz="2800" noProof="1" smtClean="0"/>
              <a:t> lei reprezintă valoarea totală nerambursabilă solicitată;</a:t>
            </a:r>
          </a:p>
          <a:p>
            <a:pPr algn="just"/>
            <a:r>
              <a:rPr lang="ro-RO" sz="2800" noProof="1" smtClean="0"/>
              <a:t> </a:t>
            </a:r>
          </a:p>
          <a:p>
            <a:pPr lvl="0" algn="just"/>
            <a:r>
              <a:rPr lang="ro-RO" sz="2800" noProof="1" smtClean="0"/>
              <a:t>9.</a:t>
            </a:r>
            <a:r>
              <a:rPr lang="en-US" sz="2800" noProof="1" smtClean="0"/>
              <a:t>712</a:t>
            </a:r>
            <a:r>
              <a:rPr lang="ro-RO" sz="2800" noProof="1" smtClean="0"/>
              <a:t>.</a:t>
            </a:r>
            <a:r>
              <a:rPr lang="en-US" sz="2800" noProof="1" smtClean="0"/>
              <a:t>383</a:t>
            </a:r>
            <a:r>
              <a:rPr lang="ro-RO" sz="2800" noProof="1" smtClean="0"/>
              <a:t>,7</a:t>
            </a:r>
            <a:r>
              <a:rPr lang="en-US" sz="2800" noProof="1" smtClean="0"/>
              <a:t>5</a:t>
            </a:r>
            <a:r>
              <a:rPr lang="ro-RO" sz="2800" noProof="1" smtClean="0"/>
              <a:t> lei este contribuţia beneficiarului.</a:t>
            </a:r>
          </a:p>
          <a:p>
            <a:endParaRPr lang="ro-RO" noProof="1" smtClean="0"/>
          </a:p>
        </p:txBody>
      </p:sp>
      <p:pic>
        <p:nvPicPr>
          <p:cNvPr id="27" name="Picture 26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14400" y="533400"/>
            <a:ext cx="79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INDICATORI</a:t>
            </a:r>
          </a:p>
          <a:p>
            <a:pPr algn="ctr"/>
            <a:endParaRPr lang="en-US" sz="2000" noProof="1" smtClean="0"/>
          </a:p>
          <a:p>
            <a:pPr algn="ctr"/>
            <a:endParaRPr lang="ro-RO" sz="2000" noProof="1" smtClean="0"/>
          </a:p>
          <a:p>
            <a:pPr algn="just"/>
            <a:r>
              <a:rPr lang="ro-RO" sz="2000" b="1" noProof="1" smtClean="0"/>
              <a:t>Grupul ţintă </a:t>
            </a:r>
            <a:r>
              <a:rPr lang="ro-RO" sz="2000" noProof="1" smtClean="0"/>
              <a:t>este format din</a:t>
            </a:r>
            <a:r>
              <a:rPr lang="en-US" sz="2000" noProof="1" smtClean="0"/>
              <a:t>:</a:t>
            </a:r>
            <a:r>
              <a:rPr lang="ro-RO" sz="2000" noProof="1" smtClean="0"/>
              <a:t> </a:t>
            </a:r>
            <a:r>
              <a:rPr lang="ro-RO" sz="2000" i="1" noProof="1" smtClean="0"/>
              <a:t>beneficiari direcţi</a:t>
            </a:r>
            <a:r>
              <a:rPr lang="en-US" sz="2000" noProof="1" smtClean="0"/>
              <a:t> -</a:t>
            </a:r>
            <a:r>
              <a:rPr lang="ro-RO" sz="2000" noProof="1" smtClean="0"/>
              <a:t> 347 persoane din care 200 de angajaţi din aparatul propriu al Consiliului Judeţean Argeş</a:t>
            </a:r>
            <a:r>
              <a:rPr lang="en-US" sz="2000" noProof="1" smtClean="0"/>
              <a:t>,</a:t>
            </a:r>
            <a:r>
              <a:rPr lang="ro-RO" sz="2000" noProof="1" smtClean="0"/>
              <a:t> 147 de angajaţi în cadrul celorlalte instituţii care ocupă spaţiile în Palatul Administrativ şi </a:t>
            </a:r>
            <a:r>
              <a:rPr lang="ro-RO" sz="2000" i="1" noProof="1" smtClean="0"/>
              <a:t>beneficiarii indirecţi </a:t>
            </a:r>
            <a:r>
              <a:rPr lang="ro-RO" sz="2000" noProof="1" smtClean="0"/>
              <a:t>care vor simţi efectul implementării proiectului ca şi beneficiari colaterali</a:t>
            </a:r>
            <a:r>
              <a:rPr lang="en-US" sz="2000" noProof="1" smtClean="0"/>
              <a:t> </a:t>
            </a:r>
            <a:r>
              <a:rPr lang="ro-RO" sz="2000" noProof="1" smtClean="0"/>
              <a:t>(comunitatea locală). Populaţia deservită </a:t>
            </a:r>
            <a:r>
              <a:rPr lang="en-US" sz="2000" noProof="1" smtClean="0"/>
              <a:t>ca urmare a realiz</a:t>
            </a:r>
            <a:r>
              <a:rPr lang="ro-RO" sz="2000" noProof="1" smtClean="0"/>
              <a:t>ă</a:t>
            </a:r>
            <a:r>
              <a:rPr lang="en-US" sz="2000" noProof="1" smtClean="0"/>
              <a:t>rii</a:t>
            </a:r>
            <a:r>
              <a:rPr lang="ro-RO" sz="2000" noProof="1" smtClean="0"/>
              <a:t> proiect</a:t>
            </a:r>
            <a:r>
              <a:rPr lang="en-US" sz="2000" noProof="1" smtClean="0"/>
              <a:t>ului</a:t>
            </a:r>
            <a:r>
              <a:rPr lang="ro-RO" sz="2000" noProof="1" smtClean="0"/>
              <a:t> este formată din locuitorii judeţului Argeş cărora le sunt destinate serviciile publice prestate la nivelul adminstraţiei publice locale.</a:t>
            </a:r>
          </a:p>
          <a:p>
            <a:pPr algn="just"/>
            <a:r>
              <a:rPr lang="ro-RO" sz="2000" b="1" noProof="1" smtClean="0"/>
              <a:t>Stadiul actual: </a:t>
            </a:r>
            <a:r>
              <a:rPr lang="ro-RO" sz="2000" noProof="1" smtClean="0"/>
              <a:t>proiectul este în implementare,</a:t>
            </a:r>
            <a:r>
              <a:rPr lang="ro-RO" sz="2000" b="1" noProof="1" smtClean="0"/>
              <a:t> </a:t>
            </a:r>
            <a:r>
              <a:rPr lang="ro-RO" sz="2000" noProof="1" smtClean="0"/>
              <a:t>contactul a fost semnat în data de 03.07.2018.</a:t>
            </a:r>
          </a:p>
          <a:p>
            <a:pPr algn="just"/>
            <a:r>
              <a:rPr lang="ro-RO" sz="2000" b="1" noProof="1" smtClean="0"/>
              <a:t>Documentație realizată</a:t>
            </a:r>
            <a:r>
              <a:rPr lang="ro-RO" sz="2000" noProof="1" smtClean="0"/>
              <a:t>: </a:t>
            </a:r>
            <a:r>
              <a:rPr lang="en-US" sz="2000" noProof="1" smtClean="0"/>
              <a:t>D</a:t>
            </a:r>
            <a:r>
              <a:rPr lang="ro-RO" sz="2000" noProof="1" smtClean="0"/>
              <a:t>ocumentaţi</a:t>
            </a:r>
            <a:r>
              <a:rPr lang="en-US" sz="2000" noProof="1" smtClean="0"/>
              <a:t>a</a:t>
            </a:r>
            <a:r>
              <a:rPr lang="ro-RO" sz="2000" noProof="1" smtClean="0"/>
              <a:t> </a:t>
            </a:r>
            <a:r>
              <a:rPr lang="en-US" sz="2000" noProof="1" smtClean="0"/>
              <a:t>de Avizare a Lucr</a:t>
            </a:r>
            <a:r>
              <a:rPr lang="ro-RO" sz="2000" noProof="1" smtClean="0"/>
              <a:t>ă</a:t>
            </a:r>
            <a:r>
              <a:rPr lang="en-US" sz="2000" noProof="1" smtClean="0"/>
              <a:t>rilor de Interven</a:t>
            </a:r>
            <a:r>
              <a:rPr lang="ro-RO" sz="2000" noProof="1" smtClean="0"/>
              <a:t>ţ</a:t>
            </a:r>
            <a:r>
              <a:rPr lang="en-US" sz="2000" noProof="1" smtClean="0"/>
              <a:t>ii (</a:t>
            </a:r>
            <a:r>
              <a:rPr lang="ro-RO" sz="2000" noProof="1" smtClean="0"/>
              <a:t>D.A.L.I</a:t>
            </a:r>
            <a:r>
              <a:rPr lang="en-US" sz="2000" noProof="1" smtClean="0"/>
              <a:t>.)</a:t>
            </a:r>
            <a:r>
              <a:rPr lang="ro-RO" sz="2000" noProof="1" smtClean="0"/>
              <a:t>, expertiz</a:t>
            </a:r>
            <a:r>
              <a:rPr lang="en-US" sz="2000" noProof="1" smtClean="0"/>
              <a:t>a</a:t>
            </a:r>
            <a:r>
              <a:rPr lang="ro-RO" sz="2000" noProof="1" smtClean="0"/>
              <a:t> tehnică, studii</a:t>
            </a:r>
            <a:r>
              <a:rPr lang="en-US" sz="2000" noProof="1" smtClean="0"/>
              <a:t>le</a:t>
            </a:r>
            <a:r>
              <a:rPr lang="ro-RO" sz="2000" noProof="1" smtClean="0"/>
              <a:t> de teren</a:t>
            </a:r>
            <a:r>
              <a:rPr lang="en-US" sz="2000" noProof="1" smtClean="0"/>
              <a:t>, audit energetic.</a:t>
            </a:r>
            <a:r>
              <a:rPr lang="ro-RO" sz="2000" noProof="1" smtClean="0"/>
              <a:t> </a:t>
            </a:r>
          </a:p>
        </p:txBody>
      </p:sp>
      <p:pic>
        <p:nvPicPr>
          <p:cNvPr id="26" name="Picture 25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81000" y="5435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Palatul Administrativ - situaţia existentă</a:t>
            </a:r>
          </a:p>
        </p:txBody>
      </p:sp>
      <p:pic>
        <p:nvPicPr>
          <p:cNvPr id="6146" name="Picture 2" descr="Imagini pentru consiliul judetean ar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762125"/>
            <a:ext cx="4562475" cy="3419475"/>
          </a:xfrm>
          <a:prstGeom prst="rect">
            <a:avLst/>
          </a:prstGeom>
          <a:noFill/>
        </p:spPr>
      </p:pic>
      <p:pic>
        <p:nvPicPr>
          <p:cNvPr id="24" name="Picture 23" descr="subsol-ian-2018-fara-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324600"/>
            <a:ext cx="7772400" cy="381000"/>
          </a:xfrm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33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Palatul Administrativ – situaţia propusă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898" y="1524000"/>
            <a:ext cx="583070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subsol-ian-2018-fara-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920000" cy="5638800"/>
          </a:xfrm>
        </p:spPr>
        <p:txBody>
          <a:bodyPr>
            <a:normAutofit fontScale="90000"/>
          </a:bodyPr>
          <a:lstStyle/>
          <a:p>
            <a:r>
              <a:rPr lang="ro-RO" sz="2400" noProof="1" smtClean="0">
                <a:latin typeface="+mn-lt"/>
              </a:rPr>
              <a:t/>
            </a:r>
            <a:br>
              <a:rPr lang="ro-RO" sz="2400" noProof="1" smtClean="0">
                <a:latin typeface="+mn-lt"/>
              </a:rPr>
            </a:br>
            <a:r>
              <a:rPr lang="ro-RO" sz="2400" noProof="1" smtClean="0">
                <a:latin typeface="+mn-lt"/>
              </a:rPr>
              <a:t/>
            </a:r>
            <a:br>
              <a:rPr lang="ro-RO" sz="2400" noProof="1" smtClean="0">
                <a:latin typeface="+mn-lt"/>
              </a:rPr>
            </a:br>
            <a:r>
              <a:rPr lang="ro-RO" sz="2400" noProof="1" smtClean="0">
                <a:latin typeface="+mn-lt"/>
              </a:rPr>
              <a:t/>
            </a:r>
            <a:br>
              <a:rPr lang="ro-RO" sz="2400" noProof="1" smtClean="0">
                <a:latin typeface="+mn-lt"/>
              </a:rPr>
            </a:br>
            <a:r>
              <a:rPr lang="ro-RO" sz="2400" noProof="1" smtClean="0">
                <a:latin typeface="+mn-lt"/>
              </a:rPr>
              <a:t/>
            </a:r>
            <a:br>
              <a:rPr lang="ro-RO" sz="2400" noProof="1" smtClean="0">
                <a:latin typeface="+mn-lt"/>
              </a:rPr>
            </a:br>
            <a:r>
              <a:rPr lang="ro-RO" sz="2400" noProof="1" smtClean="0">
                <a:latin typeface="+mn-lt"/>
              </a:rPr>
              <a:t/>
            </a:r>
            <a:br>
              <a:rPr lang="ro-RO" sz="2400" noProof="1" smtClean="0">
                <a:latin typeface="+mn-lt"/>
              </a:rPr>
            </a:br>
            <a:r>
              <a:rPr lang="ro-RO" sz="2200" b="1" noProof="1" smtClean="0">
                <a:solidFill>
                  <a:schemeClr val="tx1"/>
                </a:solidFill>
                <a:latin typeface="+mn-lt"/>
              </a:rPr>
              <a:t>Vă mulţumim pentru atenţie!</a:t>
            </a:r>
            <a:br>
              <a:rPr lang="ro-RO" sz="2200" b="1" noProof="1" smtClean="0">
                <a:solidFill>
                  <a:schemeClr val="tx1"/>
                </a:solidFill>
                <a:latin typeface="+mn-lt"/>
              </a:rPr>
            </a:br>
            <a:r>
              <a:rPr lang="ro-RO" sz="2200" b="1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ro-RO" sz="2200" b="1" noProof="1" smtClean="0">
                <a:solidFill>
                  <a:schemeClr val="tx1"/>
                </a:solidFill>
                <a:latin typeface="+mn-lt"/>
              </a:rPr>
            </a:br>
            <a:r>
              <a:rPr lang="ro-RO" sz="2400" b="1" noProof="1" smtClean="0">
                <a:latin typeface="+mn-lt"/>
              </a:rPr>
              <a:t> Investim în viitorul tău!</a:t>
            </a:r>
            <a:br>
              <a:rPr lang="ro-RO" sz="2400" b="1" noProof="1" smtClean="0">
                <a:latin typeface="+mn-lt"/>
              </a:rPr>
            </a:br>
            <a:r>
              <a:rPr lang="ro-RO" sz="2400" noProof="1" smtClean="0">
                <a:latin typeface="+mn-lt"/>
              </a:rPr>
              <a:t>Proiect cofinanțat din Fondul European de Dezvoltare Regională prin Programul Operaţional Regional 2014-2020 </a:t>
            </a:r>
            <a:r>
              <a:rPr lang="ro-RO" sz="2200" b="1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ro-RO" sz="2200" b="1" noProof="1" smtClean="0">
                <a:solidFill>
                  <a:schemeClr val="tx1"/>
                </a:solidFill>
                <a:latin typeface="+mn-lt"/>
              </a:rPr>
            </a:br>
            <a:r>
              <a:rPr lang="ro-RO" sz="2200" b="1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ro-RO" sz="2200" b="1" noProof="1" smtClean="0">
                <a:solidFill>
                  <a:schemeClr val="tx1"/>
                </a:solidFill>
                <a:latin typeface="+mn-lt"/>
              </a:rPr>
            </a:br>
            <a:r>
              <a:rPr lang="vi-VN" sz="1600" dirty="0" smtClean="0">
                <a:latin typeface="+mn-lt"/>
              </a:rPr>
              <a:t> CONSILIUL JUDEŢEAN ARGEŞ</a:t>
            </a:r>
            <a:r>
              <a:rPr lang="ro-RO" sz="1600" dirty="0" smtClean="0">
                <a:latin typeface="+mn-lt"/>
              </a:rPr>
              <a:t> </a:t>
            </a:r>
            <a:r>
              <a:rPr lang="vi-VN" sz="1600" dirty="0" smtClean="0">
                <a:latin typeface="+mn-lt"/>
              </a:rPr>
              <a:t>Piata Vasile Milea, Nr. 1</a:t>
            </a:r>
            <a:br>
              <a:rPr lang="vi-VN" sz="1600" dirty="0" smtClean="0">
                <a:latin typeface="+mn-lt"/>
              </a:rPr>
            </a:br>
            <a:r>
              <a:rPr lang="vi-VN" sz="1600" dirty="0" smtClean="0">
                <a:latin typeface="+mn-lt"/>
              </a:rPr>
              <a:t>Cod postal: 110053</a:t>
            </a:r>
            <a:r>
              <a:rPr lang="ro-RO" sz="1600" dirty="0" smtClean="0">
                <a:latin typeface="+mn-lt"/>
              </a:rPr>
              <a:t> TEL</a:t>
            </a:r>
            <a:r>
              <a:rPr lang="vi-VN" sz="1600" dirty="0" smtClean="0">
                <a:latin typeface="+mn-lt"/>
              </a:rPr>
              <a:t> centrala: 0248/217800  </a:t>
            </a:r>
            <a:br>
              <a:rPr lang="vi-VN" sz="1600" dirty="0" smtClean="0">
                <a:latin typeface="+mn-lt"/>
              </a:rPr>
            </a:br>
            <a:r>
              <a:rPr lang="ro-RO" sz="1600" dirty="0" smtClean="0">
                <a:latin typeface="+mn-lt"/>
              </a:rPr>
              <a:t>FAX</a:t>
            </a:r>
            <a:r>
              <a:rPr lang="vi-VN" sz="1600" dirty="0" smtClean="0">
                <a:latin typeface="+mn-lt"/>
              </a:rPr>
              <a:t>: 0248/220137</a:t>
            </a:r>
            <a:r>
              <a:rPr lang="ro-RO" sz="1600" dirty="0" smtClean="0">
                <a:latin typeface="+mn-lt"/>
              </a:rPr>
              <a:t> </a:t>
            </a:r>
            <a:r>
              <a:rPr lang="vi-VN" sz="1600" dirty="0" smtClean="0">
                <a:latin typeface="+mn-lt"/>
                <a:hlinkClick r:id="rId3"/>
              </a:rPr>
              <a:t>www.cjarges.ro </a:t>
            </a:r>
            <a:r>
              <a:rPr lang="ro-RO" sz="1600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ro-RO" sz="1600" noProof="1" smtClean="0">
                <a:solidFill>
                  <a:schemeClr val="tx1"/>
                </a:solidFill>
                <a:latin typeface="+mn-lt"/>
              </a:rPr>
            </a:br>
            <a:r>
              <a:rPr lang="ro-RO" sz="2000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ro-RO" sz="2000" noProof="1" smtClean="0">
                <a:solidFill>
                  <a:schemeClr val="tx1"/>
                </a:solidFill>
                <a:latin typeface="+mn-lt"/>
              </a:rPr>
            </a:br>
            <a:r>
              <a:rPr lang="ro-RO" sz="2400" noProof="1" smtClean="0">
                <a:solidFill>
                  <a:schemeClr val="tx1"/>
                </a:solidFill>
                <a:latin typeface="+mn-lt"/>
              </a:rPr>
              <a:t/>
            </a:r>
            <a:br>
              <a:rPr lang="ro-RO" sz="2400" noProof="1" smtClean="0">
                <a:solidFill>
                  <a:schemeClr val="tx1"/>
                </a:solidFill>
                <a:latin typeface="+mn-lt"/>
              </a:rPr>
            </a:br>
            <a:endParaRPr lang="ro-RO" sz="2400" noProof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400800"/>
            <a:ext cx="7772400" cy="304800"/>
          </a:xfrm>
          <a:noFill/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pic>
        <p:nvPicPr>
          <p:cNvPr id="29" name="Picture 28" descr="subsol-ian-2018-fara-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Documents and Settings\ralucan\Desktop\identitate vizuala POR\SIGLE POR 2014 - 2020_jpg\SIGLE POR 2014 - 2020_jpg\UE\UE col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640" y="228600"/>
            <a:ext cx="994560" cy="1065600"/>
          </a:xfrm>
          <a:prstGeom prst="rect">
            <a:avLst/>
          </a:prstGeom>
          <a:noFill/>
        </p:spPr>
      </p:pic>
      <p:pic>
        <p:nvPicPr>
          <p:cNvPr id="31" name="Picture 4" descr="C:\Documents and Settings\ralucan\Desktop\identitate vizuala POR\SIGLE POR 2014 - 2020_jpg\SIGLE POR 2014 - 2020_jpg\GUV RO\GOV RO_color_fundal al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28600"/>
            <a:ext cx="1066800" cy="1066800"/>
          </a:xfrm>
          <a:prstGeom prst="rect">
            <a:avLst/>
          </a:prstGeom>
          <a:noFill/>
        </p:spPr>
      </p:pic>
      <p:pic>
        <p:nvPicPr>
          <p:cNvPr id="32" name="Picture 6" descr="C:\Documents and Settings\ralucan\Desktop\identitate vizuala POR\SIGLE POR 2014 - 2020_jpg\SIGLE POR 2014 - 2020_jpg\IS\IS _colo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304799"/>
            <a:ext cx="1136640" cy="1065600"/>
          </a:xfrm>
          <a:prstGeom prst="rect">
            <a:avLst/>
          </a:prstGeom>
          <a:noFill/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09320" y="228600"/>
            <a:ext cx="1562880" cy="10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9906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4775537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noProof="1" smtClean="0">
                <a:ea typeface="Times New Roman"/>
              </a:rPr>
              <a:t>”Creşterea eficienţei energetice a Palatului Administrativ situat în Piteşti, Piaţa Vasile Milea nr. 1, judeţul Argeş”</a:t>
            </a:r>
          </a:p>
          <a:p>
            <a:pPr algn="ctr"/>
            <a:r>
              <a:rPr lang="ro-RO" sz="2000" b="1" noProof="1" smtClean="0"/>
              <a:t> </a:t>
            </a:r>
            <a:r>
              <a:rPr lang="ro-RO" sz="2000" noProof="1" smtClean="0"/>
              <a:t>Cod proiect 114782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1916" y="685800"/>
            <a:ext cx="614808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3" descr="subsol-ian-2018-fara-ad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85800" y="762001"/>
            <a:ext cx="7696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SURSA DE FINANŢARE</a:t>
            </a:r>
          </a:p>
          <a:p>
            <a:pPr algn="just"/>
            <a:endParaRPr lang="ro-RO" sz="2400" noProof="1" smtClean="0"/>
          </a:p>
          <a:p>
            <a:pPr algn="just">
              <a:buFont typeface="Wingdings" pitchFamily="2" charset="2"/>
              <a:buChar char="Ø"/>
            </a:pPr>
            <a:r>
              <a:rPr lang="ro-RO" sz="2400" noProof="1" smtClean="0"/>
              <a:t>Programul Operaţional Regional 2014 – 2020</a:t>
            </a:r>
          </a:p>
          <a:p>
            <a:pPr algn="just"/>
            <a:endParaRPr lang="ro-RO" sz="2400" noProof="1" smtClean="0"/>
          </a:p>
          <a:p>
            <a:pPr algn="just">
              <a:buFont typeface="Wingdings" pitchFamily="2" charset="2"/>
              <a:buChar char="Ø"/>
            </a:pPr>
            <a:r>
              <a:rPr lang="ro-RO" sz="2400" noProof="1" smtClean="0"/>
              <a:t>Axa Prioritară 3 Sprijinirea tranziţiei către o economie cu emisii scăzute de carbon</a:t>
            </a:r>
          </a:p>
          <a:p>
            <a:pPr algn="just"/>
            <a:endParaRPr lang="ro-RO" sz="2400" noProof="1" smtClean="0"/>
          </a:p>
          <a:p>
            <a:pPr algn="just">
              <a:buFont typeface="Wingdings" pitchFamily="2" charset="2"/>
              <a:buChar char="Ø"/>
            </a:pPr>
            <a:r>
              <a:rPr lang="ro-RO" sz="2400" noProof="1" smtClean="0"/>
              <a:t>Prioritatea de Investiţii 3.1 Sprijinirea eficienței energetice, a gestionării inteligente a energiei și a utilizării energiei din surse regenerabile în infrastructurile publice, inclusiv în clădirile publice și în sectorul locuințelor, Operatiunea B-Clădiri Publice</a:t>
            </a:r>
          </a:p>
          <a:p>
            <a:endParaRPr lang="ro-RO" sz="2400" noProof="1" smtClean="0"/>
          </a:p>
        </p:txBody>
      </p:sp>
      <p:pic>
        <p:nvPicPr>
          <p:cNvPr id="26" name="Picture 25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762001"/>
            <a:ext cx="7772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INFORMAŢII GENERALE</a:t>
            </a:r>
          </a:p>
          <a:p>
            <a:pPr algn="ctr"/>
            <a:endParaRPr lang="ro-RO" noProof="1" smtClean="0"/>
          </a:p>
          <a:p>
            <a:pPr algn="just"/>
            <a:r>
              <a:rPr lang="en-US" sz="2400" noProof="1" smtClean="0">
                <a:ea typeface="Times New Roman"/>
              </a:rPr>
              <a:t>	</a:t>
            </a:r>
            <a:r>
              <a:rPr lang="ro-RO" sz="2400" noProof="1" smtClean="0">
                <a:ea typeface="Times New Roman"/>
              </a:rPr>
              <a:t>Proiectul privind </a:t>
            </a:r>
            <a:r>
              <a:rPr lang="ro-RO" sz="2400" b="1" noProof="1" smtClean="0">
                <a:ea typeface="Times New Roman"/>
              </a:rPr>
              <a:t>”Creşterea eficienţei energetice a Palatului Administrativ situat în Piteşti, Piaţa Vasile Milea nr. 1, judeţul Argeş”</a:t>
            </a:r>
            <a:r>
              <a:rPr lang="ro-RO" sz="2400" noProof="1" smtClean="0">
                <a:ea typeface="Times New Roman"/>
              </a:rPr>
              <a:t>, va primi finan</a:t>
            </a:r>
            <a:r>
              <a:rPr lang="ro-RO" sz="2400" noProof="1" smtClean="0"/>
              <a:t>ț</a:t>
            </a:r>
            <a:r>
              <a:rPr lang="ro-RO" sz="2400" noProof="1" smtClean="0">
                <a:ea typeface="Times New Roman"/>
              </a:rPr>
              <a:t>are nerambursabil</a:t>
            </a:r>
            <a:r>
              <a:rPr lang="ro-RO" sz="2400" noProof="1" smtClean="0"/>
              <a:t>ă</a:t>
            </a:r>
            <a:r>
              <a:rPr lang="ro-RO" sz="2400" noProof="1" smtClean="0">
                <a:ea typeface="Times New Roman"/>
              </a:rPr>
              <a:t> </a:t>
            </a:r>
            <a:r>
              <a:rPr lang="ro-RO" sz="2400" noProof="1" smtClean="0"/>
              <a:t>î</a:t>
            </a:r>
            <a:r>
              <a:rPr lang="ro-RO" sz="2400" noProof="1" smtClean="0">
                <a:ea typeface="Times New Roman"/>
              </a:rPr>
              <a:t>n cadrul Axei Prioritare 3 – Sprijinirea tranzi</a:t>
            </a:r>
            <a:r>
              <a:rPr lang="ro-RO" sz="2400" noProof="1" smtClean="0"/>
              <a:t>ț</a:t>
            </a:r>
            <a:r>
              <a:rPr lang="ro-RO" sz="2400" noProof="1" smtClean="0">
                <a:ea typeface="Times New Roman"/>
              </a:rPr>
              <a:t>iei c</a:t>
            </a:r>
            <a:r>
              <a:rPr lang="ro-RO" sz="2400" noProof="1" smtClean="0"/>
              <a:t>ă</a:t>
            </a:r>
            <a:r>
              <a:rPr lang="ro-RO" sz="2400" noProof="1" smtClean="0">
                <a:ea typeface="Times New Roman"/>
              </a:rPr>
              <a:t>tre o economie cu emisii </a:t>
            </a:r>
            <a:r>
              <a:rPr lang="ro-RO" sz="2400" noProof="1" smtClean="0"/>
              <a:t>scăzute de carbon, Prioritatea de Investiţii 3.1 Sprijinirea eficienței energetice, a gestionării inteligente a energiei și a utilizării energiei din surse regenerabile în infrastructurile publice, inclusiv în clădirile publice și în sectorul locuințelor, Operatiunea B-Clădiri Publice</a:t>
            </a:r>
          </a:p>
          <a:p>
            <a:pPr lvl="0" algn="just"/>
            <a:r>
              <a:rPr lang="en-US" sz="2400" noProof="1" smtClean="0"/>
              <a:t>	</a:t>
            </a:r>
            <a:r>
              <a:rPr lang="ro-RO" sz="2400" noProof="1" smtClean="0"/>
              <a:t>Clădirea are o suprafaţă desfăşurată de 10.510 mp, cu o lungime totală de 80,68 m şi o lăţime de 16,38 m.</a:t>
            </a:r>
            <a:endParaRPr lang="ro-RO" sz="2400" noProof="1" smtClean="0">
              <a:solidFill>
                <a:srgbClr val="FF0000"/>
              </a:solidFill>
            </a:endParaRPr>
          </a:p>
        </p:txBody>
      </p:sp>
      <p:pic>
        <p:nvPicPr>
          <p:cNvPr id="26" name="Picture 25" descr="subsol-ian-2018-fara-ad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en-US" sz="1200" b="1" dirty="0" smtClean="0">
              <a:solidFill>
                <a:schemeClr val="tx1"/>
              </a:solidFill>
              <a:hlinkClick r:id="rId3"/>
            </a:endParaRPr>
          </a:p>
          <a:p>
            <a:pPr algn="ctr"/>
            <a:endParaRPr lang="en-US" sz="1200" b="1" dirty="0" smtClean="0">
              <a:solidFill>
                <a:schemeClr val="tx1"/>
              </a:solidFill>
              <a:hlinkClick r:id="rId3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77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INFORMAŢII GENERALE</a:t>
            </a:r>
          </a:p>
          <a:p>
            <a:pPr algn="ctr"/>
            <a:endParaRPr lang="ro-RO" sz="2800" noProof="1" smtClean="0">
              <a:solidFill>
                <a:srgbClr val="FF0000"/>
              </a:solidFill>
            </a:endParaRPr>
          </a:p>
          <a:p>
            <a:pPr algn="just"/>
            <a:r>
              <a:rPr lang="ro-RO" sz="2000" noProof="1" smtClean="0"/>
              <a:t>	</a:t>
            </a:r>
            <a:r>
              <a:rPr lang="ro-RO" sz="2200" noProof="1" smtClean="0"/>
              <a:t>Investiţia propusă se impune ca o necesitate a reabilitării din punct de vedere termic a corpului de clădire existent, în scopul asigurării condiţiilor optime, creşterii confortului termic şi a siguranţei desfăşurării activităţilor.</a:t>
            </a:r>
          </a:p>
          <a:p>
            <a:pPr algn="just"/>
            <a:r>
              <a:rPr lang="ro-RO" sz="2200" noProof="1" smtClean="0"/>
              <a:t>	De asemenea, prin realizarea lucrărilor de reabilitare termică se are în vedere înregistrarea unor economii majore prin: reducerea pierderilor de căldură şi a consumurilor energetice; reducerea costurilor de întreţinere pentru încălzire şi apă caldă de consum; reducerea emisiilor poluante generate de producerea, transportul şi consumul de energie, conducând la utilizarea eficientă a resurselor de energie.</a:t>
            </a:r>
            <a:endParaRPr lang="ro-RO" sz="2000" noProof="1" smtClean="0"/>
          </a:p>
          <a:p>
            <a:endParaRPr lang="ro-RO" noProof="1" smtClean="0"/>
          </a:p>
        </p:txBody>
      </p:sp>
      <p:pic>
        <p:nvPicPr>
          <p:cNvPr id="26" name="Picture 25" descr="subsol-ian-2018-fara-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ubsol-ian-2018-fara-a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85800" y="1501438"/>
            <a:ext cx="777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o-RO" sz="2200" noProof="1" smtClean="0"/>
              <a:t>	Palatul Administrativ este situat în piaţa civică centrală a municipiului Piteşti şi a fost construit în anii 1969-1970, după un proiect aparţinând arhitecţilor Cezar Lăzărescu şi Mircea Ochinciuc. Dispunând de o arhitectură modernă care foloseşte o serie de elemente tradiţionale, compusă liniar, clădirea are subsol, parter, mezanin şi cinci etaje. </a:t>
            </a:r>
          </a:p>
          <a:p>
            <a:pPr algn="just">
              <a:buNone/>
            </a:pPr>
            <a:r>
              <a:rPr lang="ro-RO" sz="2200" noProof="1" smtClean="0"/>
              <a:t>	Construcţie monumentală, rămânând totuşi suplă, Palatul Administrativ constituie din punct de vedere arhitectural, latura de sud a pieţei civice centrale a municipiului cu o amplă perspectivă spre strada Victoriei până la Teatrul „Al. Davila”.</a:t>
            </a:r>
          </a:p>
          <a:p>
            <a:pPr algn="just">
              <a:buNone/>
            </a:pPr>
            <a:endParaRPr lang="ro-RO" sz="2800" noProof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867400"/>
            <a:ext cx="7772400" cy="838200"/>
          </a:xfrm>
          <a:effectLst/>
        </p:spPr>
        <p:txBody>
          <a:bodyPr>
            <a:normAutofit/>
          </a:bodyPr>
          <a:lstStyle/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sz="1200" b="1" dirty="0" smtClean="0">
              <a:solidFill>
                <a:schemeClr val="tx1"/>
              </a:solidFill>
              <a:latin typeface="Trebuchet MS" pitchFamily="34" charset="0"/>
              <a:hlinkClick r:id="rId3"/>
            </a:endParaRPr>
          </a:p>
          <a:p>
            <a:pPr algn="ctr"/>
            <a:endParaRPr lang="ro-RO" sz="1300" b="1" dirty="0" smtClean="0">
              <a:solidFill>
                <a:schemeClr val="tx1"/>
              </a:solidFill>
            </a:endParaRPr>
          </a:p>
          <a:p>
            <a:pPr algn="ctr"/>
            <a:endParaRPr lang="ro-RO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85800" y="762000"/>
            <a:ext cx="7772400" cy="502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OBIECTIVELE PROIECTULUI</a:t>
            </a:r>
          </a:p>
          <a:p>
            <a:pPr algn="ctr"/>
            <a:endParaRPr lang="ro-RO" sz="2800" noProof="1" smtClean="0"/>
          </a:p>
          <a:p>
            <a:pPr algn="just"/>
            <a:r>
              <a:rPr lang="ro-RO" sz="2000" b="1" noProof="1" smtClean="0"/>
              <a:t>                Obiectivul general</a:t>
            </a:r>
            <a:r>
              <a:rPr lang="ro-RO" sz="2000" noProof="1" smtClean="0"/>
              <a:t>  constă în Creșterea eficienței energetice a Palatului Administrativ situat în Pitești, Piața Vasile Milea, nr. 1 în vederea sprijinirii tranziției către o economie cu emisii scăzute de carbon.</a:t>
            </a:r>
          </a:p>
          <a:p>
            <a:pPr algn="just"/>
            <a:r>
              <a:rPr lang="ro-RO" sz="2000" b="1" noProof="1" smtClean="0"/>
              <a:t>                Obiectivele specifice</a:t>
            </a:r>
            <a:r>
              <a:rPr lang="ro-RO" sz="2000" noProof="1" smtClean="0"/>
              <a:t> ale proiectului care vor conduce la realizarea obiectivului general, sunt: </a:t>
            </a:r>
          </a:p>
          <a:p>
            <a:pPr algn="just"/>
            <a:r>
              <a:rPr lang="ro-RO" sz="2000" noProof="1" smtClean="0"/>
              <a:t>•      Reducerea emisiilor de gaze cu efect de seră și a consumurilor de energie în vederea creșterii eficienței energetice a Palatului Administrativ situat în Pitești, Piața Vasile Milea, nr. 1</a:t>
            </a:r>
          </a:p>
          <a:p>
            <a:pPr algn="just"/>
            <a:r>
              <a:rPr lang="ro-RO" sz="2000" noProof="1" smtClean="0"/>
              <a:t> •     Reabilitarea din punct de vedere termic a Palatului Administrativ situat în Pitești, Piața Vasile Milea, nr. 1, în scopul asigurării condițiilor optime, creșterii confortului termic și a siguranței desfășurării activităților</a:t>
            </a:r>
            <a:endParaRPr lang="ro-RO" noProof="1" smtClean="0"/>
          </a:p>
          <a:p>
            <a:endParaRPr lang="ro-RO" noProof="1" smtClean="0"/>
          </a:p>
          <a:p>
            <a:endParaRPr lang="ro-RO" noProof="1" smtClean="0"/>
          </a:p>
        </p:txBody>
      </p:sp>
      <p:pic>
        <p:nvPicPr>
          <p:cNvPr id="27" name="Picture 26" descr="subsol-ian-2018-fara-ad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sol-ian-2018-fara-a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4400" y="755332"/>
            <a:ext cx="7920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LUCRĂRI PROPUSE</a:t>
            </a:r>
          </a:p>
          <a:p>
            <a:pPr algn="just"/>
            <a:endParaRPr lang="en-US" sz="1600" noProof="1" smtClean="0"/>
          </a:p>
          <a:p>
            <a:pPr algn="just"/>
            <a:endParaRPr lang="en-US" sz="1600" noProof="1" smtClean="0"/>
          </a:p>
          <a:p>
            <a:r>
              <a:rPr lang="ro-RO" sz="1600" b="1" i="1" noProof="1" smtClean="0"/>
              <a:t>Lucrări pentru creşterea eficienţei energetice a clădirii:</a:t>
            </a:r>
            <a:r>
              <a:rPr lang="ro-RO" sz="1200" noProof="1" smtClean="0"/>
              <a:t/>
            </a:r>
            <a:br>
              <a:rPr lang="ro-RO" sz="1200" noProof="1" smtClean="0"/>
            </a:br>
            <a:endParaRPr lang="en-US" sz="1200" noProof="1" smtClean="0"/>
          </a:p>
          <a:p>
            <a:endParaRPr lang="en-US" sz="1200" noProof="1" smtClean="0"/>
          </a:p>
          <a:p>
            <a:pPr algn="just">
              <a:buFontTx/>
              <a:buChar char="-"/>
            </a:pPr>
            <a:r>
              <a:rPr lang="ro-RO" sz="1300" noProof="1" smtClean="0"/>
              <a:t>izolarea termică a pereţilor de faţadă la partea de interior utilizând un sistem ecologic cu fibre de celuloză, după care se aplică un strat de tencuială uscată şi se finisează cu vopsea lavabilă;</a:t>
            </a:r>
            <a:r>
              <a:rPr lang="en-US" sz="1300" noProof="1" smtClean="0"/>
              <a:t> la</a:t>
            </a:r>
            <a:r>
              <a:rPr lang="ro-RO" sz="1300" noProof="1" smtClean="0"/>
              <a:t>  exterioriorul faţadei </a:t>
            </a:r>
            <a:r>
              <a:rPr lang="en-US" sz="1300" noProof="1" smtClean="0"/>
              <a:t>se </a:t>
            </a:r>
            <a:r>
              <a:rPr lang="ro-RO" sz="1300" noProof="1" smtClean="0"/>
              <a:t>aplică </a:t>
            </a:r>
            <a:r>
              <a:rPr lang="en-US" sz="1300" noProof="1" smtClean="0"/>
              <a:t>o </a:t>
            </a:r>
            <a:r>
              <a:rPr lang="ro-RO" sz="1300" noProof="1" smtClean="0"/>
              <a:t>tencui</a:t>
            </a:r>
            <a:r>
              <a:rPr lang="en-US" sz="1300" noProof="1" smtClean="0"/>
              <a:t>a</a:t>
            </a:r>
            <a:r>
              <a:rPr lang="ro-RO" sz="1300" noProof="1" smtClean="0"/>
              <a:t>lă cu rol termoizolant;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ro-RO" sz="1300" noProof="1" smtClean="0"/>
              <a:t>  izolarea termică a planşeului peste subsol, a soclului clădirii, a balcoanelor şi consolelor, a planşeelor teraselor;</a:t>
            </a:r>
            <a:br>
              <a:rPr lang="ro-RO" sz="1300" noProof="1" smtClean="0"/>
            </a:br>
            <a:r>
              <a:rPr lang="ro-RO" sz="1300" noProof="1" smtClean="0"/>
              <a:t>-  montarea unei tâmplării din lemn stratificat cu geam tripan;</a:t>
            </a:r>
            <a:endParaRPr lang="en-US" sz="1300" noProof="1" smtClean="0"/>
          </a:p>
          <a:p>
            <a:pPr algn="just"/>
            <a:r>
              <a:rPr lang="ro-RO" sz="1300" noProof="1" smtClean="0"/>
              <a:t>-  hidroizolarea suplimentară în zona suporţilor pentru echipamentele de climatizare şi ventilare</a:t>
            </a:r>
            <a:r>
              <a:rPr lang="ro-RO" sz="1300" noProof="1" smtClean="0"/>
              <a:t>,</a:t>
            </a:r>
            <a:r>
              <a:rPr lang="en-US" sz="1300" noProof="1" smtClean="0"/>
              <a:t> precum</a:t>
            </a:r>
            <a:r>
              <a:rPr lang="ro-RO" sz="1300" noProof="1" smtClean="0"/>
              <a:t> </a:t>
            </a:r>
            <a:r>
              <a:rPr lang="ro-RO" sz="1300" noProof="1" smtClean="0"/>
              <a:t>şi în zona de amplasare a panourilor termice solare şi a celor fotovoltaice;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ro-RO" sz="1300" noProof="1" smtClean="0"/>
              <a:t>reabilitarea instalaţiei de încălzire, prin înlocuirea instalaţiei de distribuţie între punctul de racord şi planşeul peste subsol şi izolarea acesteia cu cochili din vată minerală; se vor monta vane automate de echilibrare a instalaţiei;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ro-RO" sz="1300" noProof="1" smtClean="0"/>
              <a:t>înlocuirea instalaţiei de distribuţie a agentului termic pentru încălzire şi a radiatoarelor de fontă existente cu radiatoare din aluminiu;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ro-RO" sz="1300" noProof="1" smtClean="0"/>
              <a:t>  realizarea unui sistem de climatizare </a:t>
            </a:r>
            <a:r>
              <a:rPr lang="en-US" sz="1300" noProof="1" smtClean="0"/>
              <a:t>de </a:t>
            </a:r>
            <a:r>
              <a:rPr lang="ro-RO" sz="1300" noProof="1" smtClean="0"/>
              <a:t>tip VRV</a:t>
            </a:r>
            <a:r>
              <a:rPr lang="en-US" sz="1300" noProof="1" smtClean="0"/>
              <a:t>,</a:t>
            </a:r>
            <a:r>
              <a:rPr lang="ro-RO" sz="1300" noProof="1" smtClean="0"/>
              <a:t> cu compresoare inverter;</a:t>
            </a:r>
            <a:endParaRPr lang="en-US" sz="1300" noProof="1" smtClean="0"/>
          </a:p>
          <a:p>
            <a:pPr algn="just"/>
            <a:r>
              <a:rPr lang="ro-RO" sz="1300" noProof="1" smtClean="0"/>
              <a:t>-  înlocuirea distribuţiei de apă caldă menajeră</a:t>
            </a:r>
            <a:r>
              <a:rPr lang="en-US" sz="1300" noProof="1" smtClean="0"/>
              <a:t> </a:t>
            </a:r>
            <a:r>
              <a:rPr lang="ro-RO" sz="1300" noProof="1" smtClean="0"/>
              <a:t>şi realizarea unei conducte de recirculare a apei calde menajere;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ro-RO" sz="1300" i="1" noProof="1" smtClean="0">
                <a:cs typeface="Times New Roman" pitchFamily="18" charset="0"/>
              </a:rPr>
              <a:t>  </a:t>
            </a:r>
            <a:r>
              <a:rPr lang="ro-RO" sz="1300" noProof="1" smtClean="0"/>
              <a:t>reabilitarea instalaţiei de iluminat interior şi înlocuirea corpurilor flourescente cu iluminat cu lampi de tip LED; </a:t>
            </a:r>
            <a:br>
              <a:rPr lang="ro-RO" sz="1300" noProof="1" smtClean="0"/>
            </a:br>
            <a:r>
              <a:rPr lang="ro-RO" sz="1300" noProof="1" smtClean="0"/>
              <a:t>-  amplasarea </a:t>
            </a:r>
            <a:r>
              <a:rPr lang="en-US" sz="1300" noProof="1" smtClean="0"/>
              <a:t>de</a:t>
            </a:r>
            <a:r>
              <a:rPr lang="ro-RO" sz="1300" noProof="1" smtClean="0"/>
              <a:t> panouri solare cu tuburi vidate pentru producerea </a:t>
            </a:r>
            <a:r>
              <a:rPr lang="en-US" sz="1300" noProof="1" smtClean="0"/>
              <a:t>din</a:t>
            </a:r>
            <a:r>
              <a:rPr lang="ro-RO" sz="1300" noProof="1" smtClean="0"/>
              <a:t> surse regenerabile a apei calde menajere;</a:t>
            </a:r>
            <a:endParaRPr lang="en-US" sz="1300" noProof="1" smtClean="0"/>
          </a:p>
          <a:p>
            <a:pPr lvl="0" algn="just"/>
            <a:r>
              <a:rPr lang="ro-RO" sz="1300" noProof="1" smtClean="0"/>
              <a:t>-   realizarea unui sistem de producere a energiei electrice din surse regenerabile utilizând panouri fotovoltaice</a:t>
            </a:r>
            <a:r>
              <a:rPr lang="en-US" sz="1300" noProof="1" smtClean="0"/>
              <a:t>;</a:t>
            </a:r>
            <a:endParaRPr lang="ro-RO" sz="1300" noProof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bsol-ian-2018-fara-a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51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755332"/>
            <a:ext cx="79200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noProof="1" smtClean="0"/>
              <a:t>LUCRĂRI PROPUSE</a:t>
            </a:r>
          </a:p>
          <a:p>
            <a:pPr algn="just"/>
            <a:endParaRPr lang="en-US" sz="1600" noProof="1" smtClean="0"/>
          </a:p>
          <a:p>
            <a:pPr algn="just"/>
            <a:endParaRPr lang="en-US" sz="1600" noProof="1" smtClean="0"/>
          </a:p>
          <a:p>
            <a:r>
              <a:rPr lang="ro-RO" sz="1600" b="1" i="1" noProof="1" smtClean="0"/>
              <a:t>Lucrări </a:t>
            </a:r>
            <a:r>
              <a:rPr lang="ro-RO" sz="1600" b="1" i="1" noProof="1" smtClean="0">
                <a:ea typeface="Calibri" pitchFamily="34" charset="0"/>
                <a:cs typeface="Times New Roman" pitchFamily="18" charset="0"/>
              </a:rPr>
              <a:t>conexe</a:t>
            </a:r>
            <a:r>
              <a:rPr lang="ro-RO" sz="1600" b="1" i="1" noProof="1" smtClean="0"/>
              <a:t>:</a:t>
            </a:r>
            <a:r>
              <a:rPr lang="ro-RO" sz="1200" noProof="1" smtClean="0"/>
              <a:t/>
            </a:r>
            <a:br>
              <a:rPr lang="ro-RO" sz="1200" noProof="1" smtClean="0"/>
            </a:br>
            <a:endParaRPr lang="en-US" sz="1200" noProof="1" smtClean="0"/>
          </a:p>
          <a:p>
            <a:pPr algn="just">
              <a:buFontTx/>
              <a:buChar char="-"/>
            </a:pPr>
            <a:r>
              <a:rPr lang="en-US" sz="1200" noProof="1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300" noProof="1" smtClean="0">
                <a:ea typeface="Calibri" pitchFamily="34" charset="0"/>
                <a:cs typeface="Times New Roman" pitchFamily="18" charset="0"/>
              </a:rPr>
              <a:t>se va </a:t>
            </a: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dezafecta şarpant</a:t>
            </a:r>
            <a:r>
              <a:rPr lang="en-US" sz="1300" noProof="1" smtClean="0">
                <a:ea typeface="Calibri" pitchFamily="34" charset="0"/>
                <a:cs typeface="Times New Roman" pitchFamily="18" charset="0"/>
              </a:rPr>
              <a:t>a cl</a:t>
            </a: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ă</a:t>
            </a:r>
            <a:r>
              <a:rPr lang="en-US" sz="1300" noProof="1" smtClean="0">
                <a:ea typeface="Calibri" pitchFamily="34" charset="0"/>
                <a:cs typeface="Times New Roman" pitchFamily="18" charset="0"/>
              </a:rPr>
              <a:t>dirii</a:t>
            </a:r>
            <a:r>
              <a:rPr lang="ro-RO" sz="1300" noProof="1" smtClean="0"/>
              <a:t>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en-US" sz="1300" noProof="1" smtClean="0"/>
              <a:t> </a:t>
            </a: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repararea eventualelor fisuri în elementele de beton armat  şi realizarea impermeabilizărilor în zonele afectate de umiditate; </a:t>
            </a:r>
            <a:endParaRPr lang="en-US" sz="1300" noProof="1" smtClean="0">
              <a:ea typeface="Calibri" pitchFamily="34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  refacerea finisajelor interioare şi exterioare în zonele afectate de intervenţii;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realizarea canalizării pluviale pentru terasă, a canalizării interioare, a instalaţiei de paratrăsnet şi priză de pământ, a instalaţiei electrice interioare;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en-US" sz="1300" noProof="1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realizarea celui de-al doilea branşament de apă, a reţelei de canalizare pluvială exterioară, a reţelei de canalizare menajeră şi refacerea terasamentelor în uma acestor lucrări;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en-US" sz="1300" noProof="1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montarea obiectelor sanitare;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  introducerea unui sistem de urmărire a comportării în timp a clădirii;</a:t>
            </a:r>
            <a:endParaRPr lang="en-US" sz="1300" noProof="1" smtClean="0"/>
          </a:p>
          <a:p>
            <a:pPr algn="just">
              <a:buFontTx/>
              <a:buChar char="-"/>
            </a:pPr>
            <a:r>
              <a:rPr lang="en-US" sz="1300" noProof="1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completarea facilităţilor solicitate de legislaţia în vigoare pentru adaptarea clădirii la cerinţele persoanelor cu dizabilităţi pentru sporirea comfortului acestora;</a:t>
            </a:r>
          </a:p>
          <a:p>
            <a:pPr algn="just">
              <a:buFontTx/>
              <a:buChar char="-"/>
            </a:pPr>
            <a:endParaRPr lang="en-US" sz="1200" noProof="1" smtClean="0"/>
          </a:p>
          <a:p>
            <a:r>
              <a:rPr lang="ro-RO" sz="1600" b="1" i="1" noProof="1" smtClean="0"/>
              <a:t>Lucrări </a:t>
            </a:r>
            <a:r>
              <a:rPr lang="ro-RO" sz="1600" b="1" i="1" noProof="1" smtClean="0">
                <a:ea typeface="Calibri" pitchFamily="34" charset="0"/>
                <a:cs typeface="Times New Roman" pitchFamily="18" charset="0"/>
              </a:rPr>
              <a:t>pentru autorizare ISU</a:t>
            </a:r>
            <a:r>
              <a:rPr lang="ro-RO" sz="1600" b="1" i="1" noProof="1" smtClean="0"/>
              <a:t>: </a:t>
            </a:r>
            <a:r>
              <a:rPr lang="ro-RO" sz="1200" noProof="1" smtClean="0"/>
              <a:t/>
            </a:r>
            <a:br>
              <a:rPr lang="ro-RO" sz="1200" noProof="1" smtClean="0"/>
            </a:br>
            <a:endParaRPr lang="en-US" sz="1200" noProof="1" smtClean="0"/>
          </a:p>
          <a:p>
            <a:pPr algn="just"/>
            <a:r>
              <a:rPr lang="ro-RO" sz="1300" noProof="1" smtClean="0"/>
              <a:t>- </a:t>
            </a: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completarea şi reabilitarea instalaţiei de hidranţi interiori şi exteriori;</a:t>
            </a:r>
            <a:endParaRPr lang="en-US" sz="1300" noProof="1" smtClean="0">
              <a:ea typeface="Calibri" pitchFamily="34" charset="0"/>
              <a:cs typeface="Times New Roman" pitchFamily="18" charset="0"/>
            </a:endParaRPr>
          </a:p>
          <a:p>
            <a:pPr algn="just"/>
            <a:r>
              <a:rPr lang="en-US" sz="1300" noProof="1" smtClean="0">
                <a:cs typeface="Times New Roman" pitchFamily="18" charset="0"/>
              </a:rPr>
              <a:t>- </a:t>
            </a:r>
            <a:r>
              <a:rPr lang="ro-RO" sz="1300" noProof="1" smtClean="0">
                <a:ea typeface="Calibri" pitchFamily="34" charset="0"/>
                <a:cs typeface="Times New Roman" pitchFamily="18" charset="0"/>
              </a:rPr>
              <a:t>realizarea instalaţiei sanitare de sprinklere la subsol, a instalaţiei de semnalizare incendiu  şi a instalaţiei de iluminat de siguranţă</a:t>
            </a:r>
            <a:r>
              <a:rPr lang="en-US" sz="1300" noProof="1" smtClean="0">
                <a:ea typeface="Calibri" pitchFamily="34" charset="0"/>
                <a:cs typeface="Times New Roman" pitchFamily="18" charset="0"/>
              </a:rPr>
              <a:t>.</a:t>
            </a:r>
            <a:endParaRPr lang="ro-RO" sz="1300" noProof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696</Words>
  <Application>Microsoft Office PowerPoint</Application>
  <PresentationFormat>On-screen Show (4:3)</PresentationFormat>
  <Paragraphs>116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Conferinţă de Presă – Lansare Proiect  ”Creşterea eficienţei energetice a Palatului Administrativ situat în Piteşti, Piaţa Vasile Milea nr. 1, judeţul Argeş”  Cod proiect 114782   Piteşti, iulie 2018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   Vă mulţumim pentru atenţie!   Investim în viitorul tău! Proiect cofinanțat din Fondul European de Dezvoltare Regională prin Programul Operaţional Regional 2014-2020    CONSILIUL JUDEŢEAN ARGEŞ Piata Vasile Milea, Nr. 1 Cod postal: 110053 TEL centrala: 0248/217800   FAX: 0248/220137 www.cjarges.ro 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 proiect: Modernizarea  DJ 504, limita jud. Teleorman – Popești–Izvoru – Recea – Cornăţel – Vulpești (DN65A), km 110 + 700 – 136 + 695, L = 25, 995 km, com. Popești, Izvoru, Recea, Buzoești, jud. Argeș</dc:title>
  <dc:creator>Cristina VOICU OLTEANU</dc:creator>
  <cp:lastModifiedBy>dianaa</cp:lastModifiedBy>
  <cp:revision>196</cp:revision>
  <dcterms:created xsi:type="dcterms:W3CDTF">2006-08-16T00:00:00Z</dcterms:created>
  <dcterms:modified xsi:type="dcterms:W3CDTF">2018-07-09T07:40:12Z</dcterms:modified>
</cp:coreProperties>
</file>