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2018 - Gabi Dica\copii-la-sch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971800"/>
            <a:ext cx="5937250" cy="333773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533400"/>
            <a:ext cx="7391400" cy="1009650"/>
          </a:xfrm>
        </p:spPr>
        <p:txBody>
          <a:bodyPr>
            <a:normAutofit/>
          </a:bodyPr>
          <a:lstStyle/>
          <a:p>
            <a:r>
              <a:rPr lang="ro-RO" sz="4800" dirty="0" smtClean="0">
                <a:latin typeface="Aharoni" pitchFamily="2" charset="-79"/>
                <a:cs typeface="Aharoni" pitchFamily="2" charset="-79"/>
              </a:rPr>
              <a:t>Partia de schi Vidraru A1</a:t>
            </a:r>
            <a:endParaRPr lang="en-US" sz="4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524000"/>
            <a:ext cx="7162800" cy="1219200"/>
          </a:xfrm>
        </p:spPr>
        <p:txBody>
          <a:bodyPr/>
          <a:lstStyle/>
          <a:p>
            <a:r>
              <a:rPr lang="ro-RO" dirty="0" smtClean="0">
                <a:latin typeface="Aharoni" pitchFamily="2" charset="-79"/>
                <a:cs typeface="Aharoni" pitchFamily="2" charset="-79"/>
              </a:rPr>
              <a:t>Indicatori tehnico – economici aferenti Studiului de Fezabilitate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1027" name="Picture 3" descr="D:\2018 - Gabi Dica\Zell-Am-See-Kaprun-austria-schi-oferta-cazare-avion-pachet-rezervare-mic-dejun-demipensiune-SITE-ovi-travel-Depositphotos_11357560_original-1024x6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057400"/>
            <a:ext cx="3902076" cy="2625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3276600"/>
          </a:xfrm>
        </p:spPr>
        <p:txBody>
          <a:bodyPr>
            <a:normAutofit fontScale="92500" lnSpcReduction="10000"/>
          </a:bodyPr>
          <a:lstStyle/>
          <a:p>
            <a:r>
              <a:rPr lang="ro-RO" dirty="0" smtClean="0"/>
              <a:t>Scenariul I</a:t>
            </a:r>
          </a:p>
          <a:p>
            <a:pPr lvl="1" algn="just"/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investiția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va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fi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realizată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în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sistem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constructiv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cu </a:t>
            </a:r>
            <a:r>
              <a:rPr lang="en-US" sz="1600" b="1" dirty="0" err="1" smtClean="0">
                <a:latin typeface="Arial" pitchFamily="34" charset="0"/>
                <a:cs typeface="Arial" pitchFamily="34" charset="0"/>
              </a:rPr>
              <a:t>infrastructura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din </a:t>
            </a:r>
            <a:r>
              <a:rPr lang="en-US" sz="1600" b="1" dirty="0" err="1" smtClean="0">
                <a:latin typeface="Arial" pitchFamily="34" charset="0"/>
                <a:cs typeface="Arial" pitchFamily="34" charset="0"/>
              </a:rPr>
              <a:t>beton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dirty="0" err="1" smtClean="0">
                <a:latin typeface="Arial" pitchFamily="34" charset="0"/>
                <a:cs typeface="Arial" pitchFamily="34" charset="0"/>
              </a:rPr>
              <a:t>armat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o-RO" sz="16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foraje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piloni</a:t>
            </a:r>
            <a:r>
              <a:rPr lang="ro-RO" sz="16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pentru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susținere</a:t>
            </a:r>
            <a:r>
              <a:rPr lang="ro-RO" sz="1600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ro-RO" sz="1600" b="1" u="sng" dirty="0" smtClean="0">
                <a:latin typeface="Arial" pitchFamily="34" charset="0"/>
                <a:cs typeface="Arial" pitchFamily="34" charset="0"/>
              </a:rPr>
              <a:t>de</a:t>
            </a:r>
            <a:r>
              <a:rPr lang="en-US" sz="1600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u="sng" dirty="0" err="1" smtClean="0">
                <a:latin typeface="Arial" pitchFamily="34" charset="0"/>
                <a:cs typeface="Arial" pitchFamily="34" charset="0"/>
              </a:rPr>
              <a:t>stalpi</a:t>
            </a:r>
            <a:r>
              <a:rPr lang="en-US" sz="1600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u="sng" dirty="0" err="1" smtClean="0">
                <a:latin typeface="Arial" pitchFamily="34" charset="0"/>
                <a:cs typeface="Arial" pitchFamily="34" charset="0"/>
              </a:rPr>
              <a:t>metalici</a:t>
            </a:r>
            <a:r>
              <a:rPr lang="en-US" sz="1600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o-RO" sz="1600" b="1" dirty="0" smtClean="0">
                <a:latin typeface="Arial" pitchFamily="34" charset="0"/>
                <a:cs typeface="Arial" pitchFamily="34" charset="0"/>
              </a:rPr>
              <a:t>achizitionati in sistemul de Transport pe cablu</a:t>
            </a:r>
            <a:r>
              <a:rPr lang="ro-RO" sz="1600" dirty="0" smtClean="0">
                <a:latin typeface="Arial" pitchFamily="34" charset="0"/>
                <a:cs typeface="Arial" pitchFamily="34" charset="0"/>
              </a:rPr>
              <a:t> –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stâlpii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metalici</a:t>
            </a:r>
            <a:r>
              <a:rPr lang="ro-RO" sz="1600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cablurile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cabinele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telegondolă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telescaunele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și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mecanismele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ce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compun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telegondol</a:t>
            </a:r>
            <a:r>
              <a:rPr lang="ro-RO" sz="1600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fabricat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de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Doppelmayr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și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achiziționat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catre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A.D.I.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Molivișu</a:t>
            </a:r>
            <a:endParaRPr lang="ro-RO" sz="1600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endParaRPr lang="ro-RO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ro-RO" dirty="0" smtClean="0"/>
              <a:t>Scenariul II</a:t>
            </a:r>
            <a:endParaRPr lang="ro-RO" dirty="0" smtClean="0"/>
          </a:p>
          <a:p>
            <a:pPr lvl="1" algn="just"/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investiția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va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fi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realizată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în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sistem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constructiv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cu </a:t>
            </a:r>
            <a:r>
              <a:rPr lang="en-US" sz="1600" b="1" dirty="0" err="1" smtClean="0">
                <a:latin typeface="Arial" pitchFamily="34" charset="0"/>
                <a:cs typeface="Arial" pitchFamily="34" charset="0"/>
              </a:rPr>
              <a:t>infrastructura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din </a:t>
            </a:r>
            <a:r>
              <a:rPr lang="en-US" sz="1600" b="1" dirty="0" err="1" smtClean="0">
                <a:latin typeface="Arial" pitchFamily="34" charset="0"/>
                <a:cs typeface="Arial" pitchFamily="34" charset="0"/>
              </a:rPr>
              <a:t>beton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dirty="0" err="1" smtClean="0">
                <a:latin typeface="Arial" pitchFamily="34" charset="0"/>
                <a:cs typeface="Arial" pitchFamily="34" charset="0"/>
              </a:rPr>
              <a:t>armat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o-RO" sz="16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foraje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–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piloni</a:t>
            </a:r>
            <a:r>
              <a:rPr lang="ro-RO" sz="16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pentru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susținere</a:t>
            </a:r>
            <a:r>
              <a:rPr lang="ro-RO" sz="1600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o-RO" sz="1600" b="1" u="sng" dirty="0" smtClean="0">
                <a:latin typeface="Arial" pitchFamily="34" charset="0"/>
                <a:cs typeface="Arial" pitchFamily="34" charset="0"/>
              </a:rPr>
              <a:t>de </a:t>
            </a:r>
            <a:r>
              <a:rPr lang="en-US" sz="1600" b="1" u="sng" dirty="0" err="1" smtClean="0">
                <a:latin typeface="Arial" pitchFamily="34" charset="0"/>
                <a:cs typeface="Arial" pitchFamily="34" charset="0"/>
              </a:rPr>
              <a:t>stâlpi</a:t>
            </a:r>
            <a:r>
              <a:rPr lang="en-US" sz="1600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u="sng" dirty="0" smtClean="0">
                <a:latin typeface="Arial" pitchFamily="34" charset="0"/>
                <a:cs typeface="Arial" pitchFamily="34" charset="0"/>
              </a:rPr>
              <a:t>din </a:t>
            </a:r>
            <a:r>
              <a:rPr lang="en-US" sz="1600" b="1" u="sng" dirty="0" err="1" smtClean="0">
                <a:latin typeface="Arial" pitchFamily="34" charset="0"/>
                <a:cs typeface="Arial" pitchFamily="34" charset="0"/>
              </a:rPr>
              <a:t>beton</a:t>
            </a:r>
            <a:r>
              <a:rPr lang="en-US" sz="1600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la </a:t>
            </a:r>
            <a:r>
              <a:rPr lang="ro-RO" sz="1600" dirty="0" smtClean="0">
                <a:latin typeface="Arial" pitchFamily="34" charset="0"/>
                <a:cs typeface="Arial" pitchFamily="34" charset="0"/>
              </a:rPr>
              <a:t>sistemul de </a:t>
            </a:r>
            <a:r>
              <a:rPr lang="ro-RO" sz="1600" b="1" dirty="0" smtClean="0">
                <a:latin typeface="Arial" pitchFamily="34" charset="0"/>
                <a:cs typeface="Arial" pitchFamily="34" charset="0"/>
              </a:rPr>
              <a:t>Transport pe cablu</a:t>
            </a:r>
            <a:r>
              <a:rPr lang="ro-RO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stâlpii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beton</a:t>
            </a:r>
            <a:r>
              <a:rPr lang="ro-RO" sz="1600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cablurile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cabinele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telegondolă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telescaunele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și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mecanismele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ce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compun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telegondolă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o-RO" sz="1600" dirty="0" smtClean="0">
                <a:latin typeface="Arial" pitchFamily="34" charset="0"/>
                <a:cs typeface="Arial" pitchFamily="34" charset="0"/>
              </a:rPr>
              <a:t>si adaptata la sistemul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Doppelmayr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achiziționat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catre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A.D.I.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Molivișu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/>
          <a:p>
            <a:r>
              <a:rPr lang="ro-RO" dirty="0" smtClean="0">
                <a:latin typeface="Aharoni" pitchFamily="2" charset="-79"/>
                <a:cs typeface="Aharoni" pitchFamily="2" charset="-79"/>
              </a:rPr>
              <a:t>Scenarii propuse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457200" y="4267200"/>
            <a:ext cx="8229600" cy="17526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algn="just"/>
            <a:r>
              <a:rPr lang="ro-RO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	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Comparând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cele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două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scenarii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, se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remarcă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faptul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că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la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eforturi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investiționale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comparabile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,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există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argument</a:t>
            </a:r>
            <a:r>
              <a:rPr lang="ro-RO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e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solide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pentru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alegerea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latin typeface="Aharoni" pitchFamily="2" charset="-79"/>
                <a:cs typeface="Aharoni" pitchFamily="2" charset="-79"/>
              </a:rPr>
              <a:t>Scenariului</a:t>
            </a:r>
            <a:r>
              <a:rPr lang="en-US" sz="1400" b="1" dirty="0" smtClean="0">
                <a:latin typeface="Aharoni" pitchFamily="2" charset="-79"/>
                <a:cs typeface="Aharoni" pitchFamily="2" charset="-79"/>
              </a:rPr>
              <a:t> Nr.1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pe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care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îl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va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și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dezvolta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în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continuare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. </a:t>
            </a:r>
            <a:endParaRPr lang="ro-RO" sz="1400" b="1" dirty="0" smtClean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  <a:p>
            <a:pPr algn="just"/>
            <a:r>
              <a:rPr lang="ro-RO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	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S-a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ținut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cont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și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de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faptul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că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structura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metalică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pentru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susținerea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instalației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și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instalația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în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sine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pe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cablu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sunt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achiziționate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deja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.</a:t>
            </a:r>
            <a:r>
              <a:rPr lang="en-US" sz="1400" b="1" i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S-a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ținut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cont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atât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amplasament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și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context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urbanistic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, de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necesitatea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Înființării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și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dezvoltarea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Obiectivului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Turistic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Ghițu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,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Înființarea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Stațiunii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Molivișu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,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prin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transformarea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Obiectivului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Turistic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Ghițu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în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Stațiune</a:t>
            </a:r>
            <a:r>
              <a:rPr lang="en-US" sz="1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.</a:t>
            </a:r>
            <a:endParaRPr lang="en-US" sz="1400" b="1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990600"/>
          </a:xfrm>
        </p:spPr>
        <p:txBody>
          <a:bodyPr>
            <a:normAutofit/>
          </a:bodyPr>
          <a:lstStyle/>
          <a:p>
            <a:r>
              <a:rPr lang="ro-RO" sz="1600" dirty="0" smtClean="0"/>
              <a:t>respectiv </a:t>
            </a:r>
            <a:r>
              <a:rPr lang="ro-RO" sz="1600" dirty="0" smtClean="0"/>
              <a:t>valoarea totala a obiectului de investitii, exprimata in lei, cu TVA si respectiv, fara TVA, din care constructii-montaj (C+M), in conformitate cu devizul general:</a:t>
            </a:r>
            <a:endParaRPr lang="en-US" sz="1600" dirty="0" smtClean="0"/>
          </a:p>
          <a:p>
            <a:pPr>
              <a:buNone/>
            </a:pPr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15962"/>
          </a:xfrm>
        </p:spPr>
        <p:txBody>
          <a:bodyPr>
            <a:normAutofit/>
          </a:bodyPr>
          <a:lstStyle/>
          <a:p>
            <a:r>
              <a:rPr lang="ro-RO" sz="2400" dirty="0" smtClean="0"/>
              <a:t>I</a:t>
            </a:r>
            <a:r>
              <a:rPr lang="ro-RO" sz="2400" dirty="0" smtClean="0"/>
              <a:t>ndicatori maximali</a:t>
            </a:r>
            <a:endParaRPr lang="en-US" sz="4400" dirty="0"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38200" y="1752600"/>
          <a:ext cx="7772400" cy="1062623"/>
        </p:xfrm>
        <a:graphic>
          <a:graphicData uri="http://schemas.openxmlformats.org/drawingml/2006/table">
            <a:tbl>
              <a:tblPr/>
              <a:tblGrid>
                <a:gridCol w="3871434"/>
                <a:gridCol w="1209881"/>
                <a:gridCol w="1252333"/>
                <a:gridCol w="1438752"/>
              </a:tblGrid>
              <a:tr h="533400">
                <a:tc>
                  <a:txBody>
                    <a:bodyPr/>
                    <a:lstStyle/>
                    <a:p>
                      <a:pPr marL="43815" marR="0" algn="l">
                        <a:lnSpc>
                          <a:spcPct val="11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88720" algn="l"/>
                          <a:tab pos="2451735" algn="l"/>
                        </a:tabLst>
                      </a:pPr>
                      <a:r>
                        <a:rPr lang="ro-RO" sz="1200" b="1" spc="30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DENUMIREA CAPITOLELOR SI</a:t>
                      </a:r>
                      <a:endParaRPr lang="en-US" sz="12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  <a:p>
                      <a:pPr marL="43815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200" b="1" spc="30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SUBCAPITOLELOR</a:t>
                      </a:r>
                      <a:endParaRPr lang="en-US" sz="12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 b="1" spc="30" dirty="0">
                          <a:latin typeface="Cambria"/>
                          <a:ea typeface="Times New Roman"/>
                          <a:cs typeface="Times New Roman"/>
                        </a:rPr>
                        <a:t>VALOAREA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 b="1" spc="30" dirty="0">
                          <a:latin typeface="Cambria"/>
                          <a:ea typeface="Times New Roman"/>
                          <a:cs typeface="Times New Roman"/>
                        </a:rPr>
                        <a:t>(FARA TVA)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 b="1" spc="30" dirty="0">
                          <a:latin typeface="Cambria"/>
                          <a:ea typeface="Times New Roman"/>
                          <a:cs typeface="Times New Roman"/>
                        </a:rPr>
                        <a:t>-MIL LEI-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 b="1" spc="30">
                          <a:latin typeface="Cambria"/>
                          <a:ea typeface="Times New Roman"/>
                          <a:cs typeface="Times New Roman"/>
                        </a:rPr>
                        <a:t>TVA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 b="1" spc="30">
                          <a:latin typeface="Cambria"/>
                          <a:ea typeface="Times New Roman"/>
                          <a:cs typeface="Times New Roman"/>
                        </a:rPr>
                        <a:t>-MII LEI-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 b="1" spc="30" dirty="0">
                          <a:latin typeface="Cambria"/>
                          <a:ea typeface="Times New Roman"/>
                          <a:cs typeface="Times New Roman"/>
                        </a:rPr>
                        <a:t>VALOAREA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 b="1" spc="30" dirty="0">
                          <a:latin typeface="Cambria"/>
                          <a:ea typeface="Times New Roman"/>
                          <a:cs typeface="Times New Roman"/>
                        </a:rPr>
                        <a:t>(INCL.TVA)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13716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 b="1" spc="30" dirty="0">
                          <a:latin typeface="Cambria"/>
                          <a:ea typeface="Times New Roman"/>
                          <a:cs typeface="Times New Roman"/>
                        </a:rPr>
                        <a:t>-MII LEI-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864">
                <a:tc>
                  <a:txBody>
                    <a:bodyPr/>
                    <a:lstStyle/>
                    <a:p>
                      <a:pPr marL="43815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200" b="1" spc="20" dirty="0">
                          <a:latin typeface="Cambria"/>
                          <a:ea typeface="Times New Roman"/>
                          <a:cs typeface="Garamond"/>
                        </a:rPr>
                        <a:t>TOTAL DEVIZ GENERAL </a:t>
                      </a:r>
                      <a:r>
                        <a:rPr lang="ro-RO" sz="1200" b="1" spc="20" dirty="0" smtClean="0">
                          <a:latin typeface="Cambria"/>
                          <a:ea typeface="Times New Roman"/>
                          <a:cs typeface="Garamond"/>
                        </a:rPr>
                        <a:t> Partie de schi Vidraru A1</a:t>
                      </a:r>
                      <a:endParaRPr lang="en-US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200" b="1" spc="70" dirty="0">
                          <a:solidFill>
                            <a:srgbClr val="FF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13.387,26</a:t>
                      </a:r>
                      <a:endParaRPr lang="en-US" sz="10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1605" marR="5842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57250" algn="l"/>
                        </a:tabLst>
                      </a:pPr>
                      <a:r>
                        <a:rPr lang="ro-RO" sz="1200" b="1" spc="70" dirty="0" smtClean="0">
                          <a:solidFill>
                            <a:srgbClr val="FF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2.519,25</a:t>
                      </a:r>
                      <a:endParaRPr lang="en-US" sz="10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5842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57250" algn="l"/>
                        </a:tabLst>
                      </a:pPr>
                      <a:r>
                        <a:rPr lang="ro-RO" sz="1200" b="1" spc="70" dirty="0">
                          <a:solidFill>
                            <a:srgbClr val="FF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15.906,51</a:t>
                      </a:r>
                      <a:endParaRPr lang="en-US" sz="10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29">
                <a:tc>
                  <a:txBody>
                    <a:bodyPr/>
                    <a:lstStyle/>
                    <a:p>
                      <a:pPr marL="43815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200" b="1" spc="70" dirty="0">
                          <a:latin typeface="Cambria"/>
                          <a:ea typeface="Times New Roman"/>
                          <a:cs typeface="Times New Roman"/>
                        </a:rPr>
                        <a:t>TOTAL </a:t>
                      </a:r>
                      <a:r>
                        <a:rPr lang="ro-RO" sz="1200" b="1" spc="20" dirty="0">
                          <a:latin typeface="Cambria"/>
                          <a:ea typeface="Times New Roman"/>
                          <a:cs typeface="Garamond"/>
                        </a:rPr>
                        <a:t>C+M</a:t>
                      </a:r>
                      <a:endParaRPr lang="en-US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200" b="1" spc="30">
                          <a:solidFill>
                            <a:srgbClr val="FF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8.256,91</a:t>
                      </a:r>
                      <a:endParaRPr lang="en-US" sz="1000" b="1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5842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200" b="1" spc="30" dirty="0" smtClean="0">
                          <a:solidFill>
                            <a:srgbClr val="FF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    1.568,81</a:t>
                      </a:r>
                      <a:endParaRPr lang="en-US" sz="10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79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200" b="1" spc="30" dirty="0">
                          <a:solidFill>
                            <a:srgbClr val="FF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9.825,72</a:t>
                      </a:r>
                      <a:endParaRPr lang="en-US" sz="10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09600" y="3412867"/>
            <a:ext cx="82296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111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Respectiv indicatori de performanta elemente fizice, capacifati fizice care sa indice atingerea tintei obiectivului de investitii si, dupa caz, calitativi, in conformitate cu standardele, normativele si reglementarile tehnice in vigoare</a:t>
            </a:r>
          </a:p>
          <a:p>
            <a:pPr marL="0" marR="0" lvl="0" indent="4111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Se vor obtine urmatorii indici: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111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- Suprafata necesara aferenta PARTIEI DE SCHI 1: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683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		- Suprafata totala construita propusa:</a:t>
            </a:r>
            <a:r>
              <a:rPr kumimoji="0" lang="ro-RO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o-RO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2.386 mp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683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		- Parcare si zona acces : 4.000 mp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683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		- Inaltimea maxima (fata de cota ± 0,00):</a:t>
            </a:r>
            <a:r>
              <a:rPr kumimoji="0" lang="ro-RO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o-RO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+ 5,47m		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683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		- PARTIA DE SCHI VIDRARU A1 va avea lungimea L=1335 ml,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683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		- INSTALATIA DE TRANSPORT PE CABLU — TELEGOND0LA va avea lungimea L=1220 m,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683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		- INSTALATIE TELESCHI L=500 m</a:t>
            </a:r>
          </a:p>
          <a:p>
            <a:pPr marL="0" marR="0" lvl="0" indent="9683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o-RO" sz="1200" dirty="0" smtClean="0">
                <a:latin typeface="Cambria" pitchFamily="18" charset="0"/>
                <a:cs typeface="Arial" pitchFamily="34" charset="0"/>
              </a:rPr>
              <a:t>	</a:t>
            </a:r>
            <a:r>
              <a:rPr lang="ro-RO" sz="1200" dirty="0" smtClean="0">
                <a:latin typeface="Cambria" pitchFamily="18" charset="0"/>
                <a:cs typeface="Arial" pitchFamily="34" charset="0"/>
              </a:rPr>
              <a:t>	- Instalatia de produs zapada artificiala – Lungime conducte 1335 ml, bazin de apa tampon  de 1500 mc de apa (sursa), cladire echipamente de pompare, aproximativ 27 camine de racord, 6 tunuri de produs zapada mobile</a:t>
            </a:r>
            <a:endParaRPr lang="ro-RO" sz="9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9683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ANEXE (SALVAMONT, ADMINISTRATIE-CASA DE BILETE, INCHIRIERE ECHIPAMENT, GRUPURI SANITARE,  DEPOZITARE)</a:t>
            </a:r>
            <a:endParaRPr kumimoji="0" lang="ro-RO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457200" y="2895600"/>
            <a:ext cx="8229600" cy="715962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Indicatori minimali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Aharoni" pitchFamily="2" charset="-79"/>
              <a:ea typeface="+mj-ea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762000"/>
            <a:ext cx="8382000" cy="609600"/>
          </a:xfrm>
        </p:spPr>
        <p:txBody>
          <a:bodyPr>
            <a:normAutofit lnSpcReduction="10000"/>
          </a:bodyPr>
          <a:lstStyle/>
          <a:p>
            <a:r>
              <a:rPr lang="ro-RO" sz="1800" dirty="0" smtClean="0"/>
              <a:t>socio </a:t>
            </a:r>
            <a:r>
              <a:rPr lang="ro-RO" sz="1800" dirty="0" smtClean="0"/>
              <a:t>- economici, de impact, de rezultat/operare, stabiliti in functie de specificul si tinta fiecarui obiectiv </a:t>
            </a:r>
            <a:r>
              <a:rPr lang="ro-RO" sz="1800" dirty="0" smtClean="0"/>
              <a:t>denvestitii</a:t>
            </a:r>
            <a:r>
              <a:rPr lang="ro-RO" sz="1800" dirty="0" smtClean="0"/>
              <a:t>: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>
            <a:normAutofit/>
          </a:bodyPr>
          <a:lstStyle/>
          <a:p>
            <a:r>
              <a:rPr lang="ro-RO" dirty="0" smtClean="0"/>
              <a:t>Indicatori </a:t>
            </a:r>
            <a:r>
              <a:rPr lang="ro-RO" dirty="0" smtClean="0"/>
              <a:t>financiari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800" y="1447800"/>
          <a:ext cx="7772400" cy="4552013"/>
        </p:xfrm>
        <a:graphic>
          <a:graphicData uri="http://schemas.openxmlformats.org/drawingml/2006/table">
            <a:tbl>
              <a:tblPr/>
              <a:tblGrid>
                <a:gridCol w="4167390"/>
                <a:gridCol w="1148978"/>
                <a:gridCol w="1089224"/>
                <a:gridCol w="36009"/>
                <a:gridCol w="1330799"/>
              </a:tblGrid>
              <a:tr h="540691">
                <a:tc>
                  <a:txBody>
                    <a:bodyPr/>
                    <a:lstStyle/>
                    <a:p>
                      <a:pPr marL="0" marR="0">
                        <a:lnSpc>
                          <a:spcPct val="11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034415" algn="l"/>
                          <a:tab pos="2131695" algn="l"/>
                        </a:tabLst>
                      </a:pPr>
                      <a:r>
                        <a:rPr lang="ro-RO" sz="1100" b="1" spc="10" dirty="0" smtClean="0">
                          <a:latin typeface="Cambria"/>
                          <a:ea typeface="Times New Roman"/>
                          <a:cs typeface="Bookman Old Style"/>
                        </a:rPr>
                        <a:t>DENUMIRFA CAPITOLELOR SI SUBCAPITOLELOR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 b="1" spc="30" dirty="0">
                          <a:latin typeface="Cambria"/>
                          <a:ea typeface="Times New Roman"/>
                          <a:cs typeface="Times New Roman"/>
                        </a:rPr>
                        <a:t>VALOAREA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 b="1" spc="30" dirty="0">
                          <a:latin typeface="Cambria"/>
                          <a:ea typeface="Times New Roman"/>
                          <a:cs typeface="Times New Roman"/>
                        </a:rPr>
                        <a:t>(FARA TVA)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 b="1" spc="30" dirty="0">
                          <a:latin typeface="Cambria"/>
                          <a:ea typeface="Times New Roman"/>
                          <a:cs typeface="Times New Roman"/>
                        </a:rPr>
                        <a:t>-MIL LEI-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 b="1" spc="30" dirty="0">
                          <a:latin typeface="Cambria"/>
                          <a:ea typeface="Times New Roman"/>
                          <a:cs typeface="Times New Roman"/>
                        </a:rPr>
                        <a:t>TVA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 b="1" spc="30" dirty="0">
                          <a:latin typeface="Cambria"/>
                          <a:ea typeface="Times New Roman"/>
                          <a:cs typeface="Times New Roman"/>
                        </a:rPr>
                        <a:t>-MI ILEI-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 b="1" spc="30" dirty="0">
                          <a:latin typeface="Cambria"/>
                          <a:ea typeface="Times New Roman"/>
                          <a:cs typeface="Times New Roman"/>
                        </a:rPr>
                        <a:t>VALOAREA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 b="1" spc="30" dirty="0">
                          <a:latin typeface="Cambria"/>
                          <a:ea typeface="Times New Roman"/>
                          <a:cs typeface="Times New Roman"/>
                        </a:rPr>
                        <a:t>(INCL.TVA)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 b="1" spc="30" dirty="0">
                          <a:latin typeface="Cambria"/>
                          <a:ea typeface="Times New Roman"/>
                          <a:cs typeface="Times New Roman"/>
                        </a:rPr>
                        <a:t>-MII LEI-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7877">
                <a:tc gridSpan="5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 b="1" spc="10" dirty="0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Bookman Old Style"/>
                        </a:rPr>
                        <a:t>CAPITOLOLUL 1: CHELTUIELI PT. OBTINEREA SI AMENAJAREA TERITORIULUI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649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 spc="30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TOTAL CAPITOLUI, 1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200" spc="30" dirty="0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38</a:t>
                      </a:r>
                      <a:endParaRPr lang="en-US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211580" algn="l"/>
                        </a:tabLst>
                      </a:pPr>
                      <a:r>
                        <a:rPr lang="ro-RO" sz="1200" spc="30" dirty="0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7.22</a:t>
                      </a:r>
                      <a:endParaRPr lang="en-US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211580" algn="l"/>
                        </a:tabLst>
                      </a:pPr>
                      <a:r>
                        <a:rPr lang="ro-RO" sz="1200" spc="30" dirty="0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45.22</a:t>
                      </a:r>
                      <a:endParaRPr lang="en-US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4476">
                <a:tc gridSpan="5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 b="1" spc="30" dirty="0">
                          <a:latin typeface="Cambria"/>
                          <a:ea typeface="Times New Roman"/>
                          <a:cs typeface="Times New Roman"/>
                        </a:rPr>
                        <a:t>CA</a:t>
                      </a:r>
                      <a:r>
                        <a:rPr lang="ro-RO" sz="1100" b="1" spc="10" dirty="0">
                          <a:latin typeface="Cambria"/>
                          <a:ea typeface="Times New Roman"/>
                          <a:cs typeface="Bookman Old Style"/>
                        </a:rPr>
                        <a:t>PITOLUL 2: CHELTUIELI PT. ASIGURAREA UTILITATILOR NECESARE OBIECTIVULUI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512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 spc="30">
                          <a:latin typeface="Cambria"/>
                          <a:ea typeface="Times New Roman"/>
                          <a:cs typeface="Times New Roman"/>
                        </a:rPr>
                        <a:t>TOTAL CAPITOLUL 2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200" spc="30" dirty="0">
                          <a:latin typeface="Cambria"/>
                          <a:ea typeface="Times New Roman"/>
                          <a:cs typeface="Times New Roman"/>
                        </a:rPr>
                        <a:t>1.720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5855" algn="l"/>
                        </a:tabLst>
                      </a:pPr>
                      <a:r>
                        <a:rPr lang="ro-RO" sz="1200" spc="30" dirty="0">
                          <a:latin typeface="Cambria"/>
                          <a:ea typeface="Times New Roman"/>
                          <a:cs typeface="Times New Roman"/>
                        </a:rPr>
                        <a:t>326.80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5855" algn="l"/>
                        </a:tabLst>
                      </a:pPr>
                      <a:r>
                        <a:rPr lang="ro-RO" sz="1200" spc="30" dirty="0">
                          <a:latin typeface="Cambria"/>
                          <a:ea typeface="Times New Roman"/>
                          <a:cs typeface="Times New Roman"/>
                        </a:rPr>
                        <a:t>2046.80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3620">
                <a:tc gridSpan="5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 b="1" spc="10">
                          <a:latin typeface="Cambria"/>
                          <a:ea typeface="Times New Roman"/>
                          <a:cs typeface="Bookman Old Style"/>
                        </a:rPr>
                        <a:t>CAPITOLUL 3: CHELTUIELI PROIECTARE SI ASISTENTÀ TEHNICA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598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 spc="30" dirty="0">
                          <a:latin typeface="Cambria"/>
                          <a:ea typeface="Times New Roman"/>
                          <a:cs typeface="Times New Roman"/>
                        </a:rPr>
                        <a:t>TOTAL CAPITOLUL 3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200" spc="30" dirty="0">
                          <a:latin typeface="Cambria"/>
                          <a:ea typeface="Times New Roman"/>
                          <a:cs typeface="Times New Roman"/>
                        </a:rPr>
                        <a:t>742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5855" algn="l"/>
                        </a:tabLst>
                      </a:pPr>
                      <a:r>
                        <a:rPr lang="ro-RO" sz="1200" spc="30" dirty="0">
                          <a:latin typeface="Cambria"/>
                          <a:ea typeface="Times New Roman"/>
                          <a:cs typeface="Times New Roman"/>
                        </a:rPr>
                        <a:t>140.98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5855" algn="l"/>
                        </a:tabLst>
                      </a:pPr>
                      <a:r>
                        <a:rPr lang="ro-RO" sz="1200" spc="30" dirty="0">
                          <a:latin typeface="Cambria"/>
                          <a:ea typeface="Times New Roman"/>
                          <a:cs typeface="Times New Roman"/>
                        </a:rPr>
                        <a:t>882.98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7467">
                <a:tc gridSpan="5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 b="1" spc="10">
                          <a:latin typeface="Cambria"/>
                          <a:ea typeface="Times New Roman"/>
                          <a:cs typeface="Bookman Old Style"/>
                        </a:rPr>
                        <a:t>CAPITOLUL 4: CHELTUIELI PT. INVESTITII</a:t>
                      </a:r>
                      <a:r>
                        <a:rPr lang="ro-RO" sz="1100" spc="10">
                          <a:latin typeface="Cambria"/>
                          <a:ea typeface="Times New Roman"/>
                          <a:cs typeface="Bookman Old Style"/>
                        </a:rPr>
                        <a:t>  </a:t>
                      </a:r>
                      <a:r>
                        <a:rPr lang="ro-RO" sz="1100" b="1" spc="10">
                          <a:latin typeface="Cambria"/>
                          <a:ea typeface="Times New Roman"/>
                          <a:cs typeface="Bookman Old Style"/>
                        </a:rPr>
                        <a:t>DE BAZA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213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 spc="10">
                          <a:latin typeface="Cambria"/>
                          <a:ea typeface="Times New Roman"/>
                          <a:cs typeface="Bookman Old Style"/>
                        </a:rPr>
                        <a:t>TOTAL </a:t>
                      </a:r>
                      <a:r>
                        <a:rPr lang="ro-RO" sz="1100" spc="30">
                          <a:latin typeface="Cambria"/>
                          <a:ea typeface="Times New Roman"/>
                          <a:cs typeface="Times New Roman"/>
                        </a:rPr>
                        <a:t>CAPITOLUL 4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200" spc="30" dirty="0">
                          <a:latin typeface="Cambria"/>
                          <a:ea typeface="Times New Roman"/>
                          <a:cs typeface="Times New Roman"/>
                        </a:rPr>
                        <a:t>9793.91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068705" algn="l"/>
                        </a:tabLst>
                      </a:pPr>
                      <a:r>
                        <a:rPr lang="ro-RO" sz="1200" spc="30" dirty="0">
                          <a:latin typeface="Cambria"/>
                          <a:ea typeface="Times New Roman"/>
                          <a:cs typeface="Times New Roman"/>
                        </a:rPr>
                        <a:t>1860.84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068705" algn="l"/>
                        </a:tabLst>
                      </a:pPr>
                      <a:r>
                        <a:rPr lang="ro-RO" sz="1200" spc="30" dirty="0">
                          <a:latin typeface="Cambria"/>
                          <a:ea typeface="Times New Roman"/>
                          <a:cs typeface="Times New Roman"/>
                        </a:rPr>
                        <a:t>11654.75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046">
                <a:tc gridSpan="5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 b="1" spc="10" dirty="0">
                          <a:latin typeface="Cambria"/>
                          <a:ea typeface="Times New Roman"/>
                          <a:cs typeface="Bookman Old Style"/>
                        </a:rPr>
                        <a:t>CAPITOLUL 5:ALTE CHELTUIELI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235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 spc="30">
                          <a:latin typeface="Cambria"/>
                          <a:ea typeface="Times New Roman"/>
                          <a:cs typeface="Times New Roman"/>
                        </a:rPr>
                        <a:t>TOTAL CAPITOLUL 5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200" spc="30" dirty="0">
                          <a:latin typeface="Cambria"/>
                          <a:ea typeface="Times New Roman"/>
                          <a:cs typeface="Times New Roman"/>
                        </a:rPr>
                        <a:t>1078.35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200" spc="30" dirty="0">
                          <a:latin typeface="Cambria"/>
                          <a:ea typeface="Times New Roman"/>
                          <a:cs typeface="Times New Roman"/>
                        </a:rPr>
                        <a:t>180.56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200" spc="30" dirty="0">
                          <a:latin typeface="Cambria"/>
                          <a:ea typeface="Times New Roman"/>
                          <a:cs typeface="Times New Roman"/>
                        </a:rPr>
                        <a:t>1258.91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41456">
                <a:tc gridSpan="4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 b="1" spc="10" dirty="0">
                          <a:latin typeface="Cambria"/>
                          <a:ea typeface="Times New Roman"/>
                          <a:cs typeface="Bookman Old Style"/>
                        </a:rPr>
                        <a:t>CAPITOLUL 6: PROBE TEHNOLOGICE SI TESTE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o-RO" sz="1100" spc="2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10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 spc="30">
                          <a:latin typeface="Cambria"/>
                          <a:ea typeface="Times New Roman"/>
                          <a:cs typeface="Times New Roman"/>
                        </a:rPr>
                        <a:t>TOTAL CAPITOLUL 6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200" spc="20" dirty="0">
                          <a:latin typeface="Cambria"/>
                          <a:ea typeface="Times New Roman"/>
                          <a:cs typeface="Times New Roman"/>
                        </a:rPr>
                        <a:t>15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200" spc="20" dirty="0">
                          <a:latin typeface="Cambria"/>
                          <a:ea typeface="Times New Roman"/>
                          <a:cs typeface="Times New Roman"/>
                        </a:rPr>
                        <a:t>2.85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200" spc="30" dirty="0">
                          <a:latin typeface="Cambria"/>
                          <a:ea typeface="Times New Roman"/>
                          <a:cs typeface="Times New Roman"/>
                        </a:rPr>
                        <a:t>17.85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43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 spc="165">
                          <a:latin typeface="Cambria"/>
                          <a:ea typeface="Times New Roman"/>
                          <a:cs typeface="Garamond"/>
                        </a:rPr>
                        <a:t>TOTAL</a:t>
                      </a:r>
                      <a:r>
                        <a:rPr lang="ro-RO" sz="1100" spc="160">
                          <a:latin typeface="Cambria"/>
                          <a:ea typeface="Times New Roman"/>
                          <a:cs typeface="Garamond"/>
                        </a:rPr>
                        <a:t> DEVIZ GENERAL 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200" b="1" spc="60">
                          <a:latin typeface="Cambria"/>
                          <a:ea typeface="Times New Roman"/>
                          <a:cs typeface="Times New Roman"/>
                        </a:rPr>
                        <a:t>13.387,26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200" b="1" spc="70">
                          <a:latin typeface="Cambria"/>
                          <a:ea typeface="Times New Roman"/>
                          <a:cs typeface="Times New Roman"/>
                        </a:rPr>
                        <a:t>2.519,25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200" b="1" spc="60">
                          <a:latin typeface="Cambria"/>
                          <a:ea typeface="Times New Roman"/>
                          <a:cs typeface="Garamond"/>
                        </a:rPr>
                        <a:t>15.906,51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0861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 spc="60">
                          <a:latin typeface="Cambria"/>
                          <a:ea typeface="Times New Roman"/>
                          <a:cs typeface="Garamond"/>
                        </a:rPr>
                        <a:t>TOTAL C+M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200" b="1" spc="-60">
                          <a:latin typeface="Cambria"/>
                          <a:ea typeface="Times New Roman"/>
                          <a:cs typeface="Garamond"/>
                        </a:rPr>
                        <a:t>8.256,91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200" b="1" spc="-60">
                          <a:latin typeface="Cambria"/>
                          <a:ea typeface="Times New Roman"/>
                          <a:cs typeface="Garamond"/>
                        </a:rPr>
                        <a:t>1.568,81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200" b="1" spc="-60" dirty="0">
                          <a:latin typeface="Cambria"/>
                          <a:ea typeface="Times New Roman"/>
                          <a:cs typeface="Garamond"/>
                        </a:rPr>
                        <a:t>9.825,72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957072"/>
          </a:xfrm>
        </p:spPr>
        <p:txBody>
          <a:bodyPr/>
          <a:lstStyle/>
          <a:p>
            <a:r>
              <a:rPr lang="ro-RO" sz="1600" b="1" dirty="0" smtClean="0"/>
              <a:t>durata </a:t>
            </a:r>
            <a:r>
              <a:rPr lang="ro-RO" sz="1600" b="1" dirty="0" smtClean="0"/>
              <a:t>estimata de implementare a obiectivului de investitii, exprimata in luni:</a:t>
            </a:r>
            <a:r>
              <a:rPr lang="ro-RO" sz="1600" dirty="0" smtClean="0"/>
              <a:t> 23 de luni calendaristice (din care 13 luni perioada de executie de la emiterea ordinului de incepere, inclusiv perioada de iarna)</a:t>
            </a:r>
            <a:endParaRPr lang="en-US" sz="1600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 smtClean="0"/>
              <a:t>Timp de implemetare – recomandat de proiectant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2" y="2438398"/>
          <a:ext cx="8686787" cy="2667006"/>
        </p:xfrm>
        <a:graphic>
          <a:graphicData uri="http://schemas.openxmlformats.org/drawingml/2006/table">
            <a:tbl>
              <a:tblPr/>
              <a:tblGrid>
                <a:gridCol w="2846219"/>
                <a:gridCol w="243357"/>
                <a:gridCol w="243357"/>
                <a:gridCol w="243357"/>
                <a:gridCol w="243357"/>
                <a:gridCol w="243357"/>
                <a:gridCol w="243357"/>
                <a:gridCol w="243357"/>
                <a:gridCol w="243357"/>
                <a:gridCol w="243357"/>
                <a:gridCol w="243357"/>
                <a:gridCol w="243357"/>
                <a:gridCol w="243357"/>
                <a:gridCol w="243357"/>
                <a:gridCol w="243357"/>
                <a:gridCol w="243357"/>
                <a:gridCol w="243357"/>
                <a:gridCol w="243357"/>
                <a:gridCol w="243357"/>
                <a:gridCol w="243357"/>
                <a:gridCol w="243357"/>
                <a:gridCol w="243357"/>
                <a:gridCol w="243357"/>
                <a:gridCol w="243357"/>
                <a:gridCol w="243357"/>
              </a:tblGrid>
              <a:tr h="195829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69" marR="5569" marT="5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69" marR="5569" marT="5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69" marR="5569" marT="5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69" marR="5569" marT="5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69" marR="5569" marT="5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69" marR="5569" marT="5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69" marR="5569" marT="5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69" marR="5569" marT="5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69" marR="5569" marT="5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69" marR="5569" marT="5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69" marR="5569" marT="5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69" marR="5569" marT="5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69" marR="5569" marT="5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69" marR="5569" marT="5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69" marR="5569" marT="5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69" marR="5569" marT="5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69" marR="5569" marT="5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69" marR="5569" marT="5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69" marR="5569" marT="5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69" marR="5569" marT="5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69" marR="5569" marT="5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69" marR="5569" marT="5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69" marR="5569" marT="5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69" marR="5569" marT="5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69" marR="5569" marT="5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154"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Denumire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etapa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69" marR="5569" marT="55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4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Durata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de </a:t>
                      </a:r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implementare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proiect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69" marR="5569" marT="55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582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2018</a:t>
                      </a:r>
                    </a:p>
                  </a:txBody>
                  <a:tcPr marL="5569" marR="5569" marT="55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2019</a:t>
                      </a:r>
                    </a:p>
                  </a:txBody>
                  <a:tcPr marL="5569" marR="5569" marT="55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582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Ian </a:t>
                      </a:r>
                    </a:p>
                  </a:txBody>
                  <a:tcPr marL="5569" marR="5569" marT="55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Feb </a:t>
                      </a:r>
                    </a:p>
                  </a:txBody>
                  <a:tcPr marL="5569" marR="5569" marT="55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Mar</a:t>
                      </a:r>
                    </a:p>
                  </a:txBody>
                  <a:tcPr marL="5569" marR="5569" marT="55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Apr</a:t>
                      </a:r>
                    </a:p>
                  </a:txBody>
                  <a:tcPr marL="5569" marR="5569" marT="55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Mai </a:t>
                      </a:r>
                    </a:p>
                  </a:txBody>
                  <a:tcPr marL="5569" marR="5569" marT="55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Iun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69" marR="5569" marT="55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Iul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69" marR="5569" marT="55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Aug</a:t>
                      </a:r>
                    </a:p>
                  </a:txBody>
                  <a:tcPr marL="5569" marR="5569" marT="55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Sept </a:t>
                      </a:r>
                    </a:p>
                  </a:txBody>
                  <a:tcPr marL="5569" marR="5569" marT="55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Oct</a:t>
                      </a:r>
                    </a:p>
                  </a:txBody>
                  <a:tcPr marL="5569" marR="5569" marT="55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Nov</a:t>
                      </a:r>
                    </a:p>
                  </a:txBody>
                  <a:tcPr marL="5569" marR="5569" marT="55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</a:t>
                      </a:r>
                    </a:p>
                  </a:txBody>
                  <a:tcPr marL="5569" marR="5569" marT="55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Ian</a:t>
                      </a:r>
                    </a:p>
                  </a:txBody>
                  <a:tcPr marL="5569" marR="5569" marT="55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Feb</a:t>
                      </a:r>
                    </a:p>
                  </a:txBody>
                  <a:tcPr marL="5569" marR="5569" marT="55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</a:t>
                      </a:r>
                    </a:p>
                  </a:txBody>
                  <a:tcPr marL="5569" marR="5569" marT="55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Apr</a:t>
                      </a:r>
                    </a:p>
                  </a:txBody>
                  <a:tcPr marL="5569" marR="5569" marT="55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Mai </a:t>
                      </a:r>
                    </a:p>
                  </a:txBody>
                  <a:tcPr marL="5569" marR="5569" marT="55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Iun</a:t>
                      </a:r>
                    </a:p>
                  </a:txBody>
                  <a:tcPr marL="5569" marR="5569" marT="55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Iul</a:t>
                      </a:r>
                    </a:p>
                  </a:txBody>
                  <a:tcPr marL="5569" marR="5569" marT="55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Aug</a:t>
                      </a:r>
                    </a:p>
                  </a:txBody>
                  <a:tcPr marL="5569" marR="5569" marT="55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Sept</a:t>
                      </a:r>
                    </a:p>
                  </a:txBody>
                  <a:tcPr marL="5569" marR="5569" marT="55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Oct</a:t>
                      </a:r>
                    </a:p>
                  </a:txBody>
                  <a:tcPr marL="5569" marR="5569" marT="55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Nov</a:t>
                      </a:r>
                    </a:p>
                  </a:txBody>
                  <a:tcPr marL="5569" marR="5569" marT="55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....</a:t>
                      </a:r>
                    </a:p>
                  </a:txBody>
                  <a:tcPr marL="5569" marR="5569" marT="55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504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 Elaborare documentatii avize + obtinere avize CU</a:t>
                      </a:r>
                    </a:p>
                  </a:txBody>
                  <a:tcPr marL="5569" marR="5569" marT="55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00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 Intocmire documentatii de atribuire contract de proiectare si executie lucrari</a:t>
                      </a:r>
                    </a:p>
                  </a:txBody>
                  <a:tcPr marL="5569" marR="5569" marT="55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50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 Derulare procedura de achizitie</a:t>
                      </a:r>
                    </a:p>
                  </a:txBody>
                  <a:tcPr marL="5569" marR="5569" marT="55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00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 Elaborare PAC - proiect tehnic, detalii de executie si verificarea tehnica a proiectului tehnic</a:t>
                      </a:r>
                    </a:p>
                  </a:txBody>
                  <a:tcPr marL="5569" marR="5569" marT="55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504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 Obtinere Autorizatie de Construire</a:t>
                      </a:r>
                    </a:p>
                  </a:txBody>
                  <a:tcPr marL="5569" marR="5569" marT="55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504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 Ordin de incepere a executiei lucrarilor</a:t>
                      </a:r>
                    </a:p>
                  </a:txBody>
                  <a:tcPr marL="5569" marR="5569" marT="55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err="1">
                          <a:solidFill>
                            <a:srgbClr val="FFFF00"/>
                          </a:solidFill>
                          <a:latin typeface="Calibri"/>
                        </a:rPr>
                        <a:t>Perioada</a:t>
                      </a:r>
                      <a:r>
                        <a:rPr lang="en-US" sz="1100" b="1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 de </a:t>
                      </a:r>
                      <a:r>
                        <a:rPr lang="en-US" sz="1100" b="1" i="0" u="none" strike="noStrike" dirty="0" err="1">
                          <a:solidFill>
                            <a:srgbClr val="FFFF00"/>
                          </a:solidFill>
                          <a:latin typeface="Calibri"/>
                        </a:rPr>
                        <a:t>iarna</a:t>
                      </a:r>
                      <a:endParaRPr lang="en-US" sz="1100" b="1" i="0" u="none" strike="noStrike" dirty="0">
                        <a:solidFill>
                          <a:srgbClr val="FFFF00"/>
                        </a:solidFill>
                        <a:latin typeface="Calibri"/>
                      </a:endParaRPr>
                    </a:p>
                  </a:txBody>
                  <a:tcPr marL="5569" marR="5569" marT="55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504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 Receptie la terminarea lucrarilor</a:t>
                      </a:r>
                    </a:p>
                  </a:txBody>
                  <a:tcPr marL="5569" marR="5569" marT="55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82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8.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Garantie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(PND)</a:t>
                      </a:r>
                    </a:p>
                  </a:txBody>
                  <a:tcPr marL="5569" marR="5569" marT="55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69" marR="5569" marT="55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819400" y="2514600"/>
            <a:ext cx="3962400" cy="1143000"/>
          </a:xfrm>
        </p:spPr>
        <p:txBody>
          <a:bodyPr/>
          <a:lstStyle/>
          <a:p>
            <a:r>
              <a:rPr lang="ro-RO" dirty="0" smtClean="0"/>
              <a:t>Va multumim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142</TotalTime>
  <Words>551</Words>
  <Application>Microsoft Office PowerPoint</Application>
  <PresentationFormat>On-screen Show (4:3)</PresentationFormat>
  <Paragraphs>318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Partia de schi Vidraru A1</vt:lpstr>
      <vt:lpstr>Scenarii propuse</vt:lpstr>
      <vt:lpstr>Indicatori maximali</vt:lpstr>
      <vt:lpstr>Indicatori financiari </vt:lpstr>
      <vt:lpstr>Timp de implemetare – recomandat de proiectant</vt:lpstr>
      <vt:lpstr>Va multumim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Partia de schi Vidraru A1</dc:title>
  <dc:creator>User</dc:creator>
  <cp:lastModifiedBy>Usre</cp:lastModifiedBy>
  <cp:revision>21</cp:revision>
  <dcterms:created xsi:type="dcterms:W3CDTF">2006-08-16T00:00:00Z</dcterms:created>
  <dcterms:modified xsi:type="dcterms:W3CDTF">2018-01-15T12:39:20Z</dcterms:modified>
</cp:coreProperties>
</file>