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9" r:id="rId3"/>
    <p:sldId id="257" r:id="rId4"/>
    <p:sldId id="258" r:id="rId5"/>
    <p:sldId id="259" r:id="rId6"/>
    <p:sldId id="260" r:id="rId7"/>
    <p:sldId id="261" r:id="rId8"/>
    <p:sldId id="262" r:id="rId9"/>
    <p:sldId id="263" r:id="rId10"/>
    <p:sldId id="264" r:id="rId11"/>
    <p:sldId id="265" r:id="rId12"/>
    <p:sldId id="266" r:id="rId13"/>
    <p:sldId id="267" r:id="rId14"/>
    <p:sldId id="268" r:id="rId15"/>
    <p:sldId id="270" r:id="rId16"/>
    <p:sldId id="271" r:id="rId17"/>
    <p:sldId id="272" r:id="rId18"/>
    <p:sldId id="273" r:id="rId19"/>
    <p:sldId id="274"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Lst>
  <p:sldSz cx="12192000" cy="6858000"/>
  <p:notesSz cx="6858000" cy="9144000"/>
  <p:defaultText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7"/>
    <p:restoredTop sz="94655"/>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243E5-CC39-9A49-1988-F3461B39EDD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RO"/>
          </a:p>
        </p:txBody>
      </p:sp>
      <p:sp>
        <p:nvSpPr>
          <p:cNvPr id="3" name="Subtitle 2">
            <a:extLst>
              <a:ext uri="{FF2B5EF4-FFF2-40B4-BE49-F238E27FC236}">
                <a16:creationId xmlns:a16="http://schemas.microsoft.com/office/drawing/2014/main" id="{17D1516C-211E-C422-A0D2-5FBFC3B127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RO"/>
          </a:p>
        </p:txBody>
      </p:sp>
      <p:sp>
        <p:nvSpPr>
          <p:cNvPr id="4" name="Date Placeholder 3">
            <a:extLst>
              <a:ext uri="{FF2B5EF4-FFF2-40B4-BE49-F238E27FC236}">
                <a16:creationId xmlns:a16="http://schemas.microsoft.com/office/drawing/2014/main" id="{BA6F09A6-7C6D-19D5-B510-C4663B8BBA16}"/>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5" name="Footer Placeholder 4">
            <a:extLst>
              <a:ext uri="{FF2B5EF4-FFF2-40B4-BE49-F238E27FC236}">
                <a16:creationId xmlns:a16="http://schemas.microsoft.com/office/drawing/2014/main" id="{C9AB9418-C2D1-3DE8-4419-59885AFB3943}"/>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E1A564A6-C53E-3719-48D4-AF7C85337A46}"/>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3293347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F32C6-AC21-524A-C157-FBC6FFFF9493}"/>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8B05C3E4-91D9-423B-B440-CEE00BA8B53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53E84D76-96F3-24CD-C48A-84F5A7C312ED}"/>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5" name="Footer Placeholder 4">
            <a:extLst>
              <a:ext uri="{FF2B5EF4-FFF2-40B4-BE49-F238E27FC236}">
                <a16:creationId xmlns:a16="http://schemas.microsoft.com/office/drawing/2014/main" id="{24299AF3-434F-8C29-E4C6-9969B572BD8C}"/>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64497AAB-F37F-546A-3BCA-C6DEF9F1E2F0}"/>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391334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64F95-C032-DE79-8967-54EB9A5CC87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RO"/>
          </a:p>
        </p:txBody>
      </p:sp>
      <p:sp>
        <p:nvSpPr>
          <p:cNvPr id="3" name="Text Placeholder 2">
            <a:extLst>
              <a:ext uri="{FF2B5EF4-FFF2-40B4-BE49-F238E27FC236}">
                <a16:creationId xmlns:a16="http://schemas.microsoft.com/office/drawing/2014/main" id="{0B503CD0-6FCA-0D7B-4B9A-674F6B51CA3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A8C760A-942C-972A-CC9A-69DBC2219912}"/>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5" name="Footer Placeholder 4">
            <a:extLst>
              <a:ext uri="{FF2B5EF4-FFF2-40B4-BE49-F238E27FC236}">
                <a16:creationId xmlns:a16="http://schemas.microsoft.com/office/drawing/2014/main" id="{118C502C-FC51-A426-AD31-B8C69A2E2666}"/>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6D3F9A92-8323-FBB0-8292-0D1BE2D2663D}"/>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1306793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01C74-370F-8435-7625-DEC194EB4663}"/>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FBD9417B-4CD3-90E2-41C3-23550E0FAD6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Content Placeholder 3">
            <a:extLst>
              <a:ext uri="{FF2B5EF4-FFF2-40B4-BE49-F238E27FC236}">
                <a16:creationId xmlns:a16="http://schemas.microsoft.com/office/drawing/2014/main" id="{39C3EAD9-A7CC-F379-136F-8539481C1F4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Date Placeholder 4">
            <a:extLst>
              <a:ext uri="{FF2B5EF4-FFF2-40B4-BE49-F238E27FC236}">
                <a16:creationId xmlns:a16="http://schemas.microsoft.com/office/drawing/2014/main" id="{CA5FC734-DC00-56F9-ADA4-861B99F97BED}"/>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6" name="Footer Placeholder 5">
            <a:extLst>
              <a:ext uri="{FF2B5EF4-FFF2-40B4-BE49-F238E27FC236}">
                <a16:creationId xmlns:a16="http://schemas.microsoft.com/office/drawing/2014/main" id="{2FB7EBB8-67E2-F089-CB14-B47457FFCCD1}"/>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12F83AAC-CD79-5D61-AF0C-6FB571CEE8FF}"/>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2769923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DE197-6D71-E716-A44C-384710332EB1}"/>
              </a:ext>
            </a:extLst>
          </p:cNvPr>
          <p:cNvSpPr>
            <a:spLocks noGrp="1"/>
          </p:cNvSpPr>
          <p:nvPr>
            <p:ph type="title"/>
          </p:nvPr>
        </p:nvSpPr>
        <p:spPr>
          <a:xfrm>
            <a:off x="839788" y="365125"/>
            <a:ext cx="10515600" cy="1325563"/>
          </a:xfrm>
        </p:spPr>
        <p:txBody>
          <a:bodyPr/>
          <a:lstStyle/>
          <a:p>
            <a:r>
              <a:rPr lang="en-GB"/>
              <a:t>Click to edit Master title style</a:t>
            </a:r>
            <a:endParaRPr lang="en-RO"/>
          </a:p>
        </p:txBody>
      </p:sp>
      <p:sp>
        <p:nvSpPr>
          <p:cNvPr id="3" name="Text Placeholder 2">
            <a:extLst>
              <a:ext uri="{FF2B5EF4-FFF2-40B4-BE49-F238E27FC236}">
                <a16:creationId xmlns:a16="http://schemas.microsoft.com/office/drawing/2014/main" id="{F3C658AE-E206-0FB5-B3C9-BB80BBA7F9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4CECB5C-EF0F-A709-E74C-BFBADB06108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Text Placeholder 4">
            <a:extLst>
              <a:ext uri="{FF2B5EF4-FFF2-40B4-BE49-F238E27FC236}">
                <a16:creationId xmlns:a16="http://schemas.microsoft.com/office/drawing/2014/main" id="{C2CADAFD-47F5-F5E3-0375-2A5F14C4E7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6DFD0EE-476B-7155-8A7A-66AEB42F4E0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7" name="Date Placeholder 6">
            <a:extLst>
              <a:ext uri="{FF2B5EF4-FFF2-40B4-BE49-F238E27FC236}">
                <a16:creationId xmlns:a16="http://schemas.microsoft.com/office/drawing/2014/main" id="{C34C97A1-C802-3D13-5F4E-51E7C7AD6FD0}"/>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8" name="Footer Placeholder 7">
            <a:extLst>
              <a:ext uri="{FF2B5EF4-FFF2-40B4-BE49-F238E27FC236}">
                <a16:creationId xmlns:a16="http://schemas.microsoft.com/office/drawing/2014/main" id="{66ACF3C9-5DAF-BCB7-7D3C-5459B11BDBA3}"/>
              </a:ext>
            </a:extLst>
          </p:cNvPr>
          <p:cNvSpPr>
            <a:spLocks noGrp="1"/>
          </p:cNvSpPr>
          <p:nvPr>
            <p:ph type="ftr" sz="quarter" idx="11"/>
          </p:nvPr>
        </p:nvSpPr>
        <p:spPr/>
        <p:txBody>
          <a:bodyPr/>
          <a:lstStyle/>
          <a:p>
            <a:endParaRPr lang="en-RO"/>
          </a:p>
        </p:txBody>
      </p:sp>
      <p:sp>
        <p:nvSpPr>
          <p:cNvPr id="9" name="Slide Number Placeholder 8">
            <a:extLst>
              <a:ext uri="{FF2B5EF4-FFF2-40B4-BE49-F238E27FC236}">
                <a16:creationId xmlns:a16="http://schemas.microsoft.com/office/drawing/2014/main" id="{99F8EE4B-FE19-ACAF-301F-77A575822E7C}"/>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4006048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5D477-7A73-EB82-BECA-61865F3F68BD}"/>
              </a:ext>
            </a:extLst>
          </p:cNvPr>
          <p:cNvSpPr>
            <a:spLocks noGrp="1"/>
          </p:cNvSpPr>
          <p:nvPr>
            <p:ph type="title"/>
          </p:nvPr>
        </p:nvSpPr>
        <p:spPr/>
        <p:txBody>
          <a:bodyPr/>
          <a:lstStyle/>
          <a:p>
            <a:r>
              <a:rPr lang="en-GB"/>
              <a:t>Click to edit Master title style</a:t>
            </a:r>
            <a:endParaRPr lang="en-RO"/>
          </a:p>
        </p:txBody>
      </p:sp>
      <p:sp>
        <p:nvSpPr>
          <p:cNvPr id="3" name="Date Placeholder 2">
            <a:extLst>
              <a:ext uri="{FF2B5EF4-FFF2-40B4-BE49-F238E27FC236}">
                <a16:creationId xmlns:a16="http://schemas.microsoft.com/office/drawing/2014/main" id="{CCA8F770-FDD8-D7EC-D46B-5229EF8916E3}"/>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4" name="Footer Placeholder 3">
            <a:extLst>
              <a:ext uri="{FF2B5EF4-FFF2-40B4-BE49-F238E27FC236}">
                <a16:creationId xmlns:a16="http://schemas.microsoft.com/office/drawing/2014/main" id="{0C9AE28A-F022-5EAA-5085-6E4957D2BD73}"/>
              </a:ext>
            </a:extLst>
          </p:cNvPr>
          <p:cNvSpPr>
            <a:spLocks noGrp="1"/>
          </p:cNvSpPr>
          <p:nvPr>
            <p:ph type="ftr" sz="quarter" idx="11"/>
          </p:nvPr>
        </p:nvSpPr>
        <p:spPr/>
        <p:txBody>
          <a:bodyPr/>
          <a:lstStyle/>
          <a:p>
            <a:endParaRPr lang="en-RO"/>
          </a:p>
        </p:txBody>
      </p:sp>
      <p:sp>
        <p:nvSpPr>
          <p:cNvPr id="5" name="Slide Number Placeholder 4">
            <a:extLst>
              <a:ext uri="{FF2B5EF4-FFF2-40B4-BE49-F238E27FC236}">
                <a16:creationId xmlns:a16="http://schemas.microsoft.com/office/drawing/2014/main" id="{5AD03BA5-0760-36F9-B4EB-998B7A572D7D}"/>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288475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578F07-B690-CEBA-4A4F-0CA835529386}"/>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3" name="Footer Placeholder 2">
            <a:extLst>
              <a:ext uri="{FF2B5EF4-FFF2-40B4-BE49-F238E27FC236}">
                <a16:creationId xmlns:a16="http://schemas.microsoft.com/office/drawing/2014/main" id="{20BF3A9A-464D-6D36-CB3A-3A5CE7017968}"/>
              </a:ext>
            </a:extLst>
          </p:cNvPr>
          <p:cNvSpPr>
            <a:spLocks noGrp="1"/>
          </p:cNvSpPr>
          <p:nvPr>
            <p:ph type="ftr" sz="quarter" idx="11"/>
          </p:nvPr>
        </p:nvSpPr>
        <p:spPr/>
        <p:txBody>
          <a:bodyPr/>
          <a:lstStyle/>
          <a:p>
            <a:endParaRPr lang="en-RO"/>
          </a:p>
        </p:txBody>
      </p:sp>
      <p:sp>
        <p:nvSpPr>
          <p:cNvPr id="4" name="Slide Number Placeholder 3">
            <a:extLst>
              <a:ext uri="{FF2B5EF4-FFF2-40B4-BE49-F238E27FC236}">
                <a16:creationId xmlns:a16="http://schemas.microsoft.com/office/drawing/2014/main" id="{D0B3E329-49E9-988D-9D7A-EFA8A92F9A65}"/>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1883986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528DE-FB86-BFB9-7DBF-3AC51C6F9C3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Content Placeholder 2">
            <a:extLst>
              <a:ext uri="{FF2B5EF4-FFF2-40B4-BE49-F238E27FC236}">
                <a16:creationId xmlns:a16="http://schemas.microsoft.com/office/drawing/2014/main" id="{6F3E8E12-69C7-6769-BF9D-6D46CB3045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Text Placeholder 3">
            <a:extLst>
              <a:ext uri="{FF2B5EF4-FFF2-40B4-BE49-F238E27FC236}">
                <a16:creationId xmlns:a16="http://schemas.microsoft.com/office/drawing/2014/main" id="{D083CB4F-3DC7-3BFD-2A34-4295112A83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0CC16F0-A0FF-7689-09A9-E35EE019D35A}"/>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6" name="Footer Placeholder 5">
            <a:extLst>
              <a:ext uri="{FF2B5EF4-FFF2-40B4-BE49-F238E27FC236}">
                <a16:creationId xmlns:a16="http://schemas.microsoft.com/office/drawing/2014/main" id="{99963CEC-D518-E286-7E61-8139F904C6D1}"/>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6BC97779-894E-62B2-10BF-10E4F36E0A3B}"/>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2607095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DCAAA-4435-664B-004A-88BB18E9429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Picture Placeholder 2">
            <a:extLst>
              <a:ext uri="{FF2B5EF4-FFF2-40B4-BE49-F238E27FC236}">
                <a16:creationId xmlns:a16="http://schemas.microsoft.com/office/drawing/2014/main" id="{F81BA291-C445-E604-D3F2-AB89ACF31B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RO"/>
          </a:p>
        </p:txBody>
      </p:sp>
      <p:sp>
        <p:nvSpPr>
          <p:cNvPr id="4" name="Text Placeholder 3">
            <a:extLst>
              <a:ext uri="{FF2B5EF4-FFF2-40B4-BE49-F238E27FC236}">
                <a16:creationId xmlns:a16="http://schemas.microsoft.com/office/drawing/2014/main" id="{3FA986FF-EDF4-E1C7-2E38-2E278C4EC8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85FB5A9-98F1-8F78-7082-3AA670C8A668}"/>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6" name="Footer Placeholder 5">
            <a:extLst>
              <a:ext uri="{FF2B5EF4-FFF2-40B4-BE49-F238E27FC236}">
                <a16:creationId xmlns:a16="http://schemas.microsoft.com/office/drawing/2014/main" id="{09710809-A9D2-CA2F-5C9A-A6822C316878}"/>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94A79DF8-B5C3-95D9-CE52-746858DE87F2}"/>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4944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D1000-0C03-9559-F25E-CD197A25FE1E}"/>
              </a:ext>
            </a:extLst>
          </p:cNvPr>
          <p:cNvSpPr>
            <a:spLocks noGrp="1"/>
          </p:cNvSpPr>
          <p:nvPr>
            <p:ph type="title"/>
          </p:nvPr>
        </p:nvSpPr>
        <p:spPr/>
        <p:txBody>
          <a:bodyPr/>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6508B1D9-84F6-EDDD-1A6E-494E35193D6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B174639C-2910-CA65-A08A-BFD610FD7277}"/>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5" name="Footer Placeholder 4">
            <a:extLst>
              <a:ext uri="{FF2B5EF4-FFF2-40B4-BE49-F238E27FC236}">
                <a16:creationId xmlns:a16="http://schemas.microsoft.com/office/drawing/2014/main" id="{8A0CA12A-189F-C943-5EA2-0A01FE3D5035}"/>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50A78400-ED2D-8DF2-DCD7-B2BB2954C405}"/>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3976365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DFC063D-5EE6-D2F2-A699-65B20193DDA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0EACECCB-E011-81B4-0391-32EC385BA0C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033323D8-5BB7-0EEF-4D30-B611A1724514}"/>
              </a:ext>
            </a:extLst>
          </p:cNvPr>
          <p:cNvSpPr>
            <a:spLocks noGrp="1"/>
          </p:cNvSpPr>
          <p:nvPr>
            <p:ph type="dt" sz="half" idx="10"/>
          </p:nvPr>
        </p:nvSpPr>
        <p:spPr/>
        <p:txBody>
          <a:bodyPr/>
          <a:lstStyle/>
          <a:p>
            <a:fld id="{C7D1EEEA-A551-E54A-BEEE-2065B147BCC2}" type="datetimeFigureOut">
              <a:rPr lang="en-RO" smtClean="0"/>
              <a:t>09/03/2025</a:t>
            </a:fld>
            <a:endParaRPr lang="en-RO"/>
          </a:p>
        </p:txBody>
      </p:sp>
      <p:sp>
        <p:nvSpPr>
          <p:cNvPr id="5" name="Footer Placeholder 4">
            <a:extLst>
              <a:ext uri="{FF2B5EF4-FFF2-40B4-BE49-F238E27FC236}">
                <a16:creationId xmlns:a16="http://schemas.microsoft.com/office/drawing/2014/main" id="{32AF0D34-6BAA-C32F-98D7-76235D2FFFF5}"/>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1BDCCD4C-29ED-298E-5C86-9CD579DF153B}"/>
              </a:ext>
            </a:extLst>
          </p:cNvPr>
          <p:cNvSpPr>
            <a:spLocks noGrp="1"/>
          </p:cNvSpPr>
          <p:nvPr>
            <p:ph type="sldNum" sz="quarter" idx="12"/>
          </p:nvPr>
        </p:nvSpPr>
        <p:spPr/>
        <p:txBody>
          <a:bodyPr/>
          <a:lstStyle/>
          <a:p>
            <a:fld id="{C6372E5E-EDDE-0C4F-89E1-F2A0919977B6}" type="slidenum">
              <a:rPr lang="en-RO" smtClean="0"/>
              <a:t>‹#›</a:t>
            </a:fld>
            <a:endParaRPr lang="en-RO"/>
          </a:p>
        </p:txBody>
      </p:sp>
    </p:spTree>
    <p:extLst>
      <p:ext uri="{BB962C8B-B14F-4D97-AF65-F5344CB8AC3E}">
        <p14:creationId xmlns:p14="http://schemas.microsoft.com/office/powerpoint/2010/main" val="4286300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4408DD-B6A1-2F05-8546-83A09E3EEF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RO"/>
          </a:p>
        </p:txBody>
      </p:sp>
      <p:sp>
        <p:nvSpPr>
          <p:cNvPr id="3" name="Text Placeholder 2">
            <a:extLst>
              <a:ext uri="{FF2B5EF4-FFF2-40B4-BE49-F238E27FC236}">
                <a16:creationId xmlns:a16="http://schemas.microsoft.com/office/drawing/2014/main" id="{C5ADD35F-CF27-81EA-9468-E4656C64E4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0591D820-0900-53D7-15A0-2EF005B6C9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D1EEEA-A551-E54A-BEEE-2065B147BCC2}" type="datetimeFigureOut">
              <a:rPr lang="en-RO" smtClean="0"/>
              <a:t>09/03/2025</a:t>
            </a:fld>
            <a:endParaRPr lang="en-RO"/>
          </a:p>
        </p:txBody>
      </p:sp>
      <p:sp>
        <p:nvSpPr>
          <p:cNvPr id="5" name="Footer Placeholder 4">
            <a:extLst>
              <a:ext uri="{FF2B5EF4-FFF2-40B4-BE49-F238E27FC236}">
                <a16:creationId xmlns:a16="http://schemas.microsoft.com/office/drawing/2014/main" id="{AE9CD0BC-BEA0-6E23-DDAC-8D78A2BAE4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RO"/>
          </a:p>
        </p:txBody>
      </p:sp>
      <p:sp>
        <p:nvSpPr>
          <p:cNvPr id="6" name="Slide Number Placeholder 5">
            <a:extLst>
              <a:ext uri="{FF2B5EF4-FFF2-40B4-BE49-F238E27FC236}">
                <a16:creationId xmlns:a16="http://schemas.microsoft.com/office/drawing/2014/main" id="{D13579B6-14DE-C282-15A4-63BC593F21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6372E5E-EDDE-0C4F-89E1-F2A0919977B6}" type="slidenum">
              <a:rPr lang="en-RO" smtClean="0"/>
              <a:t>‹#›</a:t>
            </a:fld>
            <a:endParaRPr lang="en-RO"/>
          </a:p>
        </p:txBody>
      </p:sp>
    </p:spTree>
    <p:extLst>
      <p:ext uri="{BB962C8B-B14F-4D97-AF65-F5344CB8AC3E}">
        <p14:creationId xmlns:p14="http://schemas.microsoft.com/office/powerpoint/2010/main" val="438746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geogr@ubbcluj.ro"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B9B12-CF55-9D54-5CEF-8C6BA942DD71}"/>
              </a:ext>
            </a:extLst>
          </p:cNvPr>
          <p:cNvSpPr>
            <a:spLocks noGrp="1"/>
          </p:cNvSpPr>
          <p:nvPr>
            <p:ph type="ctrTitle"/>
          </p:nvPr>
        </p:nvSpPr>
        <p:spPr>
          <a:xfrm>
            <a:off x="1436915" y="1829934"/>
            <a:ext cx="9144000" cy="2387600"/>
          </a:xfrm>
        </p:spPr>
        <p:txBody>
          <a:bodyPr>
            <a:normAutofit fontScale="90000"/>
          </a:bodyPr>
          <a:lstStyle/>
          <a:p>
            <a:r>
              <a:rPr lang="en-RO" dirty="0"/>
              <a:t>PLANUL DE AMENAJARE A TERITORIULUI JUDEȚEAN ARGEȘ</a:t>
            </a:r>
          </a:p>
        </p:txBody>
      </p:sp>
      <p:sp>
        <p:nvSpPr>
          <p:cNvPr id="3" name="Subtitle 2">
            <a:extLst>
              <a:ext uri="{FF2B5EF4-FFF2-40B4-BE49-F238E27FC236}">
                <a16:creationId xmlns:a16="http://schemas.microsoft.com/office/drawing/2014/main" id="{F69A571C-45A6-4EEA-B215-BE2D6AD67437}"/>
              </a:ext>
            </a:extLst>
          </p:cNvPr>
          <p:cNvSpPr>
            <a:spLocks noGrp="1"/>
          </p:cNvSpPr>
          <p:nvPr>
            <p:ph type="subTitle" idx="1"/>
          </p:nvPr>
        </p:nvSpPr>
        <p:spPr>
          <a:xfrm>
            <a:off x="1436915" y="4217534"/>
            <a:ext cx="9144000" cy="1655762"/>
          </a:xfrm>
        </p:spPr>
        <p:txBody>
          <a:bodyPr>
            <a:normAutofit lnSpcReduction="10000"/>
          </a:bodyPr>
          <a:lstStyle/>
          <a:p>
            <a:r>
              <a:rPr lang="en-RO" dirty="0"/>
              <a:t>Strategia de Dezvoltare Teritorială și Planul de Acțiune pentru implementarea PATJ Argeș</a:t>
            </a:r>
          </a:p>
          <a:p>
            <a:endParaRPr lang="en-RO" dirty="0"/>
          </a:p>
          <a:p>
            <a:r>
              <a:rPr lang="ro-RO" dirty="0"/>
              <a:t>August</a:t>
            </a:r>
            <a:r>
              <a:rPr lang="en-RO" dirty="0"/>
              <a:t> 2025</a:t>
            </a:r>
          </a:p>
        </p:txBody>
      </p:sp>
      <p:pic>
        <p:nvPicPr>
          <p:cNvPr id="4" name="Picture 3" descr="Sigla ubb claudiopolitana_pt antent-01">
            <a:extLst>
              <a:ext uri="{FF2B5EF4-FFF2-40B4-BE49-F238E27FC236}">
                <a16:creationId xmlns:a16="http://schemas.microsoft.com/office/drawing/2014/main" id="{05B72A44-CA28-74BA-2B50-403BB99935A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865" y="174172"/>
            <a:ext cx="2324100" cy="1179195"/>
          </a:xfrm>
          <a:prstGeom prst="rect">
            <a:avLst/>
          </a:prstGeom>
          <a:noFill/>
        </p:spPr>
      </p:pic>
      <p:pic>
        <p:nvPicPr>
          <p:cNvPr id="5" name="Picture 4">
            <a:extLst>
              <a:ext uri="{FF2B5EF4-FFF2-40B4-BE49-F238E27FC236}">
                <a16:creationId xmlns:a16="http://schemas.microsoft.com/office/drawing/2014/main" id="{3ABCF341-139A-7C43-FAC5-689367B6D95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001280" y="259579"/>
            <a:ext cx="685165" cy="685165"/>
          </a:xfrm>
          <a:prstGeom prst="rect">
            <a:avLst/>
          </a:prstGeom>
          <a:noFill/>
          <a:ln>
            <a:noFill/>
          </a:ln>
        </p:spPr>
      </p:pic>
      <p:pic>
        <p:nvPicPr>
          <p:cNvPr id="6" name="Picture 5">
            <a:extLst>
              <a:ext uri="{FF2B5EF4-FFF2-40B4-BE49-F238E27FC236}">
                <a16:creationId xmlns:a16="http://schemas.microsoft.com/office/drawing/2014/main" id="{3AE8858C-8CA8-D556-2D4C-6073F21F9BA5}"/>
              </a:ext>
            </a:extLst>
          </p:cNvPr>
          <p:cNvPicPr>
            <a:picLocks noChangeAspect="1"/>
          </p:cNvPicPr>
          <p:nvPr/>
        </p:nvPicPr>
        <p:blipFill>
          <a:blip r:embed="rId4">
            <a:extLst>
              <a:ext uri="{28A0092B-C50C-407E-A947-70E740481C1C}">
                <a14:useLocalDpi xmlns:a14="http://schemas.microsoft.com/office/drawing/2010/main" val="0"/>
              </a:ext>
            </a:extLst>
          </a:blip>
          <a:srcRect l="2361" r="2361"/>
          <a:stretch>
            <a:fillRect/>
          </a:stretch>
        </p:blipFill>
        <p:spPr bwMode="auto">
          <a:xfrm>
            <a:off x="5950050" y="259579"/>
            <a:ext cx="869950" cy="1008380"/>
          </a:xfrm>
          <a:prstGeom prst="rect">
            <a:avLst/>
          </a:prstGeom>
          <a:ln>
            <a:noFill/>
          </a:ln>
          <a:extLst>
            <a:ext uri="{53640926-AAD7-44D8-BBD7-CCE9431645EC}">
              <a14:shadowObscured xmlns:a14="http://schemas.microsoft.com/office/drawing/2010/main"/>
            </a:ext>
          </a:extLst>
        </p:spPr>
      </p:pic>
      <p:sp>
        <p:nvSpPr>
          <p:cNvPr id="7" name="Text Box 2">
            <a:extLst>
              <a:ext uri="{FF2B5EF4-FFF2-40B4-BE49-F238E27FC236}">
                <a16:creationId xmlns:a16="http://schemas.microsoft.com/office/drawing/2014/main" id="{AFE4CBAD-FB83-5FF4-3AF8-79D0FDD5311C}"/>
              </a:ext>
            </a:extLst>
          </p:cNvPr>
          <p:cNvSpPr txBox="1">
            <a:spLocks/>
          </p:cNvSpPr>
          <p:nvPr/>
        </p:nvSpPr>
        <p:spPr bwMode="auto">
          <a:xfrm>
            <a:off x="5035650" y="485639"/>
            <a:ext cx="914400" cy="556260"/>
          </a:xfrm>
          <a:prstGeom prst="rect">
            <a:avLst/>
          </a:prstGeom>
          <a:noFill/>
          <a:ln>
            <a:noFill/>
          </a:ln>
        </p:spPr>
        <p:txBody>
          <a:bodyPr rot="0" vert="horz" wrap="square" lIns="91440" tIns="45720" rIns="91440" bIns="45720" anchor="t" anchorCtr="0" upright="1">
            <a:noAutofit/>
          </a:bodyPr>
          <a:lstStyle/>
          <a:p>
            <a:pPr algn="ctr"/>
            <a:r>
              <a:rPr lang="en-US" sz="1000" b="1" dirty="0">
                <a:solidFill>
                  <a:srgbClr val="808080"/>
                </a:solidFill>
                <a:effectLst/>
                <a:latin typeface="Calibri" panose="020F0502020204030204" pitchFamily="34" charset="0"/>
                <a:ea typeface="Times New Roman" panose="02020603050405020304" pitchFamily="18" charset="0"/>
              </a:rPr>
              <a:t>CONSILIUL JUDEȚEAN ARGEȘ</a:t>
            </a:r>
            <a:endParaRPr lang="en-RO" sz="1200" dirty="0">
              <a:effectLst/>
              <a:latin typeface="Times New Roman" panose="02020603050405020304" pitchFamily="18" charset="0"/>
              <a:ea typeface="Times New Roman" panose="02020603050405020304" pitchFamily="18" charset="0"/>
            </a:endParaRPr>
          </a:p>
        </p:txBody>
      </p:sp>
      <p:sp>
        <p:nvSpPr>
          <p:cNvPr id="8" name="Text Box 2">
            <a:extLst>
              <a:ext uri="{FF2B5EF4-FFF2-40B4-BE49-F238E27FC236}">
                <a16:creationId xmlns:a16="http://schemas.microsoft.com/office/drawing/2014/main" id="{B3F5EB09-6151-507A-0965-C1959EF8428C}"/>
              </a:ext>
            </a:extLst>
          </p:cNvPr>
          <p:cNvSpPr txBox="1">
            <a:spLocks/>
          </p:cNvSpPr>
          <p:nvPr/>
        </p:nvSpPr>
        <p:spPr bwMode="auto">
          <a:xfrm>
            <a:off x="9711145" y="1000307"/>
            <a:ext cx="2087880" cy="1097280"/>
          </a:xfrm>
          <a:prstGeom prst="rect">
            <a:avLst/>
          </a:prstGeom>
          <a:noFill/>
          <a:ln>
            <a:noFill/>
          </a:ln>
        </p:spPr>
        <p:txBody>
          <a:bodyPr rot="0" vert="horz" wrap="square" lIns="91440" tIns="45720" rIns="91440" bIns="45720" anchor="t" anchorCtr="0" upright="1">
            <a:noAutofit/>
          </a:bodyPr>
          <a:lstStyle/>
          <a:p>
            <a:pPr algn="r"/>
            <a:r>
              <a:rPr lang="en-US" sz="800" b="1" dirty="0">
                <a:solidFill>
                  <a:srgbClr val="808080"/>
                </a:solidFill>
                <a:effectLst/>
                <a:latin typeface="Calibri" panose="020F0502020204030204" pitchFamily="34" charset="0"/>
                <a:ea typeface="Times New Roman" panose="02020603050405020304" pitchFamily="18" charset="0"/>
              </a:rPr>
              <a:t>FACULTATEA DE GEOGRAFIE</a:t>
            </a:r>
            <a:endParaRPr lang="en-RO" sz="1200" dirty="0">
              <a:effectLst/>
              <a:latin typeface="Times New Roman" panose="02020603050405020304" pitchFamily="18" charset="0"/>
              <a:ea typeface="Times New Roman" panose="02020603050405020304" pitchFamily="18" charset="0"/>
            </a:endParaRPr>
          </a:p>
          <a:p>
            <a:pPr algn="r"/>
            <a:r>
              <a:rPr lang="en-US" sz="800" dirty="0">
                <a:solidFill>
                  <a:srgbClr val="808080"/>
                </a:solidFill>
                <a:effectLst/>
                <a:latin typeface="Calibri" panose="020F0502020204030204" pitchFamily="34" charset="0"/>
                <a:ea typeface="Times New Roman" panose="02020603050405020304" pitchFamily="18" charset="0"/>
              </a:rPr>
              <a:t>Str. </a:t>
            </a:r>
            <a:r>
              <a:rPr lang="en-US" sz="800" dirty="0" err="1">
                <a:solidFill>
                  <a:srgbClr val="808080"/>
                </a:solidFill>
                <a:effectLst/>
                <a:latin typeface="Calibri" panose="020F0502020204030204" pitchFamily="34" charset="0"/>
                <a:ea typeface="Times New Roman" panose="02020603050405020304" pitchFamily="18" charset="0"/>
              </a:rPr>
              <a:t>Clinicilor</a:t>
            </a:r>
            <a:r>
              <a:rPr lang="en-US" sz="800" dirty="0">
                <a:solidFill>
                  <a:srgbClr val="808080"/>
                </a:solidFill>
                <a:effectLst/>
                <a:latin typeface="Calibri" panose="020F0502020204030204" pitchFamily="34" charset="0"/>
                <a:ea typeface="Times New Roman" panose="02020603050405020304" pitchFamily="18" charset="0"/>
              </a:rPr>
              <a:t> nr. 5-7 </a:t>
            </a:r>
            <a:endParaRPr lang="en-RO" sz="1200" dirty="0">
              <a:effectLst/>
              <a:latin typeface="Times New Roman" panose="02020603050405020304" pitchFamily="18" charset="0"/>
              <a:ea typeface="Times New Roman" panose="02020603050405020304" pitchFamily="18" charset="0"/>
            </a:endParaRPr>
          </a:p>
          <a:p>
            <a:pPr algn="r"/>
            <a:r>
              <a:rPr lang="en-US" sz="800" dirty="0">
                <a:solidFill>
                  <a:srgbClr val="808080"/>
                </a:solidFill>
                <a:effectLst/>
                <a:latin typeface="Calibri" panose="020F0502020204030204" pitchFamily="34" charset="0"/>
                <a:ea typeface="Times New Roman" panose="02020603050405020304" pitchFamily="18" charset="0"/>
              </a:rPr>
              <a:t>Cluj-Napoca, 400006</a:t>
            </a:r>
            <a:endParaRPr lang="en-RO" sz="1200" dirty="0">
              <a:effectLst/>
              <a:latin typeface="Times New Roman" panose="02020603050405020304" pitchFamily="18" charset="0"/>
              <a:ea typeface="Times New Roman" panose="02020603050405020304" pitchFamily="18" charset="0"/>
            </a:endParaRPr>
          </a:p>
          <a:p>
            <a:pPr algn="r"/>
            <a:r>
              <a:rPr lang="en-US" sz="800" dirty="0">
                <a:solidFill>
                  <a:srgbClr val="808080"/>
                </a:solidFill>
                <a:effectLst/>
                <a:latin typeface="Calibri" panose="020F0502020204030204" pitchFamily="34" charset="0"/>
                <a:ea typeface="Times New Roman" panose="02020603050405020304" pitchFamily="18" charset="0"/>
              </a:rPr>
              <a:t>Tel: 0264-596116</a:t>
            </a:r>
            <a:endParaRPr lang="en-RO" sz="1200" dirty="0">
              <a:effectLst/>
              <a:latin typeface="Times New Roman" panose="02020603050405020304" pitchFamily="18" charset="0"/>
              <a:ea typeface="Times New Roman" panose="02020603050405020304" pitchFamily="18" charset="0"/>
            </a:endParaRPr>
          </a:p>
          <a:p>
            <a:pPr algn="r"/>
            <a:r>
              <a:rPr lang="en-US" sz="800" dirty="0">
                <a:solidFill>
                  <a:srgbClr val="808080"/>
                </a:solidFill>
                <a:effectLst/>
                <a:latin typeface="Calibri" panose="020F0502020204030204" pitchFamily="34" charset="0"/>
                <a:ea typeface="Times New Roman" panose="02020603050405020304" pitchFamily="18" charset="0"/>
              </a:rPr>
              <a:t>Fax: 0264-597988</a:t>
            </a:r>
            <a:endParaRPr lang="en-RO" sz="1200" dirty="0">
              <a:effectLst/>
              <a:latin typeface="Times New Roman" panose="02020603050405020304" pitchFamily="18" charset="0"/>
              <a:ea typeface="Times New Roman" panose="02020603050405020304" pitchFamily="18" charset="0"/>
            </a:endParaRPr>
          </a:p>
          <a:p>
            <a:pPr algn="r"/>
            <a:r>
              <a:rPr lang="en-US" sz="800" u="none" strike="noStrike" kern="1400" spc="-50" dirty="0">
                <a:solidFill>
                  <a:srgbClr val="467886"/>
                </a:solidFill>
                <a:effectLst/>
                <a:latin typeface="Calibri" panose="020F0502020204030204" pitchFamily="34" charset="0"/>
                <a:ea typeface="Times New Roman" panose="02020603050405020304" pitchFamily="18" charset="0"/>
                <a:cs typeface="Times New Roman" panose="02020603050405020304" pitchFamily="18" charset="0"/>
                <a:hlinkClick r:id="rId5"/>
              </a:rPr>
              <a:t>geogr@ubbcluj.ro</a:t>
            </a:r>
            <a:endParaRPr lang="en-RO" sz="1200" dirty="0">
              <a:effectLst/>
              <a:latin typeface="Times New Roman" panose="02020603050405020304" pitchFamily="18" charset="0"/>
              <a:ea typeface="Times New Roman" panose="02020603050405020304" pitchFamily="18" charset="0"/>
            </a:endParaRPr>
          </a:p>
          <a:p>
            <a:pPr algn="r"/>
            <a:r>
              <a:rPr lang="en-US" sz="800" dirty="0">
                <a:solidFill>
                  <a:srgbClr val="808080"/>
                </a:solidFill>
                <a:effectLst/>
                <a:latin typeface="Calibri" panose="020F0502020204030204" pitchFamily="34" charset="0"/>
                <a:ea typeface="Times New Roman" panose="02020603050405020304" pitchFamily="18" charset="0"/>
              </a:rPr>
              <a:t>https://</a:t>
            </a:r>
            <a:r>
              <a:rPr lang="en-US" sz="800" dirty="0" err="1">
                <a:solidFill>
                  <a:srgbClr val="808080"/>
                </a:solidFill>
                <a:effectLst/>
                <a:latin typeface="Calibri" panose="020F0502020204030204" pitchFamily="34" charset="0"/>
                <a:ea typeface="Times New Roman" panose="02020603050405020304" pitchFamily="18" charset="0"/>
              </a:rPr>
              <a:t>geografie.ubbcluj.ro</a:t>
            </a:r>
            <a:endParaRPr lang="en-RO"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144074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DF49D-5764-4E13-3EAC-5B275563C0BC}"/>
              </a:ext>
            </a:extLst>
          </p:cNvPr>
          <p:cNvSpPr>
            <a:spLocks noGrp="1"/>
          </p:cNvSpPr>
          <p:nvPr>
            <p:ph type="title"/>
          </p:nvPr>
        </p:nvSpPr>
        <p:spPr>
          <a:xfrm>
            <a:off x="1034143" y="2766218"/>
            <a:ext cx="10515600" cy="1325563"/>
          </a:xfrm>
        </p:spPr>
        <p:txBody>
          <a:bodyPr>
            <a:normAutofit/>
          </a:bodyPr>
          <a:lstStyle/>
          <a:p>
            <a:r>
              <a:rPr lang="en-RO" dirty="0"/>
              <a:t>STRATEGIA DE DEZVOLTARE TERITORIALĂ</a:t>
            </a:r>
            <a:br>
              <a:rPr lang="en-RO" dirty="0"/>
            </a:br>
            <a:endParaRPr lang="en-RO" dirty="0"/>
          </a:p>
        </p:txBody>
      </p:sp>
    </p:spTree>
    <p:extLst>
      <p:ext uri="{BB962C8B-B14F-4D97-AF65-F5344CB8AC3E}">
        <p14:creationId xmlns:p14="http://schemas.microsoft.com/office/powerpoint/2010/main" val="155061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DD47D-BD8A-5254-C730-065A30B8445B}"/>
              </a:ext>
            </a:extLst>
          </p:cNvPr>
          <p:cNvSpPr>
            <a:spLocks noGrp="1"/>
          </p:cNvSpPr>
          <p:nvPr>
            <p:ph type="title"/>
          </p:nvPr>
        </p:nvSpPr>
        <p:spPr/>
        <p:txBody>
          <a:bodyPr/>
          <a:lstStyle/>
          <a:p>
            <a:pPr algn="just"/>
            <a:r>
              <a:rPr lang="en-RO" dirty="0"/>
              <a:t>Contextul normativ al elaborării Strategiei de Dezvoltare Teritorială	</a:t>
            </a:r>
          </a:p>
        </p:txBody>
      </p:sp>
      <p:sp>
        <p:nvSpPr>
          <p:cNvPr id="3" name="Content Placeholder 2">
            <a:extLst>
              <a:ext uri="{FF2B5EF4-FFF2-40B4-BE49-F238E27FC236}">
                <a16:creationId xmlns:a16="http://schemas.microsoft.com/office/drawing/2014/main" id="{925A670C-B51D-0251-36C1-CB873E2A2D5E}"/>
              </a:ext>
            </a:extLst>
          </p:cNvPr>
          <p:cNvSpPr>
            <a:spLocks noGrp="1"/>
          </p:cNvSpPr>
          <p:nvPr>
            <p:ph idx="1"/>
          </p:nvPr>
        </p:nvSpPr>
        <p:spPr>
          <a:xfrm>
            <a:off x="838200" y="2231570"/>
            <a:ext cx="10515600" cy="4054249"/>
          </a:xfrm>
        </p:spPr>
        <p:txBody>
          <a:bodyPr/>
          <a:lstStyle/>
          <a:p>
            <a:pPr marL="0" indent="0" algn="just">
              <a:buNone/>
            </a:pPr>
            <a:r>
              <a:rPr lang="ro-RO" sz="1800" dirty="0">
                <a:effectLst/>
                <a:latin typeface="Times New Roman" panose="02020603050405020304" pitchFamily="18" charset="0"/>
                <a:ea typeface="Times New Roman" panose="02020603050405020304" pitchFamily="18" charset="0"/>
              </a:rPr>
              <a:t>În conformitate cu Normele Metodologice de aplicare a Legii nr. 350/2001 privind amenajarea teritoriului și urbanismul și de elaborare și actualizare a documentațiilor de urbanism, aprobate prin Ordinul nr. 233 din 26 februarie 2016 (art. 11), “Partea a 3-a a P.A.T.J. cuprinde strategia de dezvoltare teritorială a județului cu direcțiile și prioritățile de dezvoltare a județului în plan teritorial, stabilite în baza diagnosticului prospectiv, urmărind să se asigure eliminarea/reducerea decalajelor de dezvoltare. În situația existenței unei strategii de dezvoltare socioeconomică a județului, strategia de dezvoltare teritorială transpune în plan teritorial prevederile acesteia și o completează cu obiective și măsuri specifice”.</a:t>
            </a:r>
            <a:endParaRPr lang="en-RO"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95711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DD47D-BD8A-5254-C730-065A30B8445B}"/>
              </a:ext>
            </a:extLst>
          </p:cNvPr>
          <p:cNvSpPr>
            <a:spLocks noGrp="1"/>
          </p:cNvSpPr>
          <p:nvPr>
            <p:ph type="title"/>
          </p:nvPr>
        </p:nvSpPr>
        <p:spPr/>
        <p:txBody>
          <a:bodyPr/>
          <a:lstStyle/>
          <a:p>
            <a:pPr algn="just"/>
            <a:r>
              <a:rPr lang="en-RO" dirty="0"/>
              <a:t>Scenariul selectat de dezvoltare teritorială a județului</a:t>
            </a:r>
          </a:p>
        </p:txBody>
      </p:sp>
      <p:sp>
        <p:nvSpPr>
          <p:cNvPr id="3" name="Content Placeholder 2">
            <a:extLst>
              <a:ext uri="{FF2B5EF4-FFF2-40B4-BE49-F238E27FC236}">
                <a16:creationId xmlns:a16="http://schemas.microsoft.com/office/drawing/2014/main" id="{925A670C-B51D-0251-36C1-CB873E2A2D5E}"/>
              </a:ext>
            </a:extLst>
          </p:cNvPr>
          <p:cNvSpPr>
            <a:spLocks noGrp="1"/>
          </p:cNvSpPr>
          <p:nvPr>
            <p:ph idx="1"/>
          </p:nvPr>
        </p:nvSpPr>
        <p:spPr>
          <a:xfrm>
            <a:off x="838200" y="1825625"/>
            <a:ext cx="5466549" cy="4351338"/>
          </a:xfrm>
        </p:spPr>
        <p:txBody>
          <a:bodyPr/>
          <a:lstStyle/>
          <a:p>
            <a:pPr marL="0" indent="0" algn="just">
              <a:buNone/>
            </a:pPr>
            <a:r>
              <a:rPr lang="ro-RO" sz="1800" dirty="0">
                <a:effectLst/>
                <a:latin typeface="Times New Roman" panose="02020603050405020304" pitchFamily="18" charset="0"/>
                <a:ea typeface="Times New Roman" panose="02020603050405020304" pitchFamily="18" charset="0"/>
              </a:rPr>
              <a:t>În acest scenariu județul Argeș devine un adevărat centru polarizator al părții de sud a României, în primul rând prin consolidarea rolului de pol de creștere al municipiului Pitești și a zonei sale metropolitane. Avantajele competitive ale economiei Argeșului, precum prezența celui mai important producător de autoturisme din țară, sunt valorificate de clustere industriale cu valoare adăugată ridicată, în colaborare strânsă cu sectorul de cercetare-dezvoltare, iar sectorul de servicii generează cele mai multe locuri de muncă bine plătite. Centrele urbane din județ au capacitatea de a deservi zonele adiacente și chiar cetățenii din județele învecinate cu servicii medicale, sociale, educaționale, culturale, sportive și recreative de cea mai înaltă calitate, în timp ce localitățile rurale ale județului oferă un standard de viață cât mai apropiat de cel urban din punct de vedere al infrastructurii de bază. </a:t>
            </a:r>
            <a:endParaRPr lang="en-RO" sz="1800" dirty="0">
              <a:effectLst/>
              <a:latin typeface="Times New Roman" panose="02020603050405020304" pitchFamily="18" charset="0"/>
              <a:ea typeface="Times New Roman" panose="02020603050405020304" pitchFamily="18" charset="0"/>
            </a:endParaRPr>
          </a:p>
          <a:p>
            <a:endParaRPr lang="en-RO" dirty="0"/>
          </a:p>
        </p:txBody>
      </p:sp>
      <p:pic>
        <p:nvPicPr>
          <p:cNvPr id="5" name="Picture 4" descr="A map of a city&#10;&#10;Description automatically generated">
            <a:extLst>
              <a:ext uri="{FF2B5EF4-FFF2-40B4-BE49-F238E27FC236}">
                <a16:creationId xmlns:a16="http://schemas.microsoft.com/office/drawing/2014/main" id="{6A024BF3-1771-52E5-2E9E-51B711F477BF}"/>
              </a:ext>
            </a:extLst>
          </p:cNvPr>
          <p:cNvPicPr>
            <a:picLocks noChangeAspect="1"/>
          </p:cNvPicPr>
          <p:nvPr/>
        </p:nvPicPr>
        <p:blipFill>
          <a:blip r:embed="rId2"/>
          <a:stretch>
            <a:fillRect/>
          </a:stretch>
        </p:blipFill>
        <p:spPr>
          <a:xfrm>
            <a:off x="6304749" y="1825625"/>
            <a:ext cx="5731510" cy="4053205"/>
          </a:xfrm>
          <a:prstGeom prst="rect">
            <a:avLst/>
          </a:prstGeom>
        </p:spPr>
      </p:pic>
    </p:spTree>
    <p:extLst>
      <p:ext uri="{BB962C8B-B14F-4D97-AF65-F5344CB8AC3E}">
        <p14:creationId xmlns:p14="http://schemas.microsoft.com/office/powerpoint/2010/main" val="3226534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AA3BF-20E2-9188-6C0A-9335635194A5}"/>
              </a:ext>
            </a:extLst>
          </p:cNvPr>
          <p:cNvSpPr>
            <a:spLocks noGrp="1"/>
          </p:cNvSpPr>
          <p:nvPr>
            <p:ph type="title"/>
          </p:nvPr>
        </p:nvSpPr>
        <p:spPr/>
        <p:txBody>
          <a:bodyPr/>
          <a:lstStyle/>
          <a:p>
            <a:r>
              <a:rPr lang="en-RO" dirty="0"/>
              <a:t>Viziunea de dezvoltare teritorială a județului Argeș</a:t>
            </a:r>
          </a:p>
        </p:txBody>
      </p:sp>
      <p:sp>
        <p:nvSpPr>
          <p:cNvPr id="3" name="Content Placeholder 2">
            <a:extLst>
              <a:ext uri="{FF2B5EF4-FFF2-40B4-BE49-F238E27FC236}">
                <a16:creationId xmlns:a16="http://schemas.microsoft.com/office/drawing/2014/main" id="{3EE96086-A1EE-82A1-BCC8-4F9F94F1FEF1}"/>
              </a:ext>
            </a:extLst>
          </p:cNvPr>
          <p:cNvSpPr>
            <a:spLocks noGrp="1"/>
          </p:cNvSpPr>
          <p:nvPr>
            <p:ph idx="1"/>
          </p:nvPr>
        </p:nvSpPr>
        <p:spPr>
          <a:xfrm>
            <a:off x="838200" y="2141537"/>
            <a:ext cx="10515600" cy="4351338"/>
          </a:xfrm>
        </p:spPr>
        <p:txBody>
          <a:bodyPr/>
          <a:lstStyle/>
          <a:p>
            <a:pPr marL="0" indent="0" algn="just">
              <a:buNone/>
            </a:pPr>
            <a:r>
              <a:rPr lang="ro-RO" sz="1800" dirty="0">
                <a:effectLst/>
                <a:latin typeface="Times New Roman" panose="02020603050405020304" pitchFamily="18" charset="0"/>
                <a:ea typeface="Times New Roman" panose="02020603050405020304" pitchFamily="18" charset="0"/>
              </a:rPr>
              <a:t>La orizontul anului 2035, județul Argeș își va consolida poziția de nod de comunicații și de pol economic al regiunii de sud a României, dezvoltat în jurul unui pol de creștere de importanță națională și a zonei sale metropolitane, cu infrastructură și servicii publice la standarde similare cu cele de la nivelul U.E., cu un patrimoniu natural și construit corespunzător protejat, un teritoriu </a:t>
            </a:r>
            <a:r>
              <a:rPr lang="ro-RO" sz="1800" dirty="0" err="1">
                <a:effectLst/>
                <a:latin typeface="Times New Roman" panose="02020603050405020304" pitchFamily="18" charset="0"/>
                <a:ea typeface="Times New Roman" panose="02020603050405020304" pitchFamily="18" charset="0"/>
              </a:rPr>
              <a:t>rezilient</a:t>
            </a:r>
            <a:r>
              <a:rPr lang="ro-RO" sz="1800" dirty="0">
                <a:effectLst/>
                <a:latin typeface="Times New Roman" panose="02020603050405020304" pitchFamily="18" charset="0"/>
                <a:ea typeface="Times New Roman" panose="02020603050405020304" pitchFamily="18" charset="0"/>
              </a:rPr>
              <a:t> la schimbările climatice și bine administrat din punct de vedere spațial pentru a evita degradarea sa iremediabilă sub impactul presiunilor antropice. </a:t>
            </a:r>
            <a:endParaRPr lang="en-RO" sz="1800" dirty="0">
              <a:effectLst/>
              <a:latin typeface="Times New Roman" panose="02020603050405020304" pitchFamily="18" charset="0"/>
              <a:ea typeface="Times New Roman" panose="02020603050405020304" pitchFamily="18" charset="0"/>
            </a:endParaRPr>
          </a:p>
          <a:p>
            <a:pPr marL="0" indent="0">
              <a:buNone/>
            </a:pPr>
            <a:endParaRPr lang="en-RO" dirty="0"/>
          </a:p>
        </p:txBody>
      </p:sp>
    </p:spTree>
    <p:extLst>
      <p:ext uri="{BB962C8B-B14F-4D97-AF65-F5344CB8AC3E}">
        <p14:creationId xmlns:p14="http://schemas.microsoft.com/office/powerpoint/2010/main" val="263162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3E0DF-A803-5FB1-D4FE-9B121E713D76}"/>
              </a:ext>
            </a:extLst>
          </p:cNvPr>
          <p:cNvSpPr>
            <a:spLocks noGrp="1"/>
          </p:cNvSpPr>
          <p:nvPr>
            <p:ph type="title"/>
          </p:nvPr>
        </p:nvSpPr>
        <p:spPr/>
        <p:txBody>
          <a:bodyPr/>
          <a:lstStyle/>
          <a:p>
            <a:r>
              <a:rPr lang="en-RO" dirty="0"/>
              <a:t>Ținte de dezvoltare teritorială asumate pentru anul 2035</a:t>
            </a:r>
          </a:p>
        </p:txBody>
      </p:sp>
      <p:sp>
        <p:nvSpPr>
          <p:cNvPr id="3" name="Content Placeholder 2">
            <a:extLst>
              <a:ext uri="{FF2B5EF4-FFF2-40B4-BE49-F238E27FC236}">
                <a16:creationId xmlns:a16="http://schemas.microsoft.com/office/drawing/2014/main" id="{10E47757-86A1-216A-819B-56FEC256B267}"/>
              </a:ext>
            </a:extLst>
          </p:cNvPr>
          <p:cNvSpPr>
            <a:spLocks noGrp="1"/>
          </p:cNvSpPr>
          <p:nvPr>
            <p:ph idx="1"/>
          </p:nvPr>
        </p:nvSpPr>
        <p:spPr/>
        <p:txBody>
          <a:bodyPr>
            <a:normAutofit fontScale="85000" lnSpcReduction="20000"/>
          </a:bodyPr>
          <a:lstStyle/>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Conexiune rutieră rapidă către Transilvania, Oltenia și București, respectiv legătură feroviară modernizată către Capitală</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100% grad de modernizare a rețelei de drumuri județene</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Accesul cetățenilor la infrastructură de apă și apă uzată în conformitate cu directivele europene</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Zero depășiri ale pragurilor maximale admise de poluare și zero decese cauzate de inundații</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Zero monumente istorice în stare de colaps sau pre-colaps</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Speranță de viață peste media națională</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Sub 1% din populație care trăiește în comunități urbane și rurale marginalizate</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Sub 1% rata de părăsire timpurie a școlii</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Sold pozitiv al migrației interne și externe</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Minim 50% grad de urbanizare și zona metropolitană funcțională în jurul Piteștiului</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Contribuție de minim 3% din PIB-ul național și 8% din totalul exporturilor</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Salariu mediu net cu minim 15% peste media națională</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Minim 500.000 de turiști și peste 1 milion de înnoptări în unitățile de cazare</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Absorbția a minim 2% din fondurile europene alocate României pentru dezvoltare</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Maxim 10% creștere a raport</a:t>
            </a:r>
            <a:r>
              <a:rPr lang="en-US" sz="1800" dirty="0" err="1">
                <a:effectLst/>
                <a:latin typeface="Times New Roman" panose="02020603050405020304" pitchFamily="18" charset="0"/>
                <a:ea typeface="Times New Roman" panose="02020603050405020304" pitchFamily="18" charset="0"/>
              </a:rPr>
              <a:t>ului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dintre</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popula</a:t>
            </a:r>
            <a:r>
              <a:rPr lang="ro-RO" sz="1800" dirty="0">
                <a:effectLst/>
                <a:latin typeface="Times New Roman" panose="02020603050405020304" pitchFamily="18" charset="0"/>
                <a:ea typeface="Times New Roman" panose="02020603050405020304" pitchFamily="18" charset="0"/>
              </a:rPr>
              <a:t>ție și suprafața intravilanului</a:t>
            </a:r>
            <a:endParaRPr lang="en-RO" sz="1800" dirty="0">
              <a:effectLst/>
              <a:latin typeface="Times New Roman" panose="02020603050405020304" pitchFamily="18" charset="0"/>
              <a:ea typeface="Times New Roman" panose="02020603050405020304" pitchFamily="18" charset="0"/>
            </a:endParaRPr>
          </a:p>
          <a:p>
            <a:pPr marL="0" indent="0">
              <a:buNone/>
            </a:pPr>
            <a:endParaRPr lang="en-RO" dirty="0"/>
          </a:p>
        </p:txBody>
      </p:sp>
    </p:spTree>
    <p:extLst>
      <p:ext uri="{BB962C8B-B14F-4D97-AF65-F5344CB8AC3E}">
        <p14:creationId xmlns:p14="http://schemas.microsoft.com/office/powerpoint/2010/main" val="2300107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51D28-934B-9C5E-D0B1-B632ADB2AC7C}"/>
              </a:ext>
            </a:extLst>
          </p:cNvPr>
          <p:cNvSpPr>
            <a:spLocks noGrp="1"/>
          </p:cNvSpPr>
          <p:nvPr>
            <p:ph type="title"/>
          </p:nvPr>
        </p:nvSpPr>
        <p:spPr/>
        <p:txBody>
          <a:bodyPr/>
          <a:lstStyle/>
          <a:p>
            <a:r>
              <a:rPr lang="en-RO" dirty="0"/>
              <a:t>Misiunea PATJ</a:t>
            </a:r>
          </a:p>
        </p:txBody>
      </p:sp>
      <p:sp>
        <p:nvSpPr>
          <p:cNvPr id="3" name="Content Placeholder 2">
            <a:extLst>
              <a:ext uri="{FF2B5EF4-FFF2-40B4-BE49-F238E27FC236}">
                <a16:creationId xmlns:a16="http://schemas.microsoft.com/office/drawing/2014/main" id="{180D3AE9-9F12-E862-B34F-5C7FB2B1CAFF}"/>
              </a:ext>
            </a:extLst>
          </p:cNvPr>
          <p:cNvSpPr>
            <a:spLocks noGrp="1"/>
          </p:cNvSpPr>
          <p:nvPr>
            <p:ph idx="1"/>
          </p:nvPr>
        </p:nvSpPr>
        <p:spPr>
          <a:xfrm>
            <a:off x="838200" y="1803853"/>
            <a:ext cx="10515600" cy="4351338"/>
          </a:xfrm>
        </p:spPr>
        <p:txBody>
          <a:bodyPr>
            <a:normAutofit lnSpcReduction="10000"/>
          </a:bodyPr>
          <a:lstStyle/>
          <a:p>
            <a:pPr marL="0" indent="0" algn="just">
              <a:buNone/>
            </a:pPr>
            <a:r>
              <a:rPr lang="ro-RO" sz="1800" dirty="0">
                <a:effectLst/>
                <a:latin typeface="Times New Roman" panose="02020603050405020304" pitchFamily="18" charset="0"/>
                <a:ea typeface="Times New Roman" panose="02020603050405020304" pitchFamily="18" charset="0"/>
              </a:rPr>
              <a:t>Misiunea județului Argeș este de a asigura resursele, sprijinul și coordonarea pentru dezvoltarea durabilă și echilibrată a comunităților locale, în conformitate cu politicile europene și naționale. </a:t>
            </a:r>
            <a:endParaRPr lang="en-RO" sz="1800" dirty="0">
              <a:effectLst/>
              <a:latin typeface="Times New Roman" panose="02020603050405020304" pitchFamily="18" charset="0"/>
              <a:ea typeface="Times New Roman" panose="02020603050405020304" pitchFamily="18" charset="0"/>
            </a:endParaRPr>
          </a:p>
          <a:p>
            <a:pPr marL="0" indent="0" algn="just">
              <a:buNone/>
            </a:pPr>
            <a:r>
              <a:rPr lang="ro-RO" sz="1800" dirty="0">
                <a:effectLst/>
                <a:latin typeface="Times New Roman" panose="02020603050405020304" pitchFamily="18" charset="0"/>
                <a:ea typeface="Times New Roman" panose="02020603050405020304" pitchFamily="18" charset="0"/>
              </a:rPr>
              <a:t>Mai concret, misiunea județului include:</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Coordonarea serviciilor publice de interes județean, cum ar fi transportul în comun între localități, drumurile județene, spitalele de importanță județeană, centrele sociale și culturale;</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Susținerea dezvoltării economice și sociale, prin atragerea de fonduri europene, investiții, promovarea turismului și valorificarea resurselor locale;</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Planificare teritorială și amenajarea teritoriului, pentru a asigura o dezvoltare coerentă și sustenabilă;</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Protecția mediului și gestionarea durabilă a resurselor naturale, inclusiv prin politici de reducere a poluării și conservarea biodiversității;</a:t>
            </a:r>
            <a:endParaRPr lang="en-RO" sz="1800" dirty="0">
              <a:effectLst/>
              <a:latin typeface="Times New Roman" panose="02020603050405020304" pitchFamily="18" charset="0"/>
              <a:ea typeface="Times New Roman" panose="02020603050405020304" pitchFamily="18" charset="0"/>
            </a:endParaRPr>
          </a:p>
          <a:p>
            <a:pPr marL="342900" lvl="0" indent="-342900" algn="just">
              <a:buFont typeface="Symbol" pitchFamily="2" charset="2"/>
              <a:buChar char=""/>
            </a:pPr>
            <a:r>
              <a:rPr lang="ro-RO" sz="1800" dirty="0">
                <a:effectLst/>
                <a:latin typeface="Times New Roman" panose="02020603050405020304" pitchFamily="18" charset="0"/>
                <a:ea typeface="Times New Roman" panose="02020603050405020304" pitchFamily="18" charset="0"/>
              </a:rPr>
              <a:t>Promovarea cooperării intercomunitare și sprijinirea municipiilor, orașelor și comunelor în implementarea proiectelor de interes comun. </a:t>
            </a:r>
          </a:p>
          <a:p>
            <a:pPr marL="0" lvl="0" indent="0" algn="just">
              <a:buNone/>
            </a:pPr>
            <a:r>
              <a:rPr lang="ro-RO" sz="1800" dirty="0">
                <a:effectLst/>
                <a:latin typeface="Times New Roman" panose="02020603050405020304" pitchFamily="18" charset="0"/>
                <a:ea typeface="Times New Roman" panose="02020603050405020304" pitchFamily="18" charset="0"/>
              </a:rPr>
              <a:t>În esență, documentația PATJ servește ca instrument strategic și tehnic care orientează modul în care teritoriul județului va fi folosit și organizat pe termen mediu și lung. </a:t>
            </a:r>
            <a:endParaRPr lang="en-RO" sz="1800" dirty="0">
              <a:effectLst/>
              <a:latin typeface="Times New Roman" panose="02020603050405020304" pitchFamily="18" charset="0"/>
              <a:ea typeface="Times New Roman" panose="02020603050405020304" pitchFamily="18" charset="0"/>
            </a:endParaRPr>
          </a:p>
          <a:p>
            <a:endParaRPr lang="en-RO" dirty="0"/>
          </a:p>
        </p:txBody>
      </p:sp>
    </p:spTree>
    <p:extLst>
      <p:ext uri="{BB962C8B-B14F-4D97-AF65-F5344CB8AC3E}">
        <p14:creationId xmlns:p14="http://schemas.microsoft.com/office/powerpoint/2010/main" val="3335319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69AA1-EB3A-BE54-EE86-87C8D5D34D37}"/>
              </a:ext>
            </a:extLst>
          </p:cNvPr>
          <p:cNvSpPr>
            <a:spLocks noGrp="1"/>
          </p:cNvSpPr>
          <p:nvPr>
            <p:ph type="title"/>
          </p:nvPr>
        </p:nvSpPr>
        <p:spPr>
          <a:xfrm>
            <a:off x="838199" y="49439"/>
            <a:ext cx="10515600" cy="1594304"/>
          </a:xfrm>
        </p:spPr>
        <p:txBody>
          <a:bodyPr/>
          <a:lstStyle/>
          <a:p>
            <a:r>
              <a:rPr lang="ro-RO" sz="1800" b="1"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Obiective, politici și programe de dezvoltare teritorială</a:t>
            </a:r>
            <a:br>
              <a:rPr lang="en-RO" sz="1800" b="1"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br>
            <a:endParaRPr lang="en-RO" dirty="0"/>
          </a:p>
        </p:txBody>
      </p:sp>
      <p:graphicFrame>
        <p:nvGraphicFramePr>
          <p:cNvPr id="4" name="Content Placeholder 3">
            <a:extLst>
              <a:ext uri="{FF2B5EF4-FFF2-40B4-BE49-F238E27FC236}">
                <a16:creationId xmlns:a16="http://schemas.microsoft.com/office/drawing/2014/main" id="{B34C8AE4-ED11-C390-4BE9-043BFB0BDB28}"/>
              </a:ext>
            </a:extLst>
          </p:cNvPr>
          <p:cNvGraphicFramePr>
            <a:graphicFrameLocks noGrp="1"/>
          </p:cNvGraphicFramePr>
          <p:nvPr>
            <p:ph idx="1"/>
            <p:extLst>
              <p:ext uri="{D42A27DB-BD31-4B8C-83A1-F6EECF244321}">
                <p14:modId xmlns:p14="http://schemas.microsoft.com/office/powerpoint/2010/main" val="3201495143"/>
              </p:ext>
            </p:extLst>
          </p:nvPr>
        </p:nvGraphicFramePr>
        <p:xfrm>
          <a:off x="598714" y="1017539"/>
          <a:ext cx="10994571" cy="5758456"/>
        </p:xfrm>
        <a:graphic>
          <a:graphicData uri="http://schemas.openxmlformats.org/drawingml/2006/table">
            <a:tbl>
              <a:tblPr firstRow="1" firstCol="1" bandRow="1">
                <a:tableStyleId>{5C22544A-7EE6-4342-B048-85BDC9FD1C3A}</a:tableStyleId>
              </a:tblPr>
              <a:tblGrid>
                <a:gridCol w="2565089">
                  <a:extLst>
                    <a:ext uri="{9D8B030D-6E8A-4147-A177-3AD203B41FA5}">
                      <a16:colId xmlns:a16="http://schemas.microsoft.com/office/drawing/2014/main" val="1983095260"/>
                    </a:ext>
                  </a:extLst>
                </a:gridCol>
                <a:gridCol w="2542590">
                  <a:extLst>
                    <a:ext uri="{9D8B030D-6E8A-4147-A177-3AD203B41FA5}">
                      <a16:colId xmlns:a16="http://schemas.microsoft.com/office/drawing/2014/main" val="2450216769"/>
                    </a:ext>
                  </a:extLst>
                </a:gridCol>
                <a:gridCol w="5886892">
                  <a:extLst>
                    <a:ext uri="{9D8B030D-6E8A-4147-A177-3AD203B41FA5}">
                      <a16:colId xmlns:a16="http://schemas.microsoft.com/office/drawing/2014/main" val="1604399384"/>
                    </a:ext>
                  </a:extLst>
                </a:gridCol>
              </a:tblGrid>
              <a:tr h="0">
                <a:tc>
                  <a:txBody>
                    <a:bodyPr/>
                    <a:lstStyle/>
                    <a:p>
                      <a:pPr algn="ctr"/>
                      <a:r>
                        <a:rPr lang="ro-RO" sz="1200" kern="100">
                          <a:effectLst/>
                        </a:rPr>
                        <a:t>Obiective de dezvoltare teritorială</a:t>
                      </a:r>
                      <a:endParaRPr lang="en-RO" sz="1200" kern="100">
                        <a:effectLst/>
                        <a:latin typeface="Times New Roman" panose="02020603050405020304" pitchFamily="18" charset="0"/>
                        <a:ea typeface="Times New Roman" panose="02020603050405020304" pitchFamily="18" charset="0"/>
                      </a:endParaRPr>
                    </a:p>
                  </a:txBody>
                  <a:tcPr marL="33995" marR="33995" marT="0" marB="0"/>
                </a:tc>
                <a:tc>
                  <a:txBody>
                    <a:bodyPr/>
                    <a:lstStyle/>
                    <a:p>
                      <a:pPr algn="ctr"/>
                      <a:r>
                        <a:rPr lang="ro-RO" sz="1200" kern="100">
                          <a:effectLst/>
                        </a:rPr>
                        <a:t>Politici de dezvoltare teritorială</a:t>
                      </a:r>
                      <a:endParaRPr lang="en-RO" sz="1200" kern="100">
                        <a:effectLst/>
                        <a:latin typeface="Times New Roman" panose="02020603050405020304" pitchFamily="18" charset="0"/>
                        <a:ea typeface="Times New Roman" panose="02020603050405020304" pitchFamily="18" charset="0"/>
                      </a:endParaRPr>
                    </a:p>
                  </a:txBody>
                  <a:tcPr marL="33995" marR="33995" marT="0" marB="0"/>
                </a:tc>
                <a:tc>
                  <a:txBody>
                    <a:bodyPr/>
                    <a:lstStyle/>
                    <a:p>
                      <a:pPr algn="ctr"/>
                      <a:r>
                        <a:rPr lang="ro-RO" sz="1200" kern="100">
                          <a:effectLst/>
                        </a:rPr>
                        <a:t>Programe de dezvoltare teritorială</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1179435983"/>
                  </a:ext>
                </a:extLst>
              </a:tr>
              <a:tr h="240237">
                <a:tc rowSpan="13">
                  <a:txBody>
                    <a:bodyPr/>
                    <a:lstStyle/>
                    <a:p>
                      <a:pPr algn="just"/>
                      <a:r>
                        <a:rPr lang="ro-RO" sz="1200" kern="100">
                          <a:effectLst/>
                        </a:rPr>
                        <a:t>ODT 1: Îmbunătățirea conectivității județului la infrastructura majoră și creșterea mobilității persoanelor, mărfurilor și a informațiilor în interiorul acestuia</a:t>
                      </a:r>
                      <a:endParaRPr lang="en-RO" sz="1200" kern="100">
                        <a:effectLst/>
                      </a:endParaRPr>
                    </a:p>
                    <a:p>
                      <a:pPr algn="just"/>
                      <a:r>
                        <a:rPr lang="ro-RO" sz="1200" kern="100">
                          <a:effectLst/>
                        </a:rPr>
                        <a:t> </a:t>
                      </a:r>
                      <a:endParaRPr lang="en-RO" sz="1200" kern="100">
                        <a:effectLst/>
                      </a:endParaRPr>
                    </a:p>
                    <a:p>
                      <a:pPr algn="just"/>
                      <a:r>
                        <a:rPr lang="ro-RO" sz="1200" kern="100">
                          <a:effectLst/>
                        </a:rPr>
                        <a:t> </a:t>
                      </a:r>
                      <a:endParaRPr lang="en-RO" sz="1200" kern="100">
                        <a:effectLst/>
                      </a:endParaRPr>
                    </a:p>
                    <a:p>
                      <a:pPr algn="just"/>
                      <a:r>
                        <a:rPr lang="ro-RO" sz="1200" kern="100">
                          <a:effectLst/>
                        </a:rPr>
                        <a:t> </a:t>
                      </a:r>
                      <a:endParaRPr lang="en-RO" sz="1200" kern="100">
                        <a:effectLst/>
                        <a:latin typeface="Times New Roman" panose="02020603050405020304" pitchFamily="18" charset="0"/>
                        <a:ea typeface="Times New Roman" panose="02020603050405020304" pitchFamily="18" charset="0"/>
                      </a:endParaRPr>
                    </a:p>
                  </a:txBody>
                  <a:tcPr marL="33995" marR="33995" marT="0" marB="0"/>
                </a:tc>
                <a:tc rowSpan="4">
                  <a:txBody>
                    <a:bodyPr/>
                    <a:lstStyle/>
                    <a:p>
                      <a:pPr algn="just"/>
                      <a:r>
                        <a:rPr lang="ro-RO" sz="1200" kern="100">
                          <a:effectLst/>
                        </a:rPr>
                        <a:t>PDT 1.1. Asigurarea conectării județului Argeș la coridoarele majore de transport rutier și feroviar </a:t>
                      </a:r>
                      <a:endParaRPr lang="en-RO" sz="1200" kern="100">
                        <a:effectLst/>
                        <a:latin typeface="Times New Roman" panose="02020603050405020304" pitchFamily="18" charset="0"/>
                        <a:ea typeface="Times New Roman" panose="02020603050405020304" pitchFamily="18" charset="0"/>
                      </a:endParaRPr>
                    </a:p>
                  </a:txBody>
                  <a:tcPr marL="33995" marR="33995" marT="0" marB="0"/>
                </a:tc>
                <a:tc>
                  <a:txBody>
                    <a:bodyPr/>
                    <a:lstStyle/>
                    <a:p>
                      <a:pPr algn="just"/>
                      <a:r>
                        <a:rPr lang="ro-RO" sz="1200" kern="100">
                          <a:effectLst/>
                        </a:rPr>
                        <a:t>PGDT 1.1.1. Construcția de autostrăzi și drumuri express</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488814683"/>
                  </a:ext>
                </a:extLst>
              </a:tr>
              <a:tr h="600593">
                <a:tc vMerge="1">
                  <a:txBody>
                    <a:bodyPr/>
                    <a:lstStyle/>
                    <a:p>
                      <a:endParaRPr lang="en-RO"/>
                    </a:p>
                  </a:txBody>
                  <a:tcPr/>
                </a:tc>
                <a:tc vMerge="1">
                  <a:txBody>
                    <a:bodyPr/>
                    <a:lstStyle/>
                    <a:p>
                      <a:endParaRPr lang="en-RO"/>
                    </a:p>
                  </a:txBody>
                  <a:tcPr/>
                </a:tc>
                <a:tc>
                  <a:txBody>
                    <a:bodyPr/>
                    <a:lstStyle/>
                    <a:p>
                      <a:pPr algn="just"/>
                      <a:r>
                        <a:rPr lang="ro-RO" sz="1200" kern="100">
                          <a:effectLst/>
                        </a:rPr>
                        <a:t>PGDT 1.1.2. Reabilitarea și modernizarea drumurilor europene și a drumurilor naționale, inclusiv poduri și pasaje</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1413210338"/>
                  </a:ext>
                </a:extLst>
              </a:tr>
              <a:tr h="480474">
                <a:tc vMerge="1">
                  <a:txBody>
                    <a:bodyPr/>
                    <a:lstStyle/>
                    <a:p>
                      <a:endParaRPr lang="en-RO"/>
                    </a:p>
                  </a:txBody>
                  <a:tcPr/>
                </a:tc>
                <a:tc vMerge="1">
                  <a:txBody>
                    <a:bodyPr/>
                    <a:lstStyle/>
                    <a:p>
                      <a:endParaRPr lang="en-RO"/>
                    </a:p>
                  </a:txBody>
                  <a:tcPr/>
                </a:tc>
                <a:tc>
                  <a:txBody>
                    <a:bodyPr/>
                    <a:lstStyle/>
                    <a:p>
                      <a:pPr algn="just"/>
                      <a:r>
                        <a:rPr lang="ro-RO" sz="1200" kern="100">
                          <a:effectLst/>
                        </a:rPr>
                        <a:t>PGDT 1.1.3. Construcția de variante de ocolire / șosele de centură adiacente rețelei de drumuri europene/naționale </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779966009"/>
                  </a:ext>
                </a:extLst>
              </a:tr>
              <a:tr h="480474">
                <a:tc vMerge="1">
                  <a:txBody>
                    <a:bodyPr/>
                    <a:lstStyle/>
                    <a:p>
                      <a:endParaRPr lang="en-RO"/>
                    </a:p>
                  </a:txBody>
                  <a:tcPr/>
                </a:tc>
                <a:tc vMerge="1">
                  <a:txBody>
                    <a:bodyPr/>
                    <a:lstStyle/>
                    <a:p>
                      <a:endParaRPr lang="en-RO"/>
                    </a:p>
                  </a:txBody>
                  <a:tcPr/>
                </a:tc>
                <a:tc>
                  <a:txBody>
                    <a:bodyPr/>
                    <a:lstStyle/>
                    <a:p>
                      <a:pPr algn="just"/>
                      <a:r>
                        <a:rPr lang="ro-RO" sz="1200" kern="100">
                          <a:effectLst/>
                        </a:rPr>
                        <a:t>PGDT 1.1.4. Reabilitarea și modernizarea infrastructurii feroviare (linii, stații, etc.)</a:t>
                      </a:r>
                      <a:endParaRPr lang="en-RO" sz="1200" kern="100">
                        <a:effectLst/>
                      </a:endParaRPr>
                    </a:p>
                    <a:p>
                      <a:pPr algn="just"/>
                      <a:r>
                        <a:rPr lang="ro-RO" sz="1200" kern="100">
                          <a:effectLst/>
                        </a:rPr>
                        <a:t> </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534212370"/>
                  </a:ext>
                </a:extLst>
              </a:tr>
              <a:tr h="410472">
                <a:tc vMerge="1">
                  <a:txBody>
                    <a:bodyPr/>
                    <a:lstStyle/>
                    <a:p>
                      <a:endParaRPr lang="en-RO"/>
                    </a:p>
                  </a:txBody>
                  <a:tcPr/>
                </a:tc>
                <a:tc rowSpan="4">
                  <a:txBody>
                    <a:bodyPr/>
                    <a:lstStyle/>
                    <a:p>
                      <a:pPr algn="just"/>
                      <a:r>
                        <a:rPr lang="ro-RO" sz="1200" kern="100">
                          <a:effectLst/>
                        </a:rPr>
                        <a:t>PDT 1.2. Asigurarea mobilității rutiere în interiorul județului Argeș</a:t>
                      </a:r>
                      <a:endParaRPr lang="en-RO" sz="1200" kern="100">
                        <a:effectLst/>
                        <a:latin typeface="Times New Roman" panose="02020603050405020304" pitchFamily="18" charset="0"/>
                        <a:ea typeface="Times New Roman" panose="02020603050405020304" pitchFamily="18" charset="0"/>
                      </a:endParaRPr>
                    </a:p>
                  </a:txBody>
                  <a:tcPr marL="33995" marR="33995" marT="0" marB="0"/>
                </a:tc>
                <a:tc>
                  <a:txBody>
                    <a:bodyPr/>
                    <a:lstStyle/>
                    <a:p>
                      <a:pPr algn="just"/>
                      <a:r>
                        <a:rPr lang="ro-RO" sz="1200" kern="100">
                          <a:effectLst/>
                        </a:rPr>
                        <a:t>PGDT 1.2.1. Reabilitarea și modernizarea drumurilor județene, inclusiv poduri și pasaje</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3065295263"/>
                  </a:ext>
                </a:extLst>
              </a:tr>
              <a:tr h="480474">
                <a:tc vMerge="1">
                  <a:txBody>
                    <a:bodyPr/>
                    <a:lstStyle/>
                    <a:p>
                      <a:endParaRPr lang="en-RO"/>
                    </a:p>
                  </a:txBody>
                  <a:tcPr/>
                </a:tc>
                <a:tc vMerge="1">
                  <a:txBody>
                    <a:bodyPr/>
                    <a:lstStyle/>
                    <a:p>
                      <a:endParaRPr lang="en-RO"/>
                    </a:p>
                  </a:txBody>
                  <a:tcPr/>
                </a:tc>
                <a:tc>
                  <a:txBody>
                    <a:bodyPr/>
                    <a:lstStyle/>
                    <a:p>
                      <a:pPr algn="just"/>
                      <a:r>
                        <a:rPr lang="ro-RO" sz="1200" kern="100">
                          <a:effectLst/>
                        </a:rPr>
                        <a:t>PGDT 1.2.2. Construcția de variante de ocolire / șosele de centură adiacente rețelei de drumuri județene</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2016785875"/>
                  </a:ext>
                </a:extLst>
              </a:tr>
              <a:tr h="600593">
                <a:tc vMerge="1">
                  <a:txBody>
                    <a:bodyPr/>
                    <a:lstStyle/>
                    <a:p>
                      <a:endParaRPr lang="en-RO"/>
                    </a:p>
                  </a:txBody>
                  <a:tcPr/>
                </a:tc>
                <a:tc vMerge="1">
                  <a:txBody>
                    <a:bodyPr/>
                    <a:lstStyle/>
                    <a:p>
                      <a:endParaRPr lang="en-RO"/>
                    </a:p>
                  </a:txBody>
                  <a:tcPr/>
                </a:tc>
                <a:tc>
                  <a:txBody>
                    <a:bodyPr/>
                    <a:lstStyle/>
                    <a:p>
                      <a:pPr algn="just"/>
                      <a:r>
                        <a:rPr lang="ro-RO" sz="1200" kern="100">
                          <a:effectLst/>
                        </a:rPr>
                        <a:t>PGDT 1.2.3. Reabilitarea și modernizarea drumurilor de interes local (comunale, agricole, silvice, străzi), inclusiv poduri și pasaje</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2708599287"/>
                  </a:ext>
                </a:extLst>
              </a:tr>
              <a:tr h="360357">
                <a:tc vMerge="1">
                  <a:txBody>
                    <a:bodyPr/>
                    <a:lstStyle/>
                    <a:p>
                      <a:endParaRPr lang="en-RO"/>
                    </a:p>
                  </a:txBody>
                  <a:tcPr/>
                </a:tc>
                <a:tc vMerge="1">
                  <a:txBody>
                    <a:bodyPr/>
                    <a:lstStyle/>
                    <a:p>
                      <a:endParaRPr lang="en-RO"/>
                    </a:p>
                  </a:txBody>
                  <a:tcPr/>
                </a:tc>
                <a:tc>
                  <a:txBody>
                    <a:bodyPr/>
                    <a:lstStyle/>
                    <a:p>
                      <a:pPr algn="just"/>
                      <a:r>
                        <a:rPr lang="ro-RO" sz="1200" kern="100">
                          <a:effectLst/>
                        </a:rPr>
                        <a:t>PGDT 1.2.4. Dezvoltarea și modernizarea infrastructurii pentru transport în comun </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2552765949"/>
                  </a:ext>
                </a:extLst>
              </a:tr>
              <a:tr h="360357">
                <a:tc vMerge="1">
                  <a:txBody>
                    <a:bodyPr/>
                    <a:lstStyle/>
                    <a:p>
                      <a:endParaRPr lang="en-RO"/>
                    </a:p>
                  </a:txBody>
                  <a:tcPr/>
                </a:tc>
                <a:tc rowSpan="2">
                  <a:txBody>
                    <a:bodyPr/>
                    <a:lstStyle/>
                    <a:p>
                      <a:pPr algn="just"/>
                      <a:r>
                        <a:rPr lang="ro-RO" sz="1200" kern="100">
                          <a:effectLst/>
                        </a:rPr>
                        <a:t>PDT 1.3. Dezvoltarea infrastructurii județene pentru deplasări nemotorizate</a:t>
                      </a:r>
                      <a:endParaRPr lang="en-RO" sz="1200" kern="100">
                        <a:effectLst/>
                        <a:latin typeface="Times New Roman" panose="02020603050405020304" pitchFamily="18" charset="0"/>
                        <a:ea typeface="Times New Roman" panose="02020603050405020304" pitchFamily="18" charset="0"/>
                      </a:endParaRPr>
                    </a:p>
                  </a:txBody>
                  <a:tcPr marL="33995" marR="33995" marT="0" marB="0"/>
                </a:tc>
                <a:tc>
                  <a:txBody>
                    <a:bodyPr/>
                    <a:lstStyle/>
                    <a:p>
                      <a:pPr algn="just"/>
                      <a:r>
                        <a:rPr lang="ro-RO" sz="1200" kern="100">
                          <a:effectLst/>
                        </a:rPr>
                        <a:t>PGDT 1.3.1. Dezvoltarea și modernizarea infrastructurii pentru deplasarea cu bicicleta</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329685693"/>
                  </a:ext>
                </a:extLst>
              </a:tr>
              <a:tr h="360357">
                <a:tc vMerge="1">
                  <a:txBody>
                    <a:bodyPr/>
                    <a:lstStyle/>
                    <a:p>
                      <a:endParaRPr lang="en-RO"/>
                    </a:p>
                  </a:txBody>
                  <a:tcPr/>
                </a:tc>
                <a:tc vMerge="1">
                  <a:txBody>
                    <a:bodyPr/>
                    <a:lstStyle/>
                    <a:p>
                      <a:endParaRPr lang="en-RO"/>
                    </a:p>
                  </a:txBody>
                  <a:tcPr/>
                </a:tc>
                <a:tc>
                  <a:txBody>
                    <a:bodyPr/>
                    <a:lstStyle/>
                    <a:p>
                      <a:pPr algn="just"/>
                      <a:r>
                        <a:rPr lang="ro-RO" sz="1200" kern="100">
                          <a:effectLst/>
                        </a:rPr>
                        <a:t>PGDT 1.3.2. Dezvoltarea și modernizarea infrastructurii pentru deplasarea pietonală</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2494536784"/>
                  </a:ext>
                </a:extLst>
              </a:tr>
              <a:tr h="480474">
                <a:tc vMerge="1">
                  <a:txBody>
                    <a:bodyPr/>
                    <a:lstStyle/>
                    <a:p>
                      <a:endParaRPr lang="en-RO"/>
                    </a:p>
                  </a:txBody>
                  <a:tcPr/>
                </a:tc>
                <a:tc>
                  <a:txBody>
                    <a:bodyPr/>
                    <a:lstStyle/>
                    <a:p>
                      <a:r>
                        <a:rPr lang="ro-RO" sz="1200" kern="100">
                          <a:effectLst/>
                        </a:rPr>
                        <a:t>PDT 1.4. Încurajarea multi-și inter-modalității</a:t>
                      </a:r>
                      <a:endParaRPr lang="en-RO" sz="1200" kern="100">
                        <a:effectLst/>
                        <a:latin typeface="Times New Roman" panose="02020603050405020304" pitchFamily="18" charset="0"/>
                        <a:ea typeface="Times New Roman" panose="02020603050405020304" pitchFamily="18" charset="0"/>
                      </a:endParaRPr>
                    </a:p>
                  </a:txBody>
                  <a:tcPr marL="33995" marR="33995" marT="0" marB="0"/>
                </a:tc>
                <a:tc>
                  <a:txBody>
                    <a:bodyPr/>
                    <a:lstStyle/>
                    <a:p>
                      <a:pPr algn="just"/>
                      <a:r>
                        <a:rPr lang="ro-RO" sz="1200" kern="100">
                          <a:effectLst/>
                        </a:rPr>
                        <a:t>PGDT 1.4.1. Dezvoltarea infrastructurii de transport intermodal (park&amp;ride, terminale și hub-uri intermodale etc.)</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3744869279"/>
                  </a:ext>
                </a:extLst>
              </a:tr>
              <a:tr h="360357">
                <a:tc vMerge="1">
                  <a:txBody>
                    <a:bodyPr/>
                    <a:lstStyle/>
                    <a:p>
                      <a:endParaRPr lang="en-RO"/>
                    </a:p>
                  </a:txBody>
                  <a:tcPr/>
                </a:tc>
                <a:tc rowSpan="2">
                  <a:txBody>
                    <a:bodyPr/>
                    <a:lstStyle/>
                    <a:p>
                      <a:pPr algn="just"/>
                      <a:r>
                        <a:rPr lang="ro-RO" sz="1200" kern="100">
                          <a:effectLst/>
                        </a:rPr>
                        <a:t>PDT 1.5. Asigurarea conectivității digitale a județului Argeș</a:t>
                      </a:r>
                      <a:endParaRPr lang="en-RO" sz="1200" kern="100">
                        <a:effectLst/>
                        <a:latin typeface="Times New Roman" panose="02020603050405020304" pitchFamily="18" charset="0"/>
                        <a:ea typeface="Times New Roman" panose="02020603050405020304" pitchFamily="18" charset="0"/>
                      </a:endParaRPr>
                    </a:p>
                  </a:txBody>
                  <a:tcPr marL="33995" marR="33995" marT="0" marB="0"/>
                </a:tc>
                <a:tc>
                  <a:txBody>
                    <a:bodyPr/>
                    <a:lstStyle/>
                    <a:p>
                      <a:pPr algn="just"/>
                      <a:r>
                        <a:rPr lang="ro-RO" sz="1200" kern="100">
                          <a:effectLst/>
                        </a:rPr>
                        <a:t>PGDT 1.5.1. Dezvoltarea infrastructurii pentru internet în bandă largă / comunicații 5G </a:t>
                      </a:r>
                      <a:endParaRPr lang="en-RO" sz="1200" kern="10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2990032872"/>
                  </a:ext>
                </a:extLst>
              </a:tr>
              <a:tr h="360357">
                <a:tc vMerge="1">
                  <a:txBody>
                    <a:bodyPr/>
                    <a:lstStyle/>
                    <a:p>
                      <a:endParaRPr lang="en-RO"/>
                    </a:p>
                  </a:txBody>
                  <a:tcPr/>
                </a:tc>
                <a:tc vMerge="1">
                  <a:txBody>
                    <a:bodyPr/>
                    <a:lstStyle/>
                    <a:p>
                      <a:endParaRPr lang="en-RO"/>
                    </a:p>
                  </a:txBody>
                  <a:tcPr/>
                </a:tc>
                <a:tc>
                  <a:txBody>
                    <a:bodyPr/>
                    <a:lstStyle/>
                    <a:p>
                      <a:pPr algn="just"/>
                      <a:r>
                        <a:rPr lang="ro-RO" sz="1200" kern="100" dirty="0">
                          <a:effectLst/>
                        </a:rPr>
                        <a:t>PGDT 1.5.2. Asigurarea accesului gratuit la </a:t>
                      </a:r>
                      <a:r>
                        <a:rPr lang="ro-RO" sz="1200" kern="100" dirty="0" err="1">
                          <a:effectLst/>
                        </a:rPr>
                        <a:t>wi</a:t>
                      </a:r>
                      <a:r>
                        <a:rPr lang="ro-RO" sz="1200" kern="100" dirty="0">
                          <a:effectLst/>
                        </a:rPr>
                        <a:t>-fi în spații publice</a:t>
                      </a:r>
                      <a:endParaRPr lang="en-RO" sz="1200" kern="100" dirty="0">
                        <a:effectLst/>
                        <a:latin typeface="Times New Roman" panose="02020603050405020304" pitchFamily="18" charset="0"/>
                        <a:ea typeface="Times New Roman" panose="02020603050405020304" pitchFamily="18" charset="0"/>
                      </a:endParaRPr>
                    </a:p>
                  </a:txBody>
                  <a:tcPr marL="33995" marR="33995" marT="0" marB="0"/>
                </a:tc>
                <a:extLst>
                  <a:ext uri="{0D108BD9-81ED-4DB2-BD59-A6C34878D82A}">
                    <a16:rowId xmlns:a16="http://schemas.microsoft.com/office/drawing/2014/main" val="2184663891"/>
                  </a:ext>
                </a:extLst>
              </a:tr>
            </a:tbl>
          </a:graphicData>
        </a:graphic>
      </p:graphicFrame>
    </p:spTree>
    <p:extLst>
      <p:ext uri="{BB962C8B-B14F-4D97-AF65-F5344CB8AC3E}">
        <p14:creationId xmlns:p14="http://schemas.microsoft.com/office/powerpoint/2010/main" val="3672831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4DF7B-1351-343F-77DE-B4092B84DB85}"/>
              </a:ext>
            </a:extLst>
          </p:cNvPr>
          <p:cNvSpPr>
            <a:spLocks noGrp="1"/>
          </p:cNvSpPr>
          <p:nvPr>
            <p:ph type="title"/>
          </p:nvPr>
        </p:nvSpPr>
        <p:spPr>
          <a:xfrm>
            <a:off x="685801" y="-315707"/>
            <a:ext cx="10515600" cy="1325563"/>
          </a:xfrm>
        </p:spPr>
        <p:txBody>
          <a:bodyPr>
            <a:normAutofit/>
          </a:bodyPr>
          <a:lstStyle/>
          <a:p>
            <a:r>
              <a:rPr lang="ro-RO" sz="1800" b="1"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Obiective, politici și programe de dezvoltare teritorială</a:t>
            </a:r>
            <a:endParaRPr lang="en-RO" sz="1800" dirty="0"/>
          </a:p>
        </p:txBody>
      </p:sp>
      <p:graphicFrame>
        <p:nvGraphicFramePr>
          <p:cNvPr id="4" name="Content Placeholder 3">
            <a:extLst>
              <a:ext uri="{FF2B5EF4-FFF2-40B4-BE49-F238E27FC236}">
                <a16:creationId xmlns:a16="http://schemas.microsoft.com/office/drawing/2014/main" id="{3A54A040-EE10-EB37-CCE0-284A2BA3EFBC}"/>
              </a:ext>
            </a:extLst>
          </p:cNvPr>
          <p:cNvGraphicFramePr>
            <a:graphicFrameLocks noGrp="1"/>
          </p:cNvGraphicFramePr>
          <p:nvPr>
            <p:ph idx="1"/>
            <p:extLst>
              <p:ext uri="{D42A27DB-BD31-4B8C-83A1-F6EECF244321}">
                <p14:modId xmlns:p14="http://schemas.microsoft.com/office/powerpoint/2010/main" val="1041591029"/>
              </p:ext>
            </p:extLst>
          </p:nvPr>
        </p:nvGraphicFramePr>
        <p:xfrm>
          <a:off x="696686" y="662761"/>
          <a:ext cx="10515600" cy="6195239"/>
        </p:xfrm>
        <a:graphic>
          <a:graphicData uri="http://schemas.openxmlformats.org/drawingml/2006/table">
            <a:tbl>
              <a:tblPr firstRow="1" firstCol="1" bandRow="1">
                <a:tableStyleId>{5C22544A-7EE6-4342-B048-85BDC9FD1C3A}</a:tableStyleId>
              </a:tblPr>
              <a:tblGrid>
                <a:gridCol w="2090057">
                  <a:extLst>
                    <a:ext uri="{9D8B030D-6E8A-4147-A177-3AD203B41FA5}">
                      <a16:colId xmlns:a16="http://schemas.microsoft.com/office/drawing/2014/main" val="3921487643"/>
                    </a:ext>
                  </a:extLst>
                </a:gridCol>
                <a:gridCol w="2525486">
                  <a:extLst>
                    <a:ext uri="{9D8B030D-6E8A-4147-A177-3AD203B41FA5}">
                      <a16:colId xmlns:a16="http://schemas.microsoft.com/office/drawing/2014/main" val="1335939272"/>
                    </a:ext>
                  </a:extLst>
                </a:gridCol>
                <a:gridCol w="5900057">
                  <a:extLst>
                    <a:ext uri="{9D8B030D-6E8A-4147-A177-3AD203B41FA5}">
                      <a16:colId xmlns:a16="http://schemas.microsoft.com/office/drawing/2014/main" val="2054624194"/>
                    </a:ext>
                  </a:extLst>
                </a:gridCol>
              </a:tblGrid>
              <a:tr h="181620">
                <a:tc>
                  <a:txBody>
                    <a:bodyPr/>
                    <a:lstStyle/>
                    <a:p>
                      <a:pPr algn="ctr"/>
                      <a:r>
                        <a:rPr lang="ro-RO" sz="1200" kern="100">
                          <a:effectLst/>
                        </a:rPr>
                        <a:t>Obiective de dezvoltare teritorială</a:t>
                      </a:r>
                      <a:endParaRPr lang="en-RO" sz="1200" kern="100">
                        <a:effectLst/>
                        <a:latin typeface="Times New Roman" panose="02020603050405020304" pitchFamily="18" charset="0"/>
                        <a:ea typeface="Times New Roman" panose="02020603050405020304" pitchFamily="18" charset="0"/>
                      </a:endParaRPr>
                    </a:p>
                  </a:txBody>
                  <a:tcPr marL="25496" marR="25496" marT="0" marB="0"/>
                </a:tc>
                <a:tc>
                  <a:txBody>
                    <a:bodyPr/>
                    <a:lstStyle/>
                    <a:p>
                      <a:pPr algn="ctr"/>
                      <a:r>
                        <a:rPr lang="ro-RO" sz="1200" kern="100">
                          <a:effectLst/>
                        </a:rPr>
                        <a:t>Politici de dezvoltare teritorială</a:t>
                      </a:r>
                      <a:endParaRPr lang="en-RO" sz="1200" kern="100">
                        <a:effectLst/>
                        <a:latin typeface="Times New Roman" panose="02020603050405020304" pitchFamily="18" charset="0"/>
                        <a:ea typeface="Times New Roman" panose="02020603050405020304" pitchFamily="18" charset="0"/>
                      </a:endParaRPr>
                    </a:p>
                  </a:txBody>
                  <a:tcPr marL="25496" marR="25496" marT="0" marB="0"/>
                </a:tc>
                <a:tc>
                  <a:txBody>
                    <a:bodyPr/>
                    <a:lstStyle/>
                    <a:p>
                      <a:pPr algn="ctr"/>
                      <a:r>
                        <a:rPr lang="ro-RO" sz="1200" kern="100" dirty="0">
                          <a:effectLst/>
                        </a:rPr>
                        <a:t>Programe de dezvoltare teritorială</a:t>
                      </a:r>
                      <a:endParaRPr lang="en-RO" sz="1200" kern="100" dirty="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338806323"/>
                  </a:ext>
                </a:extLst>
              </a:tr>
              <a:tr h="181620">
                <a:tc rowSpan="20">
                  <a:txBody>
                    <a:bodyPr/>
                    <a:lstStyle/>
                    <a:p>
                      <a:pPr algn="just"/>
                      <a:r>
                        <a:rPr lang="ro-RO" sz="1200" kern="100">
                          <a:effectLst/>
                        </a:rPr>
                        <a:t>ODT 2: Tranziția la neutralitate climatică a județului, gestionarea durabilă a resurselor naturale ale acestuia, reducerea poluării de orice fel și creșterea rezilienței în fața hazardelor </a:t>
                      </a:r>
                      <a:endParaRPr lang="en-RO" sz="1200" kern="100">
                        <a:effectLst/>
                        <a:latin typeface="Times New Roman" panose="02020603050405020304" pitchFamily="18" charset="0"/>
                        <a:ea typeface="Times New Roman" panose="02020603050405020304" pitchFamily="18" charset="0"/>
                      </a:endParaRPr>
                    </a:p>
                  </a:txBody>
                  <a:tcPr marL="25496" marR="25496" marT="0" marB="0"/>
                </a:tc>
                <a:tc rowSpan="2">
                  <a:txBody>
                    <a:bodyPr/>
                    <a:lstStyle/>
                    <a:p>
                      <a:pPr algn="just"/>
                      <a:r>
                        <a:rPr lang="ro-RO" sz="1200" kern="100">
                          <a:effectLst/>
                        </a:rPr>
                        <a:t>PDT 2.1. Reducerea emisiilor de gaze cu efect de seră</a:t>
                      </a:r>
                      <a:endParaRPr lang="en-RO" sz="1200" kern="100">
                        <a:effectLst/>
                        <a:latin typeface="Times New Roman" panose="02020603050405020304" pitchFamily="18" charset="0"/>
                        <a:ea typeface="Times New Roman" panose="02020603050405020304" pitchFamily="18" charset="0"/>
                      </a:endParaRPr>
                    </a:p>
                  </a:txBody>
                  <a:tcPr marL="25496" marR="25496" marT="0" marB="0"/>
                </a:tc>
                <a:tc>
                  <a:txBody>
                    <a:bodyPr/>
                    <a:lstStyle/>
                    <a:p>
                      <a:pPr algn="just"/>
                      <a:r>
                        <a:rPr lang="ro-RO" sz="1200" kern="100">
                          <a:effectLst/>
                        </a:rPr>
                        <a:t>PGDT 2.1.1. Reducerea poluării aerului</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1095874538"/>
                  </a:ext>
                </a:extLst>
              </a:tr>
              <a:tr h="363240">
                <a:tc vMerge="1">
                  <a:txBody>
                    <a:bodyPr/>
                    <a:lstStyle/>
                    <a:p>
                      <a:endParaRPr lang="en-RO"/>
                    </a:p>
                  </a:txBody>
                  <a:tcPr/>
                </a:tc>
                <a:tc vMerge="1">
                  <a:txBody>
                    <a:bodyPr/>
                    <a:lstStyle/>
                    <a:p>
                      <a:endParaRPr lang="en-RO"/>
                    </a:p>
                  </a:txBody>
                  <a:tcPr/>
                </a:tc>
                <a:tc>
                  <a:txBody>
                    <a:bodyPr/>
                    <a:lstStyle/>
                    <a:p>
                      <a:pPr algn="just"/>
                      <a:r>
                        <a:rPr lang="ro-RO" sz="1200" kern="100">
                          <a:effectLst/>
                        </a:rPr>
                        <a:t>PGDT 2.1.2. Trecerea de la utilizarea combustibililor solizi la utilizarea gazelor naturale în amestec cu hidrogenul</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975895682"/>
                  </a:ext>
                </a:extLst>
              </a:tr>
              <a:tr h="272430">
                <a:tc vMerge="1">
                  <a:txBody>
                    <a:bodyPr/>
                    <a:lstStyle/>
                    <a:p>
                      <a:endParaRPr lang="en-RO"/>
                    </a:p>
                  </a:txBody>
                  <a:tcPr/>
                </a:tc>
                <a:tc rowSpan="2">
                  <a:txBody>
                    <a:bodyPr/>
                    <a:lstStyle/>
                    <a:p>
                      <a:pPr algn="just"/>
                      <a:r>
                        <a:rPr lang="ro-RO" sz="1200" kern="100">
                          <a:effectLst/>
                        </a:rPr>
                        <a:t>PDT 2.2. Reducerea poluării apelor și conservarea rezervelor județului</a:t>
                      </a:r>
                      <a:endParaRPr lang="en-RO" sz="1200" kern="100">
                        <a:effectLst/>
                        <a:latin typeface="Times New Roman" panose="02020603050405020304" pitchFamily="18" charset="0"/>
                        <a:ea typeface="Times New Roman" panose="02020603050405020304" pitchFamily="18" charset="0"/>
                      </a:endParaRPr>
                    </a:p>
                  </a:txBody>
                  <a:tcPr marL="25496" marR="25496" marT="0" marB="0"/>
                </a:tc>
                <a:tc>
                  <a:txBody>
                    <a:bodyPr/>
                    <a:lstStyle/>
                    <a:p>
                      <a:pPr algn="just"/>
                      <a:r>
                        <a:rPr lang="ro-RO" sz="1200" kern="100">
                          <a:effectLst/>
                        </a:rPr>
                        <a:t>PGDT 2.2.1. Extinderea, reabilitarea și modernizarea infrastructurii de apă și apă uzată</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3957673378"/>
                  </a:ext>
                </a:extLst>
              </a:tr>
              <a:tr h="181620">
                <a:tc vMerge="1">
                  <a:txBody>
                    <a:bodyPr/>
                    <a:lstStyle/>
                    <a:p>
                      <a:endParaRPr lang="en-RO"/>
                    </a:p>
                  </a:txBody>
                  <a:tcPr/>
                </a:tc>
                <a:tc vMerge="1">
                  <a:txBody>
                    <a:bodyPr/>
                    <a:lstStyle/>
                    <a:p>
                      <a:endParaRPr lang="en-RO"/>
                    </a:p>
                  </a:txBody>
                  <a:tcPr/>
                </a:tc>
                <a:tc>
                  <a:txBody>
                    <a:bodyPr/>
                    <a:lstStyle/>
                    <a:p>
                      <a:pPr algn="just"/>
                      <a:r>
                        <a:rPr lang="ro-RO" sz="1200" kern="100">
                          <a:effectLst/>
                        </a:rPr>
                        <a:t>PGDT 2.2.2. Reducerea poluării apelor subterane și de suprafață</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1620181874"/>
                  </a:ext>
                </a:extLst>
              </a:tr>
              <a:tr h="181620">
                <a:tc vMerge="1">
                  <a:txBody>
                    <a:bodyPr/>
                    <a:lstStyle/>
                    <a:p>
                      <a:endParaRPr lang="en-RO"/>
                    </a:p>
                  </a:txBody>
                  <a:tcPr/>
                </a:tc>
                <a:tc>
                  <a:txBody>
                    <a:bodyPr/>
                    <a:lstStyle/>
                    <a:p>
                      <a:pPr algn="just"/>
                      <a:r>
                        <a:rPr lang="ro-RO" sz="1200" kern="100">
                          <a:effectLst/>
                        </a:rPr>
                        <a:t>PDT 2.3. Reducerea poluării și a degradării solurilor</a:t>
                      </a:r>
                      <a:endParaRPr lang="en-RO" sz="1200" kern="100">
                        <a:effectLst/>
                        <a:latin typeface="Times New Roman" panose="02020603050405020304" pitchFamily="18" charset="0"/>
                        <a:ea typeface="Times New Roman" panose="02020603050405020304" pitchFamily="18" charset="0"/>
                      </a:endParaRPr>
                    </a:p>
                  </a:txBody>
                  <a:tcPr marL="25496" marR="25496" marT="0" marB="0"/>
                </a:tc>
                <a:tc>
                  <a:txBody>
                    <a:bodyPr/>
                    <a:lstStyle/>
                    <a:p>
                      <a:pPr algn="just"/>
                      <a:r>
                        <a:rPr lang="ro-RO" sz="1200" kern="100">
                          <a:effectLst/>
                        </a:rPr>
                        <a:t>PGDT 2.3.1. Inventarierea și remedierea siturilor contaminate</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509573649"/>
                  </a:ext>
                </a:extLst>
              </a:tr>
              <a:tr h="181620">
                <a:tc vMerge="1">
                  <a:txBody>
                    <a:bodyPr/>
                    <a:lstStyle/>
                    <a:p>
                      <a:endParaRPr lang="en-RO"/>
                    </a:p>
                  </a:txBody>
                  <a:tcPr/>
                </a:tc>
                <a:tc>
                  <a:txBody>
                    <a:bodyPr/>
                    <a:lstStyle/>
                    <a:p>
                      <a:r>
                        <a:rPr lang="ro-RO" sz="1200" kern="100">
                          <a:effectLst/>
                        </a:rPr>
                        <a:t>PDT 2.4. Reducerea poluării fonice</a:t>
                      </a:r>
                      <a:endParaRPr lang="en-RO" sz="1200" kern="100">
                        <a:effectLst/>
                        <a:latin typeface="Times New Roman" panose="02020603050405020304" pitchFamily="18" charset="0"/>
                        <a:ea typeface="Times New Roman" panose="02020603050405020304" pitchFamily="18" charset="0"/>
                      </a:endParaRPr>
                    </a:p>
                  </a:txBody>
                  <a:tcPr marL="25496" marR="25496" marT="0" marB="0"/>
                </a:tc>
                <a:tc>
                  <a:txBody>
                    <a:bodyPr/>
                    <a:lstStyle/>
                    <a:p>
                      <a:pPr algn="just"/>
                      <a:r>
                        <a:rPr lang="ro-RO" sz="1200" kern="100">
                          <a:effectLst/>
                        </a:rPr>
                        <a:t>PGDT 2.4.1. Prevenirea și reducerea zgomotului ambiant</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595894427"/>
                  </a:ext>
                </a:extLst>
              </a:tr>
              <a:tr h="272430">
                <a:tc vMerge="1">
                  <a:txBody>
                    <a:bodyPr/>
                    <a:lstStyle/>
                    <a:p>
                      <a:endParaRPr lang="en-RO"/>
                    </a:p>
                  </a:txBody>
                  <a:tcPr/>
                </a:tc>
                <a:tc rowSpan="3">
                  <a:txBody>
                    <a:bodyPr/>
                    <a:lstStyle/>
                    <a:p>
                      <a:pPr algn="just"/>
                      <a:r>
                        <a:rPr lang="ro-RO" sz="1200" kern="100" dirty="0">
                          <a:effectLst/>
                        </a:rPr>
                        <a:t>PDT 2.5. Managementul integrat al deșeurilor și încurajarea economiei circulare</a:t>
                      </a:r>
                      <a:endParaRPr lang="en-RO" sz="1200" kern="100" dirty="0">
                        <a:effectLst/>
                        <a:latin typeface="Times New Roman" panose="02020603050405020304" pitchFamily="18" charset="0"/>
                        <a:ea typeface="Times New Roman" panose="02020603050405020304" pitchFamily="18" charset="0"/>
                      </a:endParaRPr>
                    </a:p>
                  </a:txBody>
                  <a:tcPr marL="25496" marR="25496" marT="0" marB="0"/>
                </a:tc>
                <a:tc>
                  <a:txBody>
                    <a:bodyPr/>
                    <a:lstStyle/>
                    <a:p>
                      <a:pPr algn="just"/>
                      <a:r>
                        <a:rPr lang="ro-RO" sz="1200" kern="100">
                          <a:effectLst/>
                        </a:rPr>
                        <a:t>PGDT 2.5.1. Completarea sistemului de management al deșeurilor de la nivel județean</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985963998"/>
                  </a:ext>
                </a:extLst>
              </a:tr>
              <a:tr h="272430">
                <a:tc vMerge="1">
                  <a:txBody>
                    <a:bodyPr/>
                    <a:lstStyle/>
                    <a:p>
                      <a:endParaRPr lang="en-RO"/>
                    </a:p>
                  </a:txBody>
                  <a:tcPr/>
                </a:tc>
                <a:tc vMerge="1">
                  <a:txBody>
                    <a:bodyPr/>
                    <a:lstStyle/>
                    <a:p>
                      <a:endParaRPr lang="en-RO"/>
                    </a:p>
                  </a:txBody>
                  <a:tcPr/>
                </a:tc>
                <a:tc>
                  <a:txBody>
                    <a:bodyPr/>
                    <a:lstStyle/>
                    <a:p>
                      <a:pPr algn="just"/>
                      <a:r>
                        <a:rPr lang="ro-RO" sz="1200" kern="100">
                          <a:effectLst/>
                        </a:rPr>
                        <a:t>PGDT 2.5.2. Dezvoltarea infrastructurii de colectare selectivă a deșeurilor</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3709417114"/>
                  </a:ext>
                </a:extLst>
              </a:tr>
              <a:tr h="272430">
                <a:tc vMerge="1">
                  <a:txBody>
                    <a:bodyPr/>
                    <a:lstStyle/>
                    <a:p>
                      <a:endParaRPr lang="en-RO"/>
                    </a:p>
                  </a:txBody>
                  <a:tcPr/>
                </a:tc>
                <a:tc vMerge="1">
                  <a:txBody>
                    <a:bodyPr/>
                    <a:lstStyle/>
                    <a:p>
                      <a:endParaRPr lang="en-RO"/>
                    </a:p>
                  </a:txBody>
                  <a:tcPr/>
                </a:tc>
                <a:tc>
                  <a:txBody>
                    <a:bodyPr/>
                    <a:lstStyle/>
                    <a:p>
                      <a:pPr algn="just"/>
                      <a:r>
                        <a:rPr lang="ro-RO" sz="1200" kern="100">
                          <a:effectLst/>
                        </a:rPr>
                        <a:t>PGDT 2.5.3. Îmbunătățirea dotării pentru servicii de salubrizare a localităților </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823746217"/>
                  </a:ext>
                </a:extLst>
              </a:tr>
              <a:tr h="272430">
                <a:tc vMerge="1">
                  <a:txBody>
                    <a:bodyPr/>
                    <a:lstStyle/>
                    <a:p>
                      <a:endParaRPr lang="en-RO"/>
                    </a:p>
                  </a:txBody>
                  <a:tcPr/>
                </a:tc>
                <a:tc rowSpan="2">
                  <a:txBody>
                    <a:bodyPr/>
                    <a:lstStyle/>
                    <a:p>
                      <a:pPr algn="just"/>
                      <a:r>
                        <a:rPr lang="ro-RO" sz="1200" kern="100">
                          <a:effectLst/>
                        </a:rPr>
                        <a:t>PDT 2.6. Stimularea producției și a consumului de energie regenerabilă; eficientizarea energetică</a:t>
                      </a:r>
                      <a:endParaRPr lang="en-RO" sz="1200" kern="100">
                        <a:effectLst/>
                        <a:latin typeface="Times New Roman" panose="02020603050405020304" pitchFamily="18" charset="0"/>
                        <a:ea typeface="Times New Roman" panose="02020603050405020304" pitchFamily="18" charset="0"/>
                      </a:endParaRPr>
                    </a:p>
                  </a:txBody>
                  <a:tcPr marL="25496" marR="25496" marT="0" marB="0"/>
                </a:tc>
                <a:tc>
                  <a:txBody>
                    <a:bodyPr/>
                    <a:lstStyle/>
                    <a:p>
                      <a:pPr algn="just"/>
                      <a:r>
                        <a:rPr lang="ro-RO" sz="1200" kern="100">
                          <a:effectLst/>
                        </a:rPr>
                        <a:t>PGDT 2.6.1. Investiții pentru producerea și consumul de energie din surse regenerabile</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293220638"/>
                  </a:ext>
                </a:extLst>
              </a:tr>
              <a:tr h="363240">
                <a:tc vMerge="1">
                  <a:txBody>
                    <a:bodyPr/>
                    <a:lstStyle/>
                    <a:p>
                      <a:endParaRPr lang="en-RO"/>
                    </a:p>
                  </a:txBody>
                  <a:tcPr/>
                </a:tc>
                <a:tc vMerge="1">
                  <a:txBody>
                    <a:bodyPr/>
                    <a:lstStyle/>
                    <a:p>
                      <a:endParaRPr lang="en-RO"/>
                    </a:p>
                  </a:txBody>
                  <a:tcPr/>
                </a:tc>
                <a:tc>
                  <a:txBody>
                    <a:bodyPr/>
                    <a:lstStyle/>
                    <a:p>
                      <a:pPr algn="just"/>
                      <a:r>
                        <a:rPr lang="ro-RO" sz="1200" kern="100">
                          <a:effectLst/>
                        </a:rPr>
                        <a:t>PGDT 2.6.2. Eficientizarea energetică a clădirilor și sistemelor publice (de ex. iluminat)</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168874955"/>
                  </a:ext>
                </a:extLst>
              </a:tr>
              <a:tr h="454049">
                <a:tc vMerge="1">
                  <a:txBody>
                    <a:bodyPr/>
                    <a:lstStyle/>
                    <a:p>
                      <a:endParaRPr lang="en-RO"/>
                    </a:p>
                  </a:txBody>
                  <a:tcPr/>
                </a:tc>
                <a:tc rowSpan="4">
                  <a:txBody>
                    <a:bodyPr/>
                    <a:lstStyle/>
                    <a:p>
                      <a:pPr algn="just"/>
                      <a:r>
                        <a:rPr lang="ro-RO" sz="1200" kern="100">
                          <a:effectLst/>
                        </a:rPr>
                        <a:t>PDT 2.7. Protejarea patrimoniului natural, conservarea biodiversității și extinderea zonelor plantate</a:t>
                      </a:r>
                      <a:endParaRPr lang="en-RO" sz="1200" kern="100">
                        <a:effectLst/>
                        <a:latin typeface="Times New Roman" panose="02020603050405020304" pitchFamily="18" charset="0"/>
                        <a:ea typeface="Times New Roman" panose="02020603050405020304" pitchFamily="18" charset="0"/>
                      </a:endParaRPr>
                    </a:p>
                  </a:txBody>
                  <a:tcPr marL="25496" marR="25496" marT="0" marB="0"/>
                </a:tc>
                <a:tc>
                  <a:txBody>
                    <a:bodyPr/>
                    <a:lstStyle/>
                    <a:p>
                      <a:pPr algn="just"/>
                      <a:r>
                        <a:rPr lang="ro-RO" sz="1200" kern="100">
                          <a:effectLst/>
                        </a:rPr>
                        <a:t>PGDT 2.7.1. Asigurarea managementului adecvat al zonelor naturale protejate, inclusiv asigurarea de coridoare ecologice</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3315512712"/>
                  </a:ext>
                </a:extLst>
              </a:tr>
              <a:tr h="363240">
                <a:tc vMerge="1">
                  <a:txBody>
                    <a:bodyPr/>
                    <a:lstStyle/>
                    <a:p>
                      <a:endParaRPr lang="en-RO"/>
                    </a:p>
                  </a:txBody>
                  <a:tcPr/>
                </a:tc>
                <a:tc vMerge="1">
                  <a:txBody>
                    <a:bodyPr/>
                    <a:lstStyle/>
                    <a:p>
                      <a:endParaRPr lang="en-RO"/>
                    </a:p>
                  </a:txBody>
                  <a:tcPr/>
                </a:tc>
                <a:tc>
                  <a:txBody>
                    <a:bodyPr/>
                    <a:lstStyle/>
                    <a:p>
                      <a:pPr algn="just"/>
                      <a:r>
                        <a:rPr lang="ro-RO" sz="1200" kern="100">
                          <a:effectLst/>
                        </a:rPr>
                        <a:t>PGDT 2.7.2. Reconstrucția ecologică a ecosistemelor afectate de factori antropici și naturali</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3827432083"/>
                  </a:ext>
                </a:extLst>
              </a:tr>
              <a:tr h="272430">
                <a:tc vMerge="1">
                  <a:txBody>
                    <a:bodyPr/>
                    <a:lstStyle/>
                    <a:p>
                      <a:endParaRPr lang="en-RO"/>
                    </a:p>
                  </a:txBody>
                  <a:tcPr/>
                </a:tc>
                <a:tc vMerge="1">
                  <a:txBody>
                    <a:bodyPr/>
                    <a:lstStyle/>
                    <a:p>
                      <a:endParaRPr lang="en-RO"/>
                    </a:p>
                  </a:txBody>
                  <a:tcPr/>
                </a:tc>
                <a:tc>
                  <a:txBody>
                    <a:bodyPr/>
                    <a:lstStyle/>
                    <a:p>
                      <a:pPr algn="just"/>
                      <a:r>
                        <a:rPr lang="ro-RO" sz="1200" kern="100">
                          <a:effectLst/>
                        </a:rPr>
                        <a:t>PGDT 2.7.3. Împăduriri de terenuri și amenajarea de perdele forestiere</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362535369"/>
                  </a:ext>
                </a:extLst>
              </a:tr>
              <a:tr h="363240">
                <a:tc vMerge="1">
                  <a:txBody>
                    <a:bodyPr/>
                    <a:lstStyle/>
                    <a:p>
                      <a:endParaRPr lang="en-RO"/>
                    </a:p>
                  </a:txBody>
                  <a:tcPr/>
                </a:tc>
                <a:tc vMerge="1">
                  <a:txBody>
                    <a:bodyPr/>
                    <a:lstStyle/>
                    <a:p>
                      <a:endParaRPr lang="en-RO"/>
                    </a:p>
                  </a:txBody>
                  <a:tcPr/>
                </a:tc>
                <a:tc>
                  <a:txBody>
                    <a:bodyPr/>
                    <a:lstStyle/>
                    <a:p>
                      <a:pPr algn="just"/>
                      <a:r>
                        <a:rPr lang="ro-RO" sz="1200" kern="100">
                          <a:effectLst/>
                        </a:rPr>
                        <a:t>PGDT 2.7.4. Amenajarea și reabilitarea de spații verzi din interiorul localităților, inclusiv păduri-parc</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1827504661"/>
                  </a:ext>
                </a:extLst>
              </a:tr>
              <a:tr h="363240">
                <a:tc vMerge="1">
                  <a:txBody>
                    <a:bodyPr/>
                    <a:lstStyle/>
                    <a:p>
                      <a:endParaRPr lang="en-RO"/>
                    </a:p>
                  </a:txBody>
                  <a:tcPr/>
                </a:tc>
                <a:tc rowSpan="5">
                  <a:txBody>
                    <a:bodyPr/>
                    <a:lstStyle/>
                    <a:p>
                      <a:pPr algn="just"/>
                      <a:r>
                        <a:rPr lang="ro-RO" sz="1200" kern="100">
                          <a:effectLst/>
                        </a:rPr>
                        <a:t>PDT 2.8. Adaptarea la schimbările climatice și întărirea capacității de prevenire și gestionare a dezastrelor</a:t>
                      </a:r>
                      <a:endParaRPr lang="en-RO" sz="1200" kern="100">
                        <a:effectLst/>
                        <a:latin typeface="Times New Roman" panose="02020603050405020304" pitchFamily="18" charset="0"/>
                        <a:ea typeface="Times New Roman" panose="02020603050405020304" pitchFamily="18" charset="0"/>
                      </a:endParaRPr>
                    </a:p>
                  </a:txBody>
                  <a:tcPr marL="25496" marR="25496" marT="0" marB="0"/>
                </a:tc>
                <a:tc>
                  <a:txBody>
                    <a:bodyPr/>
                    <a:lstStyle/>
                    <a:p>
                      <a:pPr algn="just"/>
                      <a:r>
                        <a:rPr lang="ro-RO" sz="1200" kern="100">
                          <a:effectLst/>
                        </a:rPr>
                        <a:t>PGDT 2.8.1. Dezvoltarea  și reabilitarea infrastructurii de îmbunătățiri funciare (irigații, desecări, combatere eroziune)</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644318286"/>
                  </a:ext>
                </a:extLst>
              </a:tr>
              <a:tr h="272430">
                <a:tc vMerge="1">
                  <a:txBody>
                    <a:bodyPr/>
                    <a:lstStyle/>
                    <a:p>
                      <a:endParaRPr lang="en-RO"/>
                    </a:p>
                  </a:txBody>
                  <a:tcPr/>
                </a:tc>
                <a:tc vMerge="1">
                  <a:txBody>
                    <a:bodyPr/>
                    <a:lstStyle/>
                    <a:p>
                      <a:endParaRPr lang="en-RO"/>
                    </a:p>
                  </a:txBody>
                  <a:tcPr/>
                </a:tc>
                <a:tc>
                  <a:txBody>
                    <a:bodyPr/>
                    <a:lstStyle/>
                    <a:p>
                      <a:pPr algn="just"/>
                      <a:r>
                        <a:rPr lang="ro-RO" sz="1200" kern="100">
                          <a:effectLst/>
                        </a:rPr>
                        <a:t>PGDT 2.8.2. Identificarea și combaterea insulelor de căldură urbană </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678781982"/>
                  </a:ext>
                </a:extLst>
              </a:tr>
              <a:tr h="272430">
                <a:tc vMerge="1">
                  <a:txBody>
                    <a:bodyPr/>
                    <a:lstStyle/>
                    <a:p>
                      <a:endParaRPr lang="en-RO"/>
                    </a:p>
                  </a:txBody>
                  <a:tcPr/>
                </a:tc>
                <a:tc vMerge="1">
                  <a:txBody>
                    <a:bodyPr/>
                    <a:lstStyle/>
                    <a:p>
                      <a:endParaRPr lang="en-RO"/>
                    </a:p>
                  </a:txBody>
                  <a:tcPr/>
                </a:tc>
                <a:tc>
                  <a:txBody>
                    <a:bodyPr/>
                    <a:lstStyle/>
                    <a:p>
                      <a:pPr algn="just"/>
                      <a:r>
                        <a:rPr lang="ro-RO" sz="1200" kern="100">
                          <a:effectLst/>
                        </a:rPr>
                        <a:t>PGDT 2.8.3. Extinderea și reabilitarea infrastructurii de apărare împotriva inundațiilor</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640059315"/>
                  </a:ext>
                </a:extLst>
              </a:tr>
              <a:tr h="181620">
                <a:tc vMerge="1">
                  <a:txBody>
                    <a:bodyPr/>
                    <a:lstStyle/>
                    <a:p>
                      <a:endParaRPr lang="en-RO"/>
                    </a:p>
                  </a:txBody>
                  <a:tcPr/>
                </a:tc>
                <a:tc vMerge="1">
                  <a:txBody>
                    <a:bodyPr/>
                    <a:lstStyle/>
                    <a:p>
                      <a:endParaRPr lang="en-RO"/>
                    </a:p>
                  </a:txBody>
                  <a:tcPr/>
                </a:tc>
                <a:tc>
                  <a:txBody>
                    <a:bodyPr/>
                    <a:lstStyle/>
                    <a:p>
                      <a:pPr algn="just"/>
                      <a:r>
                        <a:rPr lang="ro-RO" sz="1200" kern="100">
                          <a:effectLst/>
                        </a:rPr>
                        <a:t>PGDT 2.8.4. Stabilizarea zonelor afectate de alunecări de teren</a:t>
                      </a:r>
                      <a:endParaRPr lang="en-RO" sz="1200" kern="10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276176797"/>
                  </a:ext>
                </a:extLst>
              </a:tr>
              <a:tr h="272430">
                <a:tc vMerge="1">
                  <a:txBody>
                    <a:bodyPr/>
                    <a:lstStyle/>
                    <a:p>
                      <a:endParaRPr lang="en-RO"/>
                    </a:p>
                  </a:txBody>
                  <a:tcPr/>
                </a:tc>
                <a:tc vMerge="1">
                  <a:txBody>
                    <a:bodyPr/>
                    <a:lstStyle/>
                    <a:p>
                      <a:endParaRPr lang="en-RO"/>
                    </a:p>
                  </a:txBody>
                  <a:tcPr/>
                </a:tc>
                <a:tc>
                  <a:txBody>
                    <a:bodyPr/>
                    <a:lstStyle/>
                    <a:p>
                      <a:pPr algn="just"/>
                      <a:r>
                        <a:rPr lang="ro-RO" sz="1200" kern="100" dirty="0">
                          <a:effectLst/>
                        </a:rPr>
                        <a:t>PGDT 2.8.5. Îmbunătățirea logisticii pentru gestionarea situațiilor de urgență </a:t>
                      </a:r>
                      <a:endParaRPr lang="en-RO" sz="1200" kern="100" dirty="0">
                        <a:effectLst/>
                        <a:latin typeface="Times New Roman" panose="02020603050405020304" pitchFamily="18" charset="0"/>
                        <a:ea typeface="Times New Roman" panose="02020603050405020304" pitchFamily="18" charset="0"/>
                      </a:endParaRPr>
                    </a:p>
                  </a:txBody>
                  <a:tcPr marL="25496" marR="25496" marT="0" marB="0"/>
                </a:tc>
                <a:extLst>
                  <a:ext uri="{0D108BD9-81ED-4DB2-BD59-A6C34878D82A}">
                    <a16:rowId xmlns:a16="http://schemas.microsoft.com/office/drawing/2014/main" val="2138714619"/>
                  </a:ext>
                </a:extLst>
              </a:tr>
            </a:tbl>
          </a:graphicData>
        </a:graphic>
      </p:graphicFrame>
    </p:spTree>
    <p:extLst>
      <p:ext uri="{BB962C8B-B14F-4D97-AF65-F5344CB8AC3E}">
        <p14:creationId xmlns:p14="http://schemas.microsoft.com/office/powerpoint/2010/main" val="3676606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943BC-821D-0EE8-7BCD-F91AD027EDE9}"/>
              </a:ext>
            </a:extLst>
          </p:cNvPr>
          <p:cNvSpPr>
            <a:spLocks noGrp="1"/>
          </p:cNvSpPr>
          <p:nvPr>
            <p:ph type="title"/>
          </p:nvPr>
        </p:nvSpPr>
        <p:spPr>
          <a:xfrm>
            <a:off x="729344" y="31976"/>
            <a:ext cx="10515600" cy="1325563"/>
          </a:xfrm>
        </p:spPr>
        <p:txBody>
          <a:bodyPr>
            <a:normAutofit/>
          </a:bodyPr>
          <a:lstStyle/>
          <a:p>
            <a:r>
              <a:rPr lang="ro-RO" sz="1800" b="1"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Obiective, politici și programe de dezvoltare teritorială</a:t>
            </a:r>
            <a:endParaRPr lang="en-RO" sz="1800" dirty="0"/>
          </a:p>
        </p:txBody>
      </p:sp>
      <p:graphicFrame>
        <p:nvGraphicFramePr>
          <p:cNvPr id="4" name="Content Placeholder 3">
            <a:extLst>
              <a:ext uri="{FF2B5EF4-FFF2-40B4-BE49-F238E27FC236}">
                <a16:creationId xmlns:a16="http://schemas.microsoft.com/office/drawing/2014/main" id="{834F0109-F0D6-39E9-BFB7-22D2CA8FCBB6}"/>
              </a:ext>
            </a:extLst>
          </p:cNvPr>
          <p:cNvGraphicFramePr>
            <a:graphicFrameLocks noGrp="1"/>
          </p:cNvGraphicFramePr>
          <p:nvPr>
            <p:ph idx="1"/>
            <p:extLst>
              <p:ext uri="{D42A27DB-BD31-4B8C-83A1-F6EECF244321}">
                <p14:modId xmlns:p14="http://schemas.microsoft.com/office/powerpoint/2010/main" val="110997379"/>
              </p:ext>
            </p:extLst>
          </p:nvPr>
        </p:nvGraphicFramePr>
        <p:xfrm>
          <a:off x="729344" y="1357539"/>
          <a:ext cx="10515600" cy="5319522"/>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4076646109"/>
                    </a:ext>
                  </a:extLst>
                </a:gridCol>
                <a:gridCol w="3505200">
                  <a:extLst>
                    <a:ext uri="{9D8B030D-6E8A-4147-A177-3AD203B41FA5}">
                      <a16:colId xmlns:a16="http://schemas.microsoft.com/office/drawing/2014/main" val="493248354"/>
                    </a:ext>
                  </a:extLst>
                </a:gridCol>
                <a:gridCol w="3505200">
                  <a:extLst>
                    <a:ext uri="{9D8B030D-6E8A-4147-A177-3AD203B41FA5}">
                      <a16:colId xmlns:a16="http://schemas.microsoft.com/office/drawing/2014/main" val="2989333992"/>
                    </a:ext>
                  </a:extLst>
                </a:gridCol>
              </a:tblGrid>
              <a:tr h="185547">
                <a:tc>
                  <a:txBody>
                    <a:bodyPr/>
                    <a:lstStyle/>
                    <a:p>
                      <a:pPr algn="ctr"/>
                      <a:r>
                        <a:rPr lang="ro-RO" sz="1200" kern="100">
                          <a:effectLst/>
                        </a:rPr>
                        <a:t>Obiective de dezvoltare teritorială</a:t>
                      </a:r>
                      <a:endParaRPr lang="en-RO" sz="1200" kern="100">
                        <a:effectLst/>
                        <a:latin typeface="Times New Roman" panose="02020603050405020304" pitchFamily="18" charset="0"/>
                        <a:ea typeface="Times New Roman" panose="02020603050405020304" pitchFamily="18" charset="0"/>
                      </a:endParaRPr>
                    </a:p>
                  </a:txBody>
                  <a:tcPr marL="34790" marR="34790" marT="0" marB="0"/>
                </a:tc>
                <a:tc>
                  <a:txBody>
                    <a:bodyPr/>
                    <a:lstStyle/>
                    <a:p>
                      <a:pPr algn="ctr"/>
                      <a:r>
                        <a:rPr lang="ro-RO" sz="1200" kern="100">
                          <a:effectLst/>
                        </a:rPr>
                        <a:t>Politici de dezvoltare teritorială</a:t>
                      </a:r>
                      <a:endParaRPr lang="en-RO" sz="1200" kern="100">
                        <a:effectLst/>
                        <a:latin typeface="Times New Roman" panose="02020603050405020304" pitchFamily="18" charset="0"/>
                        <a:ea typeface="Times New Roman" panose="02020603050405020304" pitchFamily="18" charset="0"/>
                      </a:endParaRPr>
                    </a:p>
                  </a:txBody>
                  <a:tcPr marL="34790" marR="34790" marT="0" marB="0"/>
                </a:tc>
                <a:tc>
                  <a:txBody>
                    <a:bodyPr/>
                    <a:lstStyle/>
                    <a:p>
                      <a:pPr algn="ctr"/>
                      <a:r>
                        <a:rPr lang="ro-RO" sz="1200" kern="100">
                          <a:effectLst/>
                        </a:rPr>
                        <a:t>Programe de dezvoltare teritorială</a:t>
                      </a:r>
                      <a:endParaRPr lang="en-RO" sz="1200" kern="10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1087895751"/>
                  </a:ext>
                </a:extLst>
              </a:tr>
              <a:tr h="463868">
                <a:tc rowSpan="11">
                  <a:txBody>
                    <a:bodyPr/>
                    <a:lstStyle/>
                    <a:p>
                      <a:pPr algn="just"/>
                      <a:r>
                        <a:rPr lang="ro-RO" sz="1200" kern="100" dirty="0">
                          <a:effectLst/>
                        </a:rPr>
                        <a:t>ODT 3: Trecerea la o economie județeană bazată pe o agricultură competitivă, industrii și sectoare de servicii cu valoare adăugată ridicată și care generează multe locuri de muncă bine plătite</a:t>
                      </a:r>
                      <a:endParaRPr lang="en-RO" sz="1200" kern="100" dirty="0">
                        <a:effectLst/>
                        <a:latin typeface="Times New Roman" panose="02020603050405020304" pitchFamily="18" charset="0"/>
                        <a:ea typeface="Times New Roman" panose="02020603050405020304" pitchFamily="18" charset="0"/>
                      </a:endParaRPr>
                    </a:p>
                  </a:txBody>
                  <a:tcPr marL="34790" marR="34790" marT="0" marB="0"/>
                </a:tc>
                <a:tc rowSpan="2">
                  <a:txBody>
                    <a:bodyPr/>
                    <a:lstStyle/>
                    <a:p>
                      <a:pPr algn="just"/>
                      <a:r>
                        <a:rPr lang="ro-RO" sz="1200" kern="100">
                          <a:effectLst/>
                        </a:rPr>
                        <a:t>PDT 3.1. Încurajarea antreprenoriatului, cu precădere în rândul grupurilor vulnerabile</a:t>
                      </a:r>
                      <a:endParaRPr lang="en-RO" sz="1200" kern="100">
                        <a:effectLst/>
                        <a:latin typeface="Times New Roman" panose="02020603050405020304" pitchFamily="18" charset="0"/>
                        <a:ea typeface="Times New Roman" panose="02020603050405020304" pitchFamily="18" charset="0"/>
                      </a:endParaRPr>
                    </a:p>
                  </a:txBody>
                  <a:tcPr marL="34790" marR="34790" marT="0" marB="0"/>
                </a:tc>
                <a:tc>
                  <a:txBody>
                    <a:bodyPr/>
                    <a:lstStyle/>
                    <a:p>
                      <a:pPr algn="just"/>
                      <a:r>
                        <a:rPr lang="ro-RO" sz="1200" kern="100">
                          <a:effectLst/>
                        </a:rPr>
                        <a:t>PGDT 3.1.1. Înființarea și dezvoltarea de centre / hub-uri / incubatoare / acceleratoare de afaceri și alte structuri de sprijin a antreprenorilor </a:t>
                      </a:r>
                      <a:endParaRPr lang="en-RO" sz="1200" kern="10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3460951673"/>
                  </a:ext>
                </a:extLst>
              </a:tr>
              <a:tr h="278321">
                <a:tc vMerge="1">
                  <a:txBody>
                    <a:bodyPr/>
                    <a:lstStyle/>
                    <a:p>
                      <a:endParaRPr lang="en-RO"/>
                    </a:p>
                  </a:txBody>
                  <a:tcPr/>
                </a:tc>
                <a:tc vMerge="1">
                  <a:txBody>
                    <a:bodyPr/>
                    <a:lstStyle/>
                    <a:p>
                      <a:endParaRPr lang="en-RO"/>
                    </a:p>
                  </a:txBody>
                  <a:tcPr/>
                </a:tc>
                <a:tc>
                  <a:txBody>
                    <a:bodyPr/>
                    <a:lstStyle/>
                    <a:p>
                      <a:pPr algn="just"/>
                      <a:r>
                        <a:rPr lang="ro-RO" sz="1200" kern="100">
                          <a:effectLst/>
                        </a:rPr>
                        <a:t>PGDT 3.1.2. Amenajarea și modernizarea piețelor și a târgurilor agroalimentare</a:t>
                      </a:r>
                      <a:endParaRPr lang="en-RO" sz="1200" kern="10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901931111"/>
                  </a:ext>
                </a:extLst>
              </a:tr>
              <a:tr h="547622">
                <a:tc vMerge="1">
                  <a:txBody>
                    <a:bodyPr/>
                    <a:lstStyle/>
                    <a:p>
                      <a:endParaRPr lang="en-RO"/>
                    </a:p>
                  </a:txBody>
                  <a:tcPr/>
                </a:tc>
                <a:tc>
                  <a:txBody>
                    <a:bodyPr/>
                    <a:lstStyle/>
                    <a:p>
                      <a:pPr algn="just"/>
                      <a:r>
                        <a:rPr lang="ro-RO" sz="1200" kern="100">
                          <a:effectLst/>
                        </a:rPr>
                        <a:t>PDT 3.2. Atragerea și retenția investitorilor străini, mai ales în sectoare cu valoare adăugată ridicată</a:t>
                      </a:r>
                      <a:endParaRPr lang="en-RO" sz="1200" kern="100">
                        <a:effectLst/>
                        <a:latin typeface="Times New Roman" panose="02020603050405020304" pitchFamily="18" charset="0"/>
                        <a:ea typeface="Times New Roman" panose="02020603050405020304" pitchFamily="18" charset="0"/>
                      </a:endParaRPr>
                    </a:p>
                  </a:txBody>
                  <a:tcPr marL="34790" marR="34790" marT="0" marB="0"/>
                </a:tc>
                <a:tc>
                  <a:txBody>
                    <a:bodyPr/>
                    <a:lstStyle/>
                    <a:p>
                      <a:pPr algn="just"/>
                      <a:r>
                        <a:rPr lang="ro-RO" sz="1200" kern="100">
                          <a:effectLst/>
                        </a:rPr>
                        <a:t>PGDT 3.2.1. Înființarea și dezvoltarea parcurilor/zonelor  industriale, logistice și tehnologice, inclusiv prin reconversia de situri brownfield</a:t>
                      </a:r>
                      <a:endParaRPr lang="en-RO" sz="1200" kern="10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1329020099"/>
                  </a:ext>
                </a:extLst>
              </a:tr>
              <a:tr h="371094">
                <a:tc vMerge="1">
                  <a:txBody>
                    <a:bodyPr/>
                    <a:lstStyle/>
                    <a:p>
                      <a:endParaRPr lang="en-RO"/>
                    </a:p>
                  </a:txBody>
                  <a:tcPr/>
                </a:tc>
                <a:tc rowSpan="3">
                  <a:txBody>
                    <a:bodyPr/>
                    <a:lstStyle/>
                    <a:p>
                      <a:pPr algn="just"/>
                      <a:r>
                        <a:rPr lang="ro-RO" sz="1200" kern="100">
                          <a:effectLst/>
                        </a:rPr>
                        <a:t>PDT 3.3. Sprijinirea competitivității și a rezilienței IMM-urilor locale</a:t>
                      </a:r>
                      <a:endParaRPr lang="en-RO" sz="1200" kern="100">
                        <a:effectLst/>
                        <a:latin typeface="Times New Roman" panose="02020603050405020304" pitchFamily="18" charset="0"/>
                        <a:ea typeface="Times New Roman" panose="02020603050405020304" pitchFamily="18" charset="0"/>
                      </a:endParaRPr>
                    </a:p>
                  </a:txBody>
                  <a:tcPr marL="34790" marR="34790" marT="0" marB="0"/>
                </a:tc>
                <a:tc>
                  <a:txBody>
                    <a:bodyPr/>
                    <a:lstStyle/>
                    <a:p>
                      <a:pPr algn="just"/>
                      <a:r>
                        <a:rPr lang="ro-RO" sz="1200" kern="100">
                          <a:effectLst/>
                        </a:rPr>
                        <a:t>PGDT 3.3.1. Realizarea de investiții în digitalizarea, automatizarea, robotizarea companiilor locale</a:t>
                      </a:r>
                      <a:endParaRPr lang="en-RO" sz="1200" kern="10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3727614212"/>
                  </a:ext>
                </a:extLst>
              </a:tr>
              <a:tr h="463868">
                <a:tc vMerge="1">
                  <a:txBody>
                    <a:bodyPr/>
                    <a:lstStyle/>
                    <a:p>
                      <a:endParaRPr lang="en-RO"/>
                    </a:p>
                  </a:txBody>
                  <a:tcPr/>
                </a:tc>
                <a:tc vMerge="1">
                  <a:txBody>
                    <a:bodyPr/>
                    <a:lstStyle/>
                    <a:p>
                      <a:endParaRPr lang="en-RO"/>
                    </a:p>
                  </a:txBody>
                  <a:tcPr/>
                </a:tc>
                <a:tc>
                  <a:txBody>
                    <a:bodyPr/>
                    <a:lstStyle/>
                    <a:p>
                      <a:pPr algn="just"/>
                      <a:r>
                        <a:rPr lang="ro-RO" sz="1200" kern="100">
                          <a:effectLst/>
                        </a:rPr>
                        <a:t>PGDT 3.3.2. Dezvoltarea infrastructurii pentru cercetare aplicativă și transfer de tehnologie dinspre mediul academic către cel de afaceri</a:t>
                      </a:r>
                      <a:endParaRPr lang="en-RO" sz="1200" kern="10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3506003494"/>
                  </a:ext>
                </a:extLst>
              </a:tr>
              <a:tr h="463868">
                <a:tc vMerge="1">
                  <a:txBody>
                    <a:bodyPr/>
                    <a:lstStyle/>
                    <a:p>
                      <a:endParaRPr lang="en-RO"/>
                    </a:p>
                  </a:txBody>
                  <a:tcPr/>
                </a:tc>
                <a:tc vMerge="1">
                  <a:txBody>
                    <a:bodyPr/>
                    <a:lstStyle/>
                    <a:p>
                      <a:endParaRPr lang="en-RO"/>
                    </a:p>
                  </a:txBody>
                  <a:tcPr/>
                </a:tc>
                <a:tc>
                  <a:txBody>
                    <a:bodyPr/>
                    <a:lstStyle/>
                    <a:p>
                      <a:pPr algn="just"/>
                      <a:r>
                        <a:rPr lang="ro-RO" sz="1200" kern="100">
                          <a:effectLst/>
                        </a:rPr>
                        <a:t>PGDT 3.3.3. Înființarea și dezvoltarea structurilor asociative ale companiilor din județ (clustere, cooperative, asociații etc.)</a:t>
                      </a:r>
                      <a:endParaRPr lang="en-RO" sz="1200" kern="10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2564591243"/>
                  </a:ext>
                </a:extLst>
              </a:tr>
              <a:tr h="463868">
                <a:tc vMerge="1">
                  <a:txBody>
                    <a:bodyPr/>
                    <a:lstStyle/>
                    <a:p>
                      <a:endParaRPr lang="en-RO"/>
                    </a:p>
                  </a:txBody>
                  <a:tcPr/>
                </a:tc>
                <a:tc rowSpan="5">
                  <a:txBody>
                    <a:bodyPr/>
                    <a:lstStyle/>
                    <a:p>
                      <a:pPr algn="just"/>
                      <a:r>
                        <a:rPr lang="ro-RO" sz="1200" kern="100">
                          <a:effectLst/>
                        </a:rPr>
                        <a:t>PDT 3.4. Valorificarea durabilă a potențialului turistic în scopul generării de bunăstare</a:t>
                      </a:r>
                      <a:endParaRPr lang="en-RO" sz="1200" kern="100">
                        <a:effectLst/>
                        <a:latin typeface="Times New Roman" panose="02020603050405020304" pitchFamily="18" charset="0"/>
                        <a:ea typeface="Times New Roman" panose="02020603050405020304" pitchFamily="18" charset="0"/>
                      </a:endParaRPr>
                    </a:p>
                  </a:txBody>
                  <a:tcPr marL="34790" marR="34790" marT="0" marB="0"/>
                </a:tc>
                <a:tc>
                  <a:txBody>
                    <a:bodyPr/>
                    <a:lstStyle/>
                    <a:p>
                      <a:pPr algn="just"/>
                      <a:r>
                        <a:rPr lang="ro-RO" sz="1200" kern="100">
                          <a:effectLst/>
                        </a:rPr>
                        <a:t>PGDT 3.4.1. Restaurarea / reabilitarea și introducerea în circuitul turistic a obiectivelor de patrimoniu construit, inclusiv a arhitecturii tradiționale</a:t>
                      </a:r>
                      <a:endParaRPr lang="en-RO" sz="1200" kern="10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2224534675"/>
                  </a:ext>
                </a:extLst>
              </a:tr>
              <a:tr h="278321">
                <a:tc vMerge="1">
                  <a:txBody>
                    <a:bodyPr/>
                    <a:lstStyle/>
                    <a:p>
                      <a:endParaRPr lang="en-RO"/>
                    </a:p>
                  </a:txBody>
                  <a:tcPr/>
                </a:tc>
                <a:tc vMerge="1">
                  <a:txBody>
                    <a:bodyPr/>
                    <a:lstStyle/>
                    <a:p>
                      <a:endParaRPr lang="en-RO"/>
                    </a:p>
                  </a:txBody>
                  <a:tcPr/>
                </a:tc>
                <a:tc>
                  <a:txBody>
                    <a:bodyPr/>
                    <a:lstStyle/>
                    <a:p>
                      <a:pPr algn="just"/>
                      <a:r>
                        <a:rPr lang="ro-RO" sz="1200" kern="100">
                          <a:effectLst/>
                        </a:rPr>
                        <a:t>PGDT 3.4.2. Dezvoltarea infrastructurii de bază din stațiunile turistice</a:t>
                      </a:r>
                      <a:endParaRPr lang="en-RO" sz="1200" kern="10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2816888871"/>
                  </a:ext>
                </a:extLst>
              </a:tr>
              <a:tr h="371094">
                <a:tc vMerge="1">
                  <a:txBody>
                    <a:bodyPr/>
                    <a:lstStyle/>
                    <a:p>
                      <a:endParaRPr lang="en-RO"/>
                    </a:p>
                  </a:txBody>
                  <a:tcPr/>
                </a:tc>
                <a:tc vMerge="1">
                  <a:txBody>
                    <a:bodyPr/>
                    <a:lstStyle/>
                    <a:p>
                      <a:endParaRPr lang="en-RO"/>
                    </a:p>
                  </a:txBody>
                  <a:tcPr/>
                </a:tc>
                <a:tc>
                  <a:txBody>
                    <a:bodyPr/>
                    <a:lstStyle/>
                    <a:p>
                      <a:pPr algn="just"/>
                      <a:r>
                        <a:rPr lang="ro-RO" sz="1200" kern="100">
                          <a:effectLst/>
                        </a:rPr>
                        <a:t>PGDT 3.4.3. Sprijinirea investițiilor p</a:t>
                      </a:r>
                      <a:r>
                        <a:rPr lang="en-RO" sz="1200" kern="100">
                          <a:effectLst/>
                        </a:rPr>
                        <a:t>ublice și </a:t>
                      </a:r>
                      <a:r>
                        <a:rPr lang="ro-RO" sz="1200" kern="100">
                          <a:effectLst/>
                        </a:rPr>
                        <a:t>private în infrastructură turistică și de agrement</a:t>
                      </a:r>
                      <a:endParaRPr lang="en-RO" sz="1200" kern="10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811067368"/>
                  </a:ext>
                </a:extLst>
              </a:tr>
              <a:tr h="278321">
                <a:tc vMerge="1">
                  <a:txBody>
                    <a:bodyPr/>
                    <a:lstStyle/>
                    <a:p>
                      <a:endParaRPr lang="en-RO"/>
                    </a:p>
                  </a:txBody>
                  <a:tcPr/>
                </a:tc>
                <a:tc vMerge="1">
                  <a:txBody>
                    <a:bodyPr/>
                    <a:lstStyle/>
                    <a:p>
                      <a:endParaRPr lang="en-RO"/>
                    </a:p>
                  </a:txBody>
                  <a:tcPr/>
                </a:tc>
                <a:tc>
                  <a:txBody>
                    <a:bodyPr/>
                    <a:lstStyle/>
                    <a:p>
                      <a:pPr algn="just"/>
                      <a:r>
                        <a:rPr lang="ro-RO" sz="1200" kern="100" dirty="0">
                          <a:effectLst/>
                        </a:rPr>
                        <a:t>PGDT 3.4.4. Investiții în infrastructura de informare, semnalizare și orientare turistică</a:t>
                      </a:r>
                      <a:endParaRPr lang="en-RO" sz="1200" kern="100" dirty="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3290444858"/>
                  </a:ext>
                </a:extLst>
              </a:tr>
              <a:tr h="185547">
                <a:tc vMerge="1">
                  <a:txBody>
                    <a:bodyPr/>
                    <a:lstStyle/>
                    <a:p>
                      <a:endParaRPr lang="en-RO"/>
                    </a:p>
                  </a:txBody>
                  <a:tcPr/>
                </a:tc>
                <a:tc vMerge="1">
                  <a:txBody>
                    <a:bodyPr/>
                    <a:lstStyle/>
                    <a:p>
                      <a:endParaRPr lang="en-RO"/>
                    </a:p>
                  </a:txBody>
                  <a:tcPr/>
                </a:tc>
                <a:tc>
                  <a:txBody>
                    <a:bodyPr/>
                    <a:lstStyle/>
                    <a:p>
                      <a:pPr algn="just"/>
                      <a:r>
                        <a:rPr lang="ro-RO" sz="600" kern="100" dirty="0">
                          <a:effectLst/>
                        </a:rPr>
                        <a:t>PGDT 3.4.5. Promovarea turistică a județului</a:t>
                      </a:r>
                      <a:endParaRPr lang="en-RO" sz="600" kern="100" dirty="0">
                        <a:effectLst/>
                        <a:latin typeface="Times New Roman" panose="02020603050405020304" pitchFamily="18" charset="0"/>
                        <a:ea typeface="Times New Roman" panose="02020603050405020304" pitchFamily="18" charset="0"/>
                      </a:endParaRPr>
                    </a:p>
                  </a:txBody>
                  <a:tcPr marL="34790" marR="34790" marT="0" marB="0"/>
                </a:tc>
                <a:extLst>
                  <a:ext uri="{0D108BD9-81ED-4DB2-BD59-A6C34878D82A}">
                    <a16:rowId xmlns:a16="http://schemas.microsoft.com/office/drawing/2014/main" val="4030426162"/>
                  </a:ext>
                </a:extLst>
              </a:tr>
            </a:tbl>
          </a:graphicData>
        </a:graphic>
      </p:graphicFrame>
    </p:spTree>
    <p:extLst>
      <p:ext uri="{BB962C8B-B14F-4D97-AF65-F5344CB8AC3E}">
        <p14:creationId xmlns:p14="http://schemas.microsoft.com/office/powerpoint/2010/main" val="4049045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990DC-1543-BB59-8786-5EBB724B16D6}"/>
              </a:ext>
            </a:extLst>
          </p:cNvPr>
          <p:cNvSpPr>
            <a:spLocks noGrp="1"/>
          </p:cNvSpPr>
          <p:nvPr>
            <p:ph type="title"/>
          </p:nvPr>
        </p:nvSpPr>
        <p:spPr>
          <a:xfrm>
            <a:off x="729343" y="-159372"/>
            <a:ext cx="10515600" cy="1325563"/>
          </a:xfrm>
        </p:spPr>
        <p:txBody>
          <a:bodyPr>
            <a:normAutofit/>
          </a:bodyPr>
          <a:lstStyle/>
          <a:p>
            <a:r>
              <a:rPr lang="ro-RO" sz="1800" b="1"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Obiective, politici și programe de dezvoltare teritorială</a:t>
            </a:r>
            <a:endParaRPr lang="en-RO" sz="1800" dirty="0"/>
          </a:p>
        </p:txBody>
      </p:sp>
      <p:graphicFrame>
        <p:nvGraphicFramePr>
          <p:cNvPr id="4" name="Content Placeholder 3">
            <a:extLst>
              <a:ext uri="{FF2B5EF4-FFF2-40B4-BE49-F238E27FC236}">
                <a16:creationId xmlns:a16="http://schemas.microsoft.com/office/drawing/2014/main" id="{DE297AB5-0E0D-FE86-480C-E77145DE8671}"/>
              </a:ext>
            </a:extLst>
          </p:cNvPr>
          <p:cNvGraphicFramePr>
            <a:graphicFrameLocks noGrp="1"/>
          </p:cNvGraphicFramePr>
          <p:nvPr>
            <p:ph idx="1"/>
            <p:extLst>
              <p:ext uri="{D42A27DB-BD31-4B8C-83A1-F6EECF244321}">
                <p14:modId xmlns:p14="http://schemas.microsoft.com/office/powerpoint/2010/main" val="1899372630"/>
              </p:ext>
            </p:extLst>
          </p:nvPr>
        </p:nvGraphicFramePr>
        <p:xfrm>
          <a:off x="729343" y="1166191"/>
          <a:ext cx="10919319" cy="5238856"/>
        </p:xfrm>
        <a:graphic>
          <a:graphicData uri="http://schemas.openxmlformats.org/drawingml/2006/table">
            <a:tbl>
              <a:tblPr firstRow="1" firstCol="1" bandRow="1">
                <a:tableStyleId>{5C22544A-7EE6-4342-B048-85BDC9FD1C3A}</a:tableStyleId>
              </a:tblPr>
              <a:tblGrid>
                <a:gridCol w="3639773">
                  <a:extLst>
                    <a:ext uri="{9D8B030D-6E8A-4147-A177-3AD203B41FA5}">
                      <a16:colId xmlns:a16="http://schemas.microsoft.com/office/drawing/2014/main" val="2496931636"/>
                    </a:ext>
                  </a:extLst>
                </a:gridCol>
                <a:gridCol w="3639773">
                  <a:extLst>
                    <a:ext uri="{9D8B030D-6E8A-4147-A177-3AD203B41FA5}">
                      <a16:colId xmlns:a16="http://schemas.microsoft.com/office/drawing/2014/main" val="4255027774"/>
                    </a:ext>
                  </a:extLst>
                </a:gridCol>
                <a:gridCol w="3639773">
                  <a:extLst>
                    <a:ext uri="{9D8B030D-6E8A-4147-A177-3AD203B41FA5}">
                      <a16:colId xmlns:a16="http://schemas.microsoft.com/office/drawing/2014/main" val="3483221871"/>
                    </a:ext>
                  </a:extLst>
                </a:gridCol>
              </a:tblGrid>
              <a:tr h="258944">
                <a:tc>
                  <a:txBody>
                    <a:bodyPr/>
                    <a:lstStyle/>
                    <a:p>
                      <a:pPr algn="ctr"/>
                      <a:r>
                        <a:rPr lang="ro-RO" sz="1200" kern="100">
                          <a:effectLst/>
                        </a:rPr>
                        <a:t>Obiective de dezvoltare teritorială</a:t>
                      </a:r>
                      <a:endParaRPr lang="en-RO" sz="1200" kern="100">
                        <a:effectLst/>
                        <a:latin typeface="Times New Roman" panose="02020603050405020304" pitchFamily="18" charset="0"/>
                        <a:ea typeface="Times New Roman" panose="02020603050405020304" pitchFamily="18" charset="0"/>
                      </a:endParaRPr>
                    </a:p>
                  </a:txBody>
                  <a:tcPr marL="40565" marR="40565" marT="0" marB="0"/>
                </a:tc>
                <a:tc>
                  <a:txBody>
                    <a:bodyPr/>
                    <a:lstStyle/>
                    <a:p>
                      <a:pPr algn="ctr"/>
                      <a:r>
                        <a:rPr lang="ro-RO" sz="1200" kern="100">
                          <a:effectLst/>
                        </a:rPr>
                        <a:t>Politici de dezvoltare teritorială</a:t>
                      </a:r>
                      <a:endParaRPr lang="en-RO" sz="1200" kern="100">
                        <a:effectLst/>
                        <a:latin typeface="Times New Roman" panose="02020603050405020304" pitchFamily="18" charset="0"/>
                        <a:ea typeface="Times New Roman" panose="02020603050405020304" pitchFamily="18" charset="0"/>
                      </a:endParaRPr>
                    </a:p>
                  </a:txBody>
                  <a:tcPr marL="40565" marR="40565" marT="0" marB="0"/>
                </a:tc>
                <a:tc>
                  <a:txBody>
                    <a:bodyPr/>
                    <a:lstStyle/>
                    <a:p>
                      <a:pPr algn="ctr"/>
                      <a:r>
                        <a:rPr lang="ro-RO" sz="1200" kern="100">
                          <a:effectLst/>
                        </a:rPr>
                        <a:t>Programe de dezvoltare teritorială</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4120608780"/>
                  </a:ext>
                </a:extLst>
              </a:tr>
              <a:tr h="776833">
                <a:tc rowSpan="13">
                  <a:txBody>
                    <a:bodyPr/>
                    <a:lstStyle/>
                    <a:p>
                      <a:pPr algn="just"/>
                      <a:r>
                        <a:rPr lang="ro-RO" sz="1200" kern="100">
                          <a:effectLst/>
                        </a:rPr>
                        <a:t>ODT 4: Sprijinirea unei creșteri incluzive a județului, care să prevină fenomenele de sărăcie și excluziune de la educație, sănătate, servicii sociale, cultură și activități recreative</a:t>
                      </a:r>
                      <a:endParaRPr lang="en-RO" sz="1200" kern="100">
                        <a:effectLst/>
                        <a:latin typeface="Times New Roman" panose="02020603050405020304" pitchFamily="18" charset="0"/>
                        <a:ea typeface="Times New Roman" panose="02020603050405020304" pitchFamily="18" charset="0"/>
                      </a:endParaRPr>
                    </a:p>
                  </a:txBody>
                  <a:tcPr marL="40565" marR="40565" marT="0" marB="0"/>
                </a:tc>
                <a:tc rowSpan="2">
                  <a:txBody>
                    <a:bodyPr/>
                    <a:lstStyle/>
                    <a:p>
                      <a:pPr algn="just"/>
                      <a:r>
                        <a:rPr lang="ro-RO" sz="1200" kern="100">
                          <a:effectLst/>
                        </a:rPr>
                        <a:t>PDT 4.1. Asigurarea infrastructurii adecvate pentru activități educaționale și de tineret</a:t>
                      </a:r>
                      <a:endParaRPr lang="en-RO" sz="1200" kern="100">
                        <a:effectLst/>
                        <a:latin typeface="Times New Roman" panose="02020603050405020304" pitchFamily="18" charset="0"/>
                        <a:ea typeface="Times New Roman" panose="02020603050405020304" pitchFamily="18" charset="0"/>
                      </a:endParaRPr>
                    </a:p>
                  </a:txBody>
                  <a:tcPr marL="40565" marR="40565" marT="0" marB="0"/>
                </a:tc>
                <a:tc>
                  <a:txBody>
                    <a:bodyPr/>
                    <a:lstStyle/>
                    <a:p>
                      <a:pPr algn="just"/>
                      <a:r>
                        <a:rPr lang="ro-RO" sz="1200" kern="100">
                          <a:effectLst/>
                        </a:rPr>
                        <a:t>PGDT 4.1.1. Investiții în infrastructura educațională preuniversitară, inclusiv săli și terenuri de sport, cantine, internate, centre de tip after-school</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4260504081"/>
                  </a:ext>
                </a:extLst>
              </a:tr>
              <a:tr h="517888">
                <a:tc vMerge="1">
                  <a:txBody>
                    <a:bodyPr/>
                    <a:lstStyle/>
                    <a:p>
                      <a:endParaRPr lang="en-RO"/>
                    </a:p>
                  </a:txBody>
                  <a:tcPr/>
                </a:tc>
                <a:tc vMerge="1">
                  <a:txBody>
                    <a:bodyPr/>
                    <a:lstStyle/>
                    <a:p>
                      <a:endParaRPr lang="en-RO"/>
                    </a:p>
                  </a:txBody>
                  <a:tcPr/>
                </a:tc>
                <a:tc>
                  <a:txBody>
                    <a:bodyPr/>
                    <a:lstStyle/>
                    <a:p>
                      <a:pPr algn="just"/>
                      <a:r>
                        <a:rPr lang="ro-RO" sz="1200" kern="100">
                          <a:effectLst/>
                        </a:rPr>
                        <a:t>PGDT 4.1.2. Investiții în infrastructura educațională universitară, inclusiv spații de cazare, cercetare etc. </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3317746763"/>
                  </a:ext>
                </a:extLst>
              </a:tr>
              <a:tr h="275129">
                <a:tc vMerge="1">
                  <a:txBody>
                    <a:bodyPr/>
                    <a:lstStyle/>
                    <a:p>
                      <a:endParaRPr lang="en-RO"/>
                    </a:p>
                  </a:txBody>
                  <a:tcPr/>
                </a:tc>
                <a:tc rowSpan="3">
                  <a:txBody>
                    <a:bodyPr/>
                    <a:lstStyle/>
                    <a:p>
                      <a:pPr algn="just"/>
                      <a:r>
                        <a:rPr lang="ro-RO" sz="1200" kern="100">
                          <a:effectLst/>
                        </a:rPr>
                        <a:t>PDT 4.2. Asigurarea infrastructurii pentru servicii medicale de calitate</a:t>
                      </a:r>
                      <a:endParaRPr lang="en-RO" sz="1200" kern="100">
                        <a:effectLst/>
                        <a:latin typeface="Times New Roman" panose="02020603050405020304" pitchFamily="18" charset="0"/>
                        <a:ea typeface="Times New Roman" panose="02020603050405020304" pitchFamily="18" charset="0"/>
                      </a:endParaRPr>
                    </a:p>
                  </a:txBody>
                  <a:tcPr marL="40565" marR="40565" marT="0" marB="0"/>
                </a:tc>
                <a:tc>
                  <a:txBody>
                    <a:bodyPr/>
                    <a:lstStyle/>
                    <a:p>
                      <a:pPr algn="just"/>
                      <a:r>
                        <a:rPr lang="ro-RO" sz="1200" kern="100">
                          <a:effectLst/>
                        </a:rPr>
                        <a:t>PGDT 4.2.1. Investiții în spitale și ambulatorii integrate</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2061717534"/>
                  </a:ext>
                </a:extLst>
              </a:tr>
              <a:tr h="517888">
                <a:tc vMerge="1">
                  <a:txBody>
                    <a:bodyPr/>
                    <a:lstStyle/>
                    <a:p>
                      <a:endParaRPr lang="en-RO"/>
                    </a:p>
                  </a:txBody>
                  <a:tcPr/>
                </a:tc>
                <a:tc vMerge="1">
                  <a:txBody>
                    <a:bodyPr/>
                    <a:lstStyle/>
                    <a:p>
                      <a:endParaRPr lang="en-RO"/>
                    </a:p>
                  </a:txBody>
                  <a:tcPr/>
                </a:tc>
                <a:tc>
                  <a:txBody>
                    <a:bodyPr/>
                    <a:lstStyle/>
                    <a:p>
                      <a:pPr algn="just"/>
                      <a:r>
                        <a:rPr lang="ro-RO" sz="1200" kern="100">
                          <a:effectLst/>
                        </a:rPr>
                        <a:t>PGDT 4.2.2. Investiții în cabinete / dispensare medicale, inclusiv centre/unități medico-sociale, cabinete școlare</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323624027"/>
                  </a:ext>
                </a:extLst>
              </a:tr>
              <a:tr h="401454">
                <a:tc vMerge="1">
                  <a:txBody>
                    <a:bodyPr/>
                    <a:lstStyle/>
                    <a:p>
                      <a:endParaRPr lang="en-RO"/>
                    </a:p>
                  </a:txBody>
                  <a:tcPr/>
                </a:tc>
                <a:tc vMerge="1">
                  <a:txBody>
                    <a:bodyPr/>
                    <a:lstStyle/>
                    <a:p>
                      <a:endParaRPr lang="en-RO"/>
                    </a:p>
                  </a:txBody>
                  <a:tcPr/>
                </a:tc>
                <a:tc>
                  <a:txBody>
                    <a:bodyPr/>
                    <a:lstStyle/>
                    <a:p>
                      <a:pPr algn="just"/>
                      <a:r>
                        <a:rPr lang="ro-RO" sz="1200" kern="100">
                          <a:effectLst/>
                        </a:rPr>
                        <a:t>PGDT 4.2.3. Investiții în infrastructura medicală de urgență  </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1219967095"/>
                  </a:ext>
                </a:extLst>
              </a:tr>
              <a:tr h="258944">
                <a:tc vMerge="1">
                  <a:txBody>
                    <a:bodyPr/>
                    <a:lstStyle/>
                    <a:p>
                      <a:endParaRPr lang="en-RO"/>
                    </a:p>
                  </a:txBody>
                  <a:tcPr/>
                </a:tc>
                <a:tc rowSpan="5">
                  <a:txBody>
                    <a:bodyPr/>
                    <a:lstStyle/>
                    <a:p>
                      <a:pPr algn="just"/>
                      <a:r>
                        <a:rPr lang="ro-RO" sz="1200" kern="100">
                          <a:effectLst/>
                        </a:rPr>
                        <a:t>PDT 4.3. Asigurarea infrastructurii pentru servicii sociale complexe și diversificate</a:t>
                      </a:r>
                      <a:endParaRPr lang="en-RO" sz="1200" kern="100">
                        <a:effectLst/>
                        <a:latin typeface="Times New Roman" panose="02020603050405020304" pitchFamily="18" charset="0"/>
                        <a:ea typeface="Times New Roman" panose="02020603050405020304" pitchFamily="18" charset="0"/>
                      </a:endParaRPr>
                    </a:p>
                  </a:txBody>
                  <a:tcPr marL="40565" marR="40565" marT="0" marB="0"/>
                </a:tc>
                <a:tc>
                  <a:txBody>
                    <a:bodyPr/>
                    <a:lstStyle/>
                    <a:p>
                      <a:pPr algn="just"/>
                      <a:r>
                        <a:rPr lang="ro-RO" sz="1200" kern="100">
                          <a:effectLst/>
                        </a:rPr>
                        <a:t>PGDT 4.3.1. Investiții în centre sociale pentru copii </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3626658832"/>
                  </a:ext>
                </a:extLst>
              </a:tr>
              <a:tr h="258944">
                <a:tc vMerge="1">
                  <a:txBody>
                    <a:bodyPr/>
                    <a:lstStyle/>
                    <a:p>
                      <a:endParaRPr lang="en-RO"/>
                    </a:p>
                  </a:txBody>
                  <a:tcPr/>
                </a:tc>
                <a:tc vMerge="1">
                  <a:txBody>
                    <a:bodyPr/>
                    <a:lstStyle/>
                    <a:p>
                      <a:endParaRPr lang="en-RO"/>
                    </a:p>
                  </a:txBody>
                  <a:tcPr/>
                </a:tc>
                <a:tc>
                  <a:txBody>
                    <a:bodyPr/>
                    <a:lstStyle/>
                    <a:p>
                      <a:pPr algn="just"/>
                      <a:r>
                        <a:rPr lang="ro-RO" sz="1200" kern="100">
                          <a:effectLst/>
                        </a:rPr>
                        <a:t>PGDT 4.3.2. Investiții în centre sociale pentru adulți </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453217574"/>
                  </a:ext>
                </a:extLst>
              </a:tr>
              <a:tr h="258944">
                <a:tc vMerge="1">
                  <a:txBody>
                    <a:bodyPr/>
                    <a:lstStyle/>
                    <a:p>
                      <a:endParaRPr lang="en-RO"/>
                    </a:p>
                  </a:txBody>
                  <a:tcPr/>
                </a:tc>
                <a:tc vMerge="1">
                  <a:txBody>
                    <a:bodyPr/>
                    <a:lstStyle/>
                    <a:p>
                      <a:endParaRPr lang="en-RO"/>
                    </a:p>
                  </a:txBody>
                  <a:tcPr/>
                </a:tc>
                <a:tc>
                  <a:txBody>
                    <a:bodyPr/>
                    <a:lstStyle/>
                    <a:p>
                      <a:pPr algn="just"/>
                      <a:r>
                        <a:rPr lang="ro-RO" sz="1200" kern="100">
                          <a:effectLst/>
                        </a:rPr>
                        <a:t>PGDT 4.3.3. Investiții în centre sociale pentru vârstnici</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591908252"/>
                  </a:ext>
                </a:extLst>
              </a:tr>
              <a:tr h="388416">
                <a:tc vMerge="1">
                  <a:txBody>
                    <a:bodyPr/>
                    <a:lstStyle/>
                    <a:p>
                      <a:endParaRPr lang="en-RO"/>
                    </a:p>
                  </a:txBody>
                  <a:tcPr/>
                </a:tc>
                <a:tc vMerge="1">
                  <a:txBody>
                    <a:bodyPr/>
                    <a:lstStyle/>
                    <a:p>
                      <a:endParaRPr lang="en-RO"/>
                    </a:p>
                  </a:txBody>
                  <a:tcPr/>
                </a:tc>
                <a:tc>
                  <a:txBody>
                    <a:bodyPr/>
                    <a:lstStyle/>
                    <a:p>
                      <a:pPr algn="just"/>
                      <a:r>
                        <a:rPr lang="ro-RO" sz="1200" kern="100">
                          <a:effectLst/>
                        </a:rPr>
                        <a:t>PGDT 4.3.4. Investiții în locuințe publice și zone cu locuire informală</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1212573332"/>
                  </a:ext>
                </a:extLst>
              </a:tr>
              <a:tr h="388416">
                <a:tc vMerge="1">
                  <a:txBody>
                    <a:bodyPr/>
                    <a:lstStyle/>
                    <a:p>
                      <a:endParaRPr lang="en-RO"/>
                    </a:p>
                  </a:txBody>
                  <a:tcPr/>
                </a:tc>
                <a:tc vMerge="1">
                  <a:txBody>
                    <a:bodyPr/>
                    <a:lstStyle/>
                    <a:p>
                      <a:endParaRPr lang="en-RO"/>
                    </a:p>
                  </a:txBody>
                  <a:tcPr/>
                </a:tc>
                <a:tc>
                  <a:txBody>
                    <a:bodyPr/>
                    <a:lstStyle/>
                    <a:p>
                      <a:pPr algn="just"/>
                      <a:r>
                        <a:rPr lang="ro-RO" sz="1200" kern="100">
                          <a:effectLst/>
                        </a:rPr>
                        <a:t>PGDT 4.3.5. Investiții pentru regenerarea zonelor urbane / rurale marginalizate</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2497428914"/>
                  </a:ext>
                </a:extLst>
              </a:tr>
              <a:tr h="258944">
                <a:tc vMerge="1">
                  <a:txBody>
                    <a:bodyPr/>
                    <a:lstStyle/>
                    <a:p>
                      <a:endParaRPr lang="en-RO"/>
                    </a:p>
                  </a:txBody>
                  <a:tcPr/>
                </a:tc>
                <a:tc rowSpan="3">
                  <a:txBody>
                    <a:bodyPr/>
                    <a:lstStyle/>
                    <a:p>
                      <a:pPr algn="just"/>
                      <a:r>
                        <a:rPr lang="ro-RO" sz="1200" kern="100">
                          <a:effectLst/>
                        </a:rPr>
                        <a:t>PDT 4.4. Asigurarea infrastructurii pentru activități cultural-sportive și recreative</a:t>
                      </a:r>
                      <a:endParaRPr lang="en-RO" sz="1200" kern="100">
                        <a:effectLst/>
                        <a:latin typeface="Times New Roman" panose="02020603050405020304" pitchFamily="18" charset="0"/>
                        <a:ea typeface="Times New Roman" panose="02020603050405020304" pitchFamily="18" charset="0"/>
                      </a:endParaRPr>
                    </a:p>
                  </a:txBody>
                  <a:tcPr marL="40565" marR="40565" marT="0" marB="0"/>
                </a:tc>
                <a:tc>
                  <a:txBody>
                    <a:bodyPr/>
                    <a:lstStyle/>
                    <a:p>
                      <a:pPr algn="just"/>
                      <a:r>
                        <a:rPr lang="ro-RO" sz="1200" kern="100">
                          <a:effectLst/>
                        </a:rPr>
                        <a:t>PGDT 4.4.1. Investiții în infrastructura culturală </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875924802"/>
                  </a:ext>
                </a:extLst>
              </a:tr>
              <a:tr h="258944">
                <a:tc vMerge="1">
                  <a:txBody>
                    <a:bodyPr/>
                    <a:lstStyle/>
                    <a:p>
                      <a:endParaRPr lang="en-RO"/>
                    </a:p>
                  </a:txBody>
                  <a:tcPr/>
                </a:tc>
                <a:tc vMerge="1">
                  <a:txBody>
                    <a:bodyPr/>
                    <a:lstStyle/>
                    <a:p>
                      <a:endParaRPr lang="en-RO"/>
                    </a:p>
                  </a:txBody>
                  <a:tcPr/>
                </a:tc>
                <a:tc>
                  <a:txBody>
                    <a:bodyPr/>
                    <a:lstStyle/>
                    <a:p>
                      <a:pPr algn="just"/>
                      <a:r>
                        <a:rPr lang="ro-RO" sz="1200" kern="100">
                          <a:effectLst/>
                        </a:rPr>
                        <a:t>PGDT 4.4.2. Investiții în infrastructura sportivă</a:t>
                      </a:r>
                      <a:endParaRPr lang="en-RO" sz="1200" kern="10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446201881"/>
                  </a:ext>
                </a:extLst>
              </a:tr>
              <a:tr h="388416">
                <a:tc vMerge="1">
                  <a:txBody>
                    <a:bodyPr/>
                    <a:lstStyle/>
                    <a:p>
                      <a:endParaRPr lang="en-RO"/>
                    </a:p>
                  </a:txBody>
                  <a:tcPr/>
                </a:tc>
                <a:tc vMerge="1">
                  <a:txBody>
                    <a:bodyPr/>
                    <a:lstStyle/>
                    <a:p>
                      <a:endParaRPr lang="en-RO"/>
                    </a:p>
                  </a:txBody>
                  <a:tcPr/>
                </a:tc>
                <a:tc>
                  <a:txBody>
                    <a:bodyPr/>
                    <a:lstStyle/>
                    <a:p>
                      <a:pPr algn="just"/>
                      <a:r>
                        <a:rPr lang="ro-RO" sz="1200" kern="100" dirty="0">
                          <a:effectLst/>
                        </a:rPr>
                        <a:t>PGDT 4.4.3. Investiții în infrastructura recreativă / de agrement</a:t>
                      </a:r>
                      <a:endParaRPr lang="en-RO" sz="1200" kern="100" dirty="0">
                        <a:effectLst/>
                        <a:latin typeface="Times New Roman" panose="02020603050405020304" pitchFamily="18" charset="0"/>
                        <a:ea typeface="Times New Roman" panose="02020603050405020304" pitchFamily="18" charset="0"/>
                      </a:endParaRPr>
                    </a:p>
                  </a:txBody>
                  <a:tcPr marL="40565" marR="40565" marT="0" marB="0"/>
                </a:tc>
                <a:extLst>
                  <a:ext uri="{0D108BD9-81ED-4DB2-BD59-A6C34878D82A}">
                    <a16:rowId xmlns:a16="http://schemas.microsoft.com/office/drawing/2014/main" val="1394286626"/>
                  </a:ext>
                </a:extLst>
              </a:tr>
            </a:tbl>
          </a:graphicData>
        </a:graphic>
      </p:graphicFrame>
    </p:spTree>
    <p:extLst>
      <p:ext uri="{BB962C8B-B14F-4D97-AF65-F5344CB8AC3E}">
        <p14:creationId xmlns:p14="http://schemas.microsoft.com/office/powerpoint/2010/main" val="4103012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72F90-D659-C980-A7A6-191931CCDB94}"/>
              </a:ext>
            </a:extLst>
          </p:cNvPr>
          <p:cNvSpPr>
            <a:spLocks noGrp="1"/>
          </p:cNvSpPr>
          <p:nvPr>
            <p:ph type="title"/>
          </p:nvPr>
        </p:nvSpPr>
        <p:spPr>
          <a:xfrm>
            <a:off x="838200" y="365125"/>
            <a:ext cx="10515600" cy="1082675"/>
          </a:xfrm>
        </p:spPr>
        <p:txBody>
          <a:bodyPr>
            <a:normAutofit/>
          </a:bodyPr>
          <a:lstStyle/>
          <a:p>
            <a:r>
              <a:rPr lang="ro-RO" sz="1800" b="1"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Obiective, politici și programe de dezvoltare teritorială</a:t>
            </a:r>
            <a:endParaRPr lang="en-RO" sz="1800" dirty="0"/>
          </a:p>
        </p:txBody>
      </p:sp>
      <p:graphicFrame>
        <p:nvGraphicFramePr>
          <p:cNvPr id="4" name="Content Placeholder 3">
            <a:extLst>
              <a:ext uri="{FF2B5EF4-FFF2-40B4-BE49-F238E27FC236}">
                <a16:creationId xmlns:a16="http://schemas.microsoft.com/office/drawing/2014/main" id="{C1C1A16E-ED33-AD98-7FEC-2F86DB2E2896}"/>
              </a:ext>
            </a:extLst>
          </p:cNvPr>
          <p:cNvGraphicFramePr>
            <a:graphicFrameLocks noGrp="1"/>
          </p:cNvGraphicFramePr>
          <p:nvPr>
            <p:ph idx="1"/>
            <p:extLst>
              <p:ext uri="{D42A27DB-BD31-4B8C-83A1-F6EECF244321}">
                <p14:modId xmlns:p14="http://schemas.microsoft.com/office/powerpoint/2010/main" val="2923097139"/>
              </p:ext>
            </p:extLst>
          </p:nvPr>
        </p:nvGraphicFramePr>
        <p:xfrm>
          <a:off x="838200" y="1690687"/>
          <a:ext cx="10515600" cy="4935398"/>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2707189223"/>
                    </a:ext>
                  </a:extLst>
                </a:gridCol>
                <a:gridCol w="3505200">
                  <a:extLst>
                    <a:ext uri="{9D8B030D-6E8A-4147-A177-3AD203B41FA5}">
                      <a16:colId xmlns:a16="http://schemas.microsoft.com/office/drawing/2014/main" val="749211911"/>
                    </a:ext>
                  </a:extLst>
                </a:gridCol>
                <a:gridCol w="3505200">
                  <a:extLst>
                    <a:ext uri="{9D8B030D-6E8A-4147-A177-3AD203B41FA5}">
                      <a16:colId xmlns:a16="http://schemas.microsoft.com/office/drawing/2014/main" val="2043361895"/>
                    </a:ext>
                  </a:extLst>
                </a:gridCol>
              </a:tblGrid>
              <a:tr h="379646">
                <a:tc>
                  <a:txBody>
                    <a:bodyPr/>
                    <a:lstStyle/>
                    <a:p>
                      <a:pPr algn="ctr"/>
                      <a:r>
                        <a:rPr lang="ro-RO" sz="1200" kern="100">
                          <a:effectLst/>
                        </a:rPr>
                        <a:t>Obiective de dezvoltare teritorială</a:t>
                      </a:r>
                      <a:endParaRPr lang="en-RO" sz="1200" kern="100">
                        <a:effectLst/>
                        <a:latin typeface="Times New Roman" panose="02020603050405020304" pitchFamily="18" charset="0"/>
                        <a:ea typeface="Times New Roman" panose="02020603050405020304" pitchFamily="18" charset="0"/>
                      </a:endParaRPr>
                    </a:p>
                  </a:txBody>
                  <a:tcPr marL="67990" marR="67990" marT="0" marB="0"/>
                </a:tc>
                <a:tc>
                  <a:txBody>
                    <a:bodyPr/>
                    <a:lstStyle/>
                    <a:p>
                      <a:pPr algn="ctr"/>
                      <a:r>
                        <a:rPr lang="ro-RO" sz="1200" kern="100">
                          <a:effectLst/>
                        </a:rPr>
                        <a:t>Politici de dezvoltare teritorială</a:t>
                      </a:r>
                      <a:endParaRPr lang="en-RO" sz="1200" kern="100">
                        <a:effectLst/>
                        <a:latin typeface="Times New Roman" panose="02020603050405020304" pitchFamily="18" charset="0"/>
                        <a:ea typeface="Times New Roman" panose="02020603050405020304" pitchFamily="18" charset="0"/>
                      </a:endParaRPr>
                    </a:p>
                  </a:txBody>
                  <a:tcPr marL="67990" marR="67990" marT="0" marB="0"/>
                </a:tc>
                <a:tc>
                  <a:txBody>
                    <a:bodyPr/>
                    <a:lstStyle/>
                    <a:p>
                      <a:pPr algn="ctr"/>
                      <a:r>
                        <a:rPr lang="ro-RO" sz="1200" kern="100">
                          <a:effectLst/>
                        </a:rPr>
                        <a:t>Programe de dezvoltare teritorială</a:t>
                      </a:r>
                      <a:endParaRPr lang="en-RO" sz="1200" kern="100">
                        <a:effectLst/>
                        <a:latin typeface="Times New Roman" panose="02020603050405020304" pitchFamily="18" charset="0"/>
                        <a:ea typeface="Times New Roman" panose="02020603050405020304" pitchFamily="18" charset="0"/>
                      </a:endParaRPr>
                    </a:p>
                  </a:txBody>
                  <a:tcPr marL="67990" marR="67990" marT="0" marB="0"/>
                </a:tc>
                <a:extLst>
                  <a:ext uri="{0D108BD9-81ED-4DB2-BD59-A6C34878D82A}">
                    <a16:rowId xmlns:a16="http://schemas.microsoft.com/office/drawing/2014/main" val="2148305568"/>
                  </a:ext>
                </a:extLst>
              </a:tr>
              <a:tr h="569469">
                <a:tc rowSpan="7">
                  <a:txBody>
                    <a:bodyPr/>
                    <a:lstStyle/>
                    <a:p>
                      <a:pPr algn="just"/>
                      <a:r>
                        <a:rPr lang="ro-RO" sz="1200" kern="100" dirty="0">
                          <a:effectLst/>
                        </a:rPr>
                        <a:t>ODT 5: Consolidarea unei rețele de orașe și zone urbane funcționale care să acționeze ca poli de dezvoltare și centre de echilibru la nivelul rețelei de așezări </a:t>
                      </a:r>
                      <a:endParaRPr lang="en-RO" sz="1200" kern="100" dirty="0">
                        <a:effectLst/>
                        <a:latin typeface="Times New Roman" panose="02020603050405020304" pitchFamily="18" charset="0"/>
                        <a:ea typeface="Times New Roman" panose="02020603050405020304" pitchFamily="18" charset="0"/>
                      </a:endParaRPr>
                    </a:p>
                  </a:txBody>
                  <a:tcPr marL="67990" marR="67990" marT="0" marB="0"/>
                </a:tc>
                <a:tc rowSpan="4">
                  <a:txBody>
                    <a:bodyPr/>
                    <a:lstStyle/>
                    <a:p>
                      <a:pPr algn="just"/>
                      <a:r>
                        <a:rPr lang="ro-RO" sz="1200" kern="100">
                          <a:effectLst/>
                        </a:rPr>
                        <a:t>PDT 5.1. Consolidarea municipiului Pitești și a zonei sale metropolitane ca pol de creștere de importanță națională</a:t>
                      </a:r>
                      <a:endParaRPr lang="en-RO" sz="1200" kern="100">
                        <a:effectLst/>
                        <a:latin typeface="Times New Roman" panose="02020603050405020304" pitchFamily="18" charset="0"/>
                        <a:ea typeface="Times New Roman" panose="02020603050405020304" pitchFamily="18" charset="0"/>
                      </a:endParaRPr>
                    </a:p>
                  </a:txBody>
                  <a:tcPr marL="67990" marR="67990" marT="0" marB="0"/>
                </a:tc>
                <a:tc>
                  <a:txBody>
                    <a:bodyPr/>
                    <a:lstStyle/>
                    <a:p>
                      <a:pPr algn="just"/>
                      <a:r>
                        <a:rPr lang="ro-RO" sz="1200" kern="100">
                          <a:effectLst/>
                        </a:rPr>
                        <a:t>PGDT 5.1.1. Investiții în infrastructura de mobilitate de importanță metropolitană</a:t>
                      </a:r>
                      <a:endParaRPr lang="en-RO" sz="1200" kern="100">
                        <a:effectLst/>
                        <a:latin typeface="Times New Roman" panose="02020603050405020304" pitchFamily="18" charset="0"/>
                        <a:ea typeface="Times New Roman" panose="02020603050405020304" pitchFamily="18" charset="0"/>
                      </a:endParaRPr>
                    </a:p>
                  </a:txBody>
                  <a:tcPr marL="67990" marR="67990" marT="0" marB="0"/>
                </a:tc>
                <a:extLst>
                  <a:ext uri="{0D108BD9-81ED-4DB2-BD59-A6C34878D82A}">
                    <a16:rowId xmlns:a16="http://schemas.microsoft.com/office/drawing/2014/main" val="2920110633"/>
                  </a:ext>
                </a:extLst>
              </a:tr>
              <a:tr h="569469">
                <a:tc vMerge="1">
                  <a:txBody>
                    <a:bodyPr/>
                    <a:lstStyle/>
                    <a:p>
                      <a:endParaRPr lang="en-RO"/>
                    </a:p>
                  </a:txBody>
                  <a:tcPr/>
                </a:tc>
                <a:tc vMerge="1">
                  <a:txBody>
                    <a:bodyPr/>
                    <a:lstStyle/>
                    <a:p>
                      <a:endParaRPr lang="en-RO"/>
                    </a:p>
                  </a:txBody>
                  <a:tcPr/>
                </a:tc>
                <a:tc>
                  <a:txBody>
                    <a:bodyPr/>
                    <a:lstStyle/>
                    <a:p>
                      <a:pPr algn="just"/>
                      <a:r>
                        <a:rPr lang="ro-RO" sz="1200" kern="100">
                          <a:effectLst/>
                        </a:rPr>
                        <a:t>PGDT 5.1.2. Investiții pentru regenerarea urbană, inclusiv infrastructură verde-albastră</a:t>
                      </a:r>
                      <a:endParaRPr lang="en-RO" sz="1200" kern="100">
                        <a:effectLst/>
                        <a:latin typeface="Times New Roman" panose="02020603050405020304" pitchFamily="18" charset="0"/>
                        <a:ea typeface="Times New Roman" panose="02020603050405020304" pitchFamily="18" charset="0"/>
                      </a:endParaRPr>
                    </a:p>
                  </a:txBody>
                  <a:tcPr marL="67990" marR="67990" marT="0" marB="0"/>
                </a:tc>
                <a:extLst>
                  <a:ext uri="{0D108BD9-81ED-4DB2-BD59-A6C34878D82A}">
                    <a16:rowId xmlns:a16="http://schemas.microsoft.com/office/drawing/2014/main" val="1848806035"/>
                  </a:ext>
                </a:extLst>
              </a:tr>
              <a:tr h="759292">
                <a:tc vMerge="1">
                  <a:txBody>
                    <a:bodyPr/>
                    <a:lstStyle/>
                    <a:p>
                      <a:endParaRPr lang="en-RO"/>
                    </a:p>
                  </a:txBody>
                  <a:tcPr/>
                </a:tc>
                <a:tc vMerge="1">
                  <a:txBody>
                    <a:bodyPr/>
                    <a:lstStyle/>
                    <a:p>
                      <a:endParaRPr lang="en-RO"/>
                    </a:p>
                  </a:txBody>
                  <a:tcPr/>
                </a:tc>
                <a:tc>
                  <a:txBody>
                    <a:bodyPr/>
                    <a:lstStyle/>
                    <a:p>
                      <a:pPr algn="just"/>
                      <a:r>
                        <a:rPr lang="ro-RO" sz="1200" kern="100">
                          <a:effectLst/>
                        </a:rPr>
                        <a:t>PGDT 5.1.3. Creșterea calității fondului construit, inclusiv eficientizare energetică și consolidare seismică</a:t>
                      </a:r>
                      <a:endParaRPr lang="en-RO" sz="1200" kern="100">
                        <a:effectLst/>
                        <a:latin typeface="Times New Roman" panose="02020603050405020304" pitchFamily="18" charset="0"/>
                        <a:ea typeface="Times New Roman" panose="02020603050405020304" pitchFamily="18" charset="0"/>
                      </a:endParaRPr>
                    </a:p>
                  </a:txBody>
                  <a:tcPr marL="67990" marR="67990" marT="0" marB="0"/>
                </a:tc>
                <a:extLst>
                  <a:ext uri="{0D108BD9-81ED-4DB2-BD59-A6C34878D82A}">
                    <a16:rowId xmlns:a16="http://schemas.microsoft.com/office/drawing/2014/main" val="457824212"/>
                  </a:ext>
                </a:extLst>
              </a:tr>
              <a:tr h="569469">
                <a:tc vMerge="1">
                  <a:txBody>
                    <a:bodyPr/>
                    <a:lstStyle/>
                    <a:p>
                      <a:endParaRPr lang="en-RO"/>
                    </a:p>
                  </a:txBody>
                  <a:tcPr/>
                </a:tc>
                <a:tc vMerge="1">
                  <a:txBody>
                    <a:bodyPr/>
                    <a:lstStyle/>
                    <a:p>
                      <a:endParaRPr lang="en-RO"/>
                    </a:p>
                  </a:txBody>
                  <a:tcPr/>
                </a:tc>
                <a:tc>
                  <a:txBody>
                    <a:bodyPr/>
                    <a:lstStyle/>
                    <a:p>
                      <a:pPr algn="just"/>
                      <a:r>
                        <a:rPr lang="ro-RO" sz="1200" kern="100">
                          <a:effectLst/>
                        </a:rPr>
                        <a:t>PGDT 5.1.4. Investiții în sisteme centralizate de termoficare</a:t>
                      </a:r>
                      <a:endParaRPr lang="en-RO" sz="1200" kern="100">
                        <a:effectLst/>
                        <a:latin typeface="Times New Roman" panose="02020603050405020304" pitchFamily="18" charset="0"/>
                        <a:ea typeface="Times New Roman" panose="02020603050405020304" pitchFamily="18" charset="0"/>
                      </a:endParaRPr>
                    </a:p>
                  </a:txBody>
                  <a:tcPr marL="67990" marR="67990" marT="0" marB="0"/>
                </a:tc>
                <a:extLst>
                  <a:ext uri="{0D108BD9-81ED-4DB2-BD59-A6C34878D82A}">
                    <a16:rowId xmlns:a16="http://schemas.microsoft.com/office/drawing/2014/main" val="3263470134"/>
                  </a:ext>
                </a:extLst>
              </a:tr>
              <a:tr h="759292">
                <a:tc vMerge="1">
                  <a:txBody>
                    <a:bodyPr/>
                    <a:lstStyle/>
                    <a:p>
                      <a:endParaRPr lang="en-RO"/>
                    </a:p>
                  </a:txBody>
                  <a:tcPr/>
                </a:tc>
                <a:tc rowSpan="3">
                  <a:txBody>
                    <a:bodyPr/>
                    <a:lstStyle/>
                    <a:p>
                      <a:pPr algn="just"/>
                      <a:r>
                        <a:rPr lang="ro-RO" sz="1200" kern="100">
                          <a:effectLst/>
                        </a:rPr>
                        <a:t>PDT 5.2. Consolidarea orașelor din județ și a zonelor urbane funcționale ale acestora ca poli de echilibru ai rețelei de așezări din județ</a:t>
                      </a:r>
                      <a:endParaRPr lang="en-RO" sz="1200" kern="100">
                        <a:effectLst/>
                        <a:latin typeface="Times New Roman" panose="02020603050405020304" pitchFamily="18" charset="0"/>
                        <a:ea typeface="Times New Roman" panose="02020603050405020304" pitchFamily="18" charset="0"/>
                      </a:endParaRPr>
                    </a:p>
                  </a:txBody>
                  <a:tcPr marL="67990" marR="67990" marT="0" marB="0"/>
                </a:tc>
                <a:tc>
                  <a:txBody>
                    <a:bodyPr/>
                    <a:lstStyle/>
                    <a:p>
                      <a:pPr algn="just"/>
                      <a:r>
                        <a:rPr lang="ro-RO" sz="1200" kern="100">
                          <a:effectLst/>
                        </a:rPr>
                        <a:t>PGDT 5.2.1. Investiții în infrastructura de mobilitate de la nivel de zonă urbană funcțională</a:t>
                      </a:r>
                      <a:endParaRPr lang="en-RO" sz="1200" kern="100">
                        <a:effectLst/>
                        <a:latin typeface="Times New Roman" panose="02020603050405020304" pitchFamily="18" charset="0"/>
                        <a:ea typeface="Times New Roman" panose="02020603050405020304" pitchFamily="18" charset="0"/>
                      </a:endParaRPr>
                    </a:p>
                  </a:txBody>
                  <a:tcPr marL="67990" marR="67990" marT="0" marB="0"/>
                </a:tc>
                <a:extLst>
                  <a:ext uri="{0D108BD9-81ED-4DB2-BD59-A6C34878D82A}">
                    <a16:rowId xmlns:a16="http://schemas.microsoft.com/office/drawing/2014/main" val="1350100577"/>
                  </a:ext>
                </a:extLst>
              </a:tr>
              <a:tr h="569469">
                <a:tc vMerge="1">
                  <a:txBody>
                    <a:bodyPr/>
                    <a:lstStyle/>
                    <a:p>
                      <a:endParaRPr lang="en-RO"/>
                    </a:p>
                  </a:txBody>
                  <a:tcPr/>
                </a:tc>
                <a:tc vMerge="1">
                  <a:txBody>
                    <a:bodyPr/>
                    <a:lstStyle/>
                    <a:p>
                      <a:endParaRPr lang="en-RO"/>
                    </a:p>
                  </a:txBody>
                  <a:tcPr/>
                </a:tc>
                <a:tc>
                  <a:txBody>
                    <a:bodyPr/>
                    <a:lstStyle/>
                    <a:p>
                      <a:pPr algn="just"/>
                      <a:r>
                        <a:rPr lang="ro-RO" sz="1200" kern="100">
                          <a:effectLst/>
                        </a:rPr>
                        <a:t>PGDT 5.2.2. Investiții pentru regenerarea urbană, inclusiv infrastructură verde-albastră</a:t>
                      </a:r>
                      <a:endParaRPr lang="en-RO" sz="1200" kern="100">
                        <a:effectLst/>
                        <a:latin typeface="Times New Roman" panose="02020603050405020304" pitchFamily="18" charset="0"/>
                        <a:ea typeface="Times New Roman" panose="02020603050405020304" pitchFamily="18" charset="0"/>
                      </a:endParaRPr>
                    </a:p>
                  </a:txBody>
                  <a:tcPr marL="67990" marR="67990" marT="0" marB="0"/>
                </a:tc>
                <a:extLst>
                  <a:ext uri="{0D108BD9-81ED-4DB2-BD59-A6C34878D82A}">
                    <a16:rowId xmlns:a16="http://schemas.microsoft.com/office/drawing/2014/main" val="4143049285"/>
                  </a:ext>
                </a:extLst>
              </a:tr>
              <a:tr h="759292">
                <a:tc vMerge="1">
                  <a:txBody>
                    <a:bodyPr/>
                    <a:lstStyle/>
                    <a:p>
                      <a:endParaRPr lang="en-RO"/>
                    </a:p>
                  </a:txBody>
                  <a:tcPr/>
                </a:tc>
                <a:tc vMerge="1">
                  <a:txBody>
                    <a:bodyPr/>
                    <a:lstStyle/>
                    <a:p>
                      <a:endParaRPr lang="en-RO"/>
                    </a:p>
                  </a:txBody>
                  <a:tcPr/>
                </a:tc>
                <a:tc>
                  <a:txBody>
                    <a:bodyPr/>
                    <a:lstStyle/>
                    <a:p>
                      <a:pPr algn="just"/>
                      <a:r>
                        <a:rPr lang="ro-RO" sz="1200" kern="100" dirty="0">
                          <a:effectLst/>
                        </a:rPr>
                        <a:t>PGDT 5.2.3.  Creșterea calității fondului construit, inclusiv eficientizare energetică și consolidare seismică</a:t>
                      </a:r>
                      <a:endParaRPr lang="en-RO" sz="1200" kern="100" dirty="0">
                        <a:effectLst/>
                        <a:latin typeface="Times New Roman" panose="02020603050405020304" pitchFamily="18" charset="0"/>
                        <a:ea typeface="Times New Roman" panose="02020603050405020304" pitchFamily="18" charset="0"/>
                      </a:endParaRPr>
                    </a:p>
                  </a:txBody>
                  <a:tcPr marL="67990" marR="67990" marT="0" marB="0"/>
                </a:tc>
                <a:extLst>
                  <a:ext uri="{0D108BD9-81ED-4DB2-BD59-A6C34878D82A}">
                    <a16:rowId xmlns:a16="http://schemas.microsoft.com/office/drawing/2014/main" val="3488989707"/>
                  </a:ext>
                </a:extLst>
              </a:tr>
            </a:tbl>
          </a:graphicData>
        </a:graphic>
      </p:graphicFrame>
    </p:spTree>
    <p:extLst>
      <p:ext uri="{BB962C8B-B14F-4D97-AF65-F5344CB8AC3E}">
        <p14:creationId xmlns:p14="http://schemas.microsoft.com/office/powerpoint/2010/main" val="2482376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E5BB9-B2E2-2B26-4D38-988FD60D81BA}"/>
              </a:ext>
            </a:extLst>
          </p:cNvPr>
          <p:cNvSpPr>
            <a:spLocks noGrp="1"/>
          </p:cNvSpPr>
          <p:nvPr>
            <p:ph type="title"/>
          </p:nvPr>
        </p:nvSpPr>
        <p:spPr/>
        <p:txBody>
          <a:bodyPr>
            <a:normAutofit/>
          </a:bodyPr>
          <a:lstStyle/>
          <a:p>
            <a:r>
              <a:rPr lang="ro-RO" sz="1800" b="1"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Obiective, politici și programe de dezvoltare teritorială</a:t>
            </a:r>
            <a:endParaRPr lang="en-RO" sz="1800" dirty="0"/>
          </a:p>
        </p:txBody>
      </p:sp>
      <p:graphicFrame>
        <p:nvGraphicFramePr>
          <p:cNvPr id="4" name="Content Placeholder 3">
            <a:extLst>
              <a:ext uri="{FF2B5EF4-FFF2-40B4-BE49-F238E27FC236}">
                <a16:creationId xmlns:a16="http://schemas.microsoft.com/office/drawing/2014/main" id="{3D724252-F231-C2E3-79F9-903F965CC590}"/>
              </a:ext>
            </a:extLst>
          </p:cNvPr>
          <p:cNvGraphicFramePr>
            <a:graphicFrameLocks noGrp="1"/>
          </p:cNvGraphicFramePr>
          <p:nvPr>
            <p:ph idx="1"/>
            <p:extLst>
              <p:ext uri="{D42A27DB-BD31-4B8C-83A1-F6EECF244321}">
                <p14:modId xmlns:p14="http://schemas.microsoft.com/office/powerpoint/2010/main" val="3525883950"/>
              </p:ext>
            </p:extLst>
          </p:nvPr>
        </p:nvGraphicFramePr>
        <p:xfrm>
          <a:off x="838200" y="1715294"/>
          <a:ext cx="10515600" cy="4351339"/>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2801537876"/>
                    </a:ext>
                  </a:extLst>
                </a:gridCol>
                <a:gridCol w="3505200">
                  <a:extLst>
                    <a:ext uri="{9D8B030D-6E8A-4147-A177-3AD203B41FA5}">
                      <a16:colId xmlns:a16="http://schemas.microsoft.com/office/drawing/2014/main" val="4204514560"/>
                    </a:ext>
                  </a:extLst>
                </a:gridCol>
                <a:gridCol w="3505200">
                  <a:extLst>
                    <a:ext uri="{9D8B030D-6E8A-4147-A177-3AD203B41FA5}">
                      <a16:colId xmlns:a16="http://schemas.microsoft.com/office/drawing/2014/main" val="1094769179"/>
                    </a:ext>
                  </a:extLst>
                </a:gridCol>
              </a:tblGrid>
              <a:tr h="290089">
                <a:tc>
                  <a:txBody>
                    <a:bodyPr/>
                    <a:lstStyle/>
                    <a:p>
                      <a:pPr algn="ctr"/>
                      <a:r>
                        <a:rPr lang="ro-RO" sz="1200" kern="100">
                          <a:effectLst/>
                        </a:rPr>
                        <a:t>Obiective de dezvoltare teritorială</a:t>
                      </a:r>
                      <a:endParaRPr lang="en-RO" sz="1200" kern="100">
                        <a:effectLst/>
                        <a:latin typeface="Times New Roman" panose="02020603050405020304" pitchFamily="18" charset="0"/>
                        <a:ea typeface="Times New Roman" panose="02020603050405020304" pitchFamily="18" charset="0"/>
                      </a:endParaRPr>
                    </a:p>
                  </a:txBody>
                  <a:tcPr marL="54392" marR="54392" marT="0" marB="0"/>
                </a:tc>
                <a:tc>
                  <a:txBody>
                    <a:bodyPr/>
                    <a:lstStyle/>
                    <a:p>
                      <a:pPr algn="ctr"/>
                      <a:r>
                        <a:rPr lang="ro-RO" sz="1200" kern="100">
                          <a:effectLst/>
                        </a:rPr>
                        <a:t>Politici de dezvoltare teritorială</a:t>
                      </a:r>
                      <a:endParaRPr lang="en-RO" sz="1200" kern="100">
                        <a:effectLst/>
                        <a:latin typeface="Times New Roman" panose="02020603050405020304" pitchFamily="18" charset="0"/>
                        <a:ea typeface="Times New Roman" panose="02020603050405020304" pitchFamily="18" charset="0"/>
                      </a:endParaRPr>
                    </a:p>
                  </a:txBody>
                  <a:tcPr marL="54392" marR="54392" marT="0" marB="0"/>
                </a:tc>
                <a:tc>
                  <a:txBody>
                    <a:bodyPr/>
                    <a:lstStyle/>
                    <a:p>
                      <a:pPr algn="ctr"/>
                      <a:r>
                        <a:rPr lang="ro-RO" sz="1200" kern="100">
                          <a:effectLst/>
                        </a:rPr>
                        <a:t>Programe de dezvoltare teritorială</a:t>
                      </a:r>
                      <a:endParaRPr lang="en-RO" sz="1200" kern="100">
                        <a:effectLst/>
                        <a:latin typeface="Times New Roman" panose="02020603050405020304" pitchFamily="18" charset="0"/>
                        <a:ea typeface="Times New Roman" panose="02020603050405020304" pitchFamily="18" charset="0"/>
                      </a:endParaRPr>
                    </a:p>
                  </a:txBody>
                  <a:tcPr marL="54392" marR="54392" marT="0" marB="0"/>
                </a:tc>
                <a:extLst>
                  <a:ext uri="{0D108BD9-81ED-4DB2-BD59-A6C34878D82A}">
                    <a16:rowId xmlns:a16="http://schemas.microsoft.com/office/drawing/2014/main" val="628561255"/>
                  </a:ext>
                </a:extLst>
              </a:tr>
              <a:tr h="435134">
                <a:tc rowSpan="9">
                  <a:txBody>
                    <a:bodyPr/>
                    <a:lstStyle/>
                    <a:p>
                      <a:pPr algn="just"/>
                      <a:r>
                        <a:rPr lang="ro-RO" sz="1200" kern="100">
                          <a:effectLst/>
                        </a:rPr>
                        <a:t>ODT 6: Consolidarea capacității de gestionare a activităților de amenajare a teritoriului și urbanism de la nivel județean </a:t>
                      </a:r>
                      <a:endParaRPr lang="en-RO" sz="1200" kern="100">
                        <a:effectLst/>
                        <a:latin typeface="Times New Roman" panose="02020603050405020304" pitchFamily="18" charset="0"/>
                        <a:ea typeface="Times New Roman" panose="02020603050405020304" pitchFamily="18" charset="0"/>
                      </a:endParaRPr>
                    </a:p>
                  </a:txBody>
                  <a:tcPr marL="54392" marR="54392" marT="0" marB="0"/>
                </a:tc>
                <a:tc>
                  <a:txBody>
                    <a:bodyPr/>
                    <a:lstStyle/>
                    <a:p>
                      <a:pPr algn="just"/>
                      <a:r>
                        <a:rPr lang="ro-RO" sz="1200" kern="100">
                          <a:effectLst/>
                        </a:rPr>
                        <a:t>PDT 6.1. Finalizarea lucrărilor de înregistrare cadastrală a proprietăților</a:t>
                      </a:r>
                      <a:endParaRPr lang="en-RO" sz="1200" kern="100">
                        <a:effectLst/>
                        <a:latin typeface="Times New Roman" panose="02020603050405020304" pitchFamily="18" charset="0"/>
                        <a:ea typeface="Times New Roman" panose="02020603050405020304" pitchFamily="18" charset="0"/>
                      </a:endParaRPr>
                    </a:p>
                  </a:txBody>
                  <a:tcPr marL="54392" marR="54392" marT="0" marB="0"/>
                </a:tc>
                <a:tc>
                  <a:txBody>
                    <a:bodyPr/>
                    <a:lstStyle/>
                    <a:p>
                      <a:pPr algn="just"/>
                      <a:r>
                        <a:rPr lang="ro-RO" sz="1200" kern="100">
                          <a:effectLst/>
                        </a:rPr>
                        <a:t>PGDT 6.1.1. Implementarea Planului Național de Cadastru și Carte Funciară la nivel județean</a:t>
                      </a:r>
                      <a:endParaRPr lang="en-RO" sz="1200" kern="100">
                        <a:effectLst/>
                        <a:latin typeface="Times New Roman" panose="02020603050405020304" pitchFamily="18" charset="0"/>
                        <a:ea typeface="Times New Roman" panose="02020603050405020304" pitchFamily="18" charset="0"/>
                      </a:endParaRPr>
                    </a:p>
                  </a:txBody>
                  <a:tcPr marL="54392" marR="54392" marT="0" marB="0"/>
                </a:tc>
                <a:extLst>
                  <a:ext uri="{0D108BD9-81ED-4DB2-BD59-A6C34878D82A}">
                    <a16:rowId xmlns:a16="http://schemas.microsoft.com/office/drawing/2014/main" val="1407047198"/>
                  </a:ext>
                </a:extLst>
              </a:tr>
              <a:tr h="435134">
                <a:tc vMerge="1">
                  <a:txBody>
                    <a:bodyPr/>
                    <a:lstStyle/>
                    <a:p>
                      <a:endParaRPr lang="en-RO"/>
                    </a:p>
                  </a:txBody>
                  <a:tcPr/>
                </a:tc>
                <a:tc rowSpan="2">
                  <a:txBody>
                    <a:bodyPr/>
                    <a:lstStyle/>
                    <a:p>
                      <a:pPr algn="just"/>
                      <a:r>
                        <a:rPr lang="ro-RO" sz="1200" kern="100">
                          <a:effectLst/>
                        </a:rPr>
                        <a:t>PDT 6.2. Elaborarea / actualizarea documentațiilor de amenajare a teritoriului și urbanism</a:t>
                      </a:r>
                      <a:endParaRPr lang="en-RO" sz="1200" kern="100">
                        <a:effectLst/>
                        <a:latin typeface="Times New Roman" panose="02020603050405020304" pitchFamily="18" charset="0"/>
                        <a:ea typeface="Times New Roman" panose="02020603050405020304" pitchFamily="18" charset="0"/>
                      </a:endParaRPr>
                    </a:p>
                  </a:txBody>
                  <a:tcPr marL="54392" marR="54392" marT="0" marB="0"/>
                </a:tc>
                <a:tc>
                  <a:txBody>
                    <a:bodyPr/>
                    <a:lstStyle/>
                    <a:p>
                      <a:pPr algn="just"/>
                      <a:r>
                        <a:rPr lang="ro-RO" sz="1200" kern="100">
                          <a:effectLst/>
                        </a:rPr>
                        <a:t>PGDT 6.2.1. Elaborarea de planuri de amenajare a teritoriului zonal</a:t>
                      </a:r>
                      <a:endParaRPr lang="en-RO" sz="1200" kern="100">
                        <a:effectLst/>
                        <a:latin typeface="Times New Roman" panose="02020603050405020304" pitchFamily="18" charset="0"/>
                        <a:ea typeface="Times New Roman" panose="02020603050405020304" pitchFamily="18" charset="0"/>
                      </a:endParaRPr>
                    </a:p>
                  </a:txBody>
                  <a:tcPr marL="54392" marR="54392" marT="0" marB="0"/>
                </a:tc>
                <a:extLst>
                  <a:ext uri="{0D108BD9-81ED-4DB2-BD59-A6C34878D82A}">
                    <a16:rowId xmlns:a16="http://schemas.microsoft.com/office/drawing/2014/main" val="138771698"/>
                  </a:ext>
                </a:extLst>
              </a:tr>
              <a:tr h="435134">
                <a:tc vMerge="1">
                  <a:txBody>
                    <a:bodyPr/>
                    <a:lstStyle/>
                    <a:p>
                      <a:endParaRPr lang="en-RO"/>
                    </a:p>
                  </a:txBody>
                  <a:tcPr/>
                </a:tc>
                <a:tc vMerge="1">
                  <a:txBody>
                    <a:bodyPr/>
                    <a:lstStyle/>
                    <a:p>
                      <a:endParaRPr lang="en-RO"/>
                    </a:p>
                  </a:txBody>
                  <a:tcPr/>
                </a:tc>
                <a:tc>
                  <a:txBody>
                    <a:bodyPr/>
                    <a:lstStyle/>
                    <a:p>
                      <a:pPr algn="just"/>
                      <a:r>
                        <a:rPr lang="ro-RO" sz="1200" kern="100">
                          <a:effectLst/>
                        </a:rPr>
                        <a:t>PGDT 6.2.2. Elaborarea de planuri urbanistice generale și regulamente locale de urbanism</a:t>
                      </a:r>
                      <a:endParaRPr lang="en-RO" sz="1200" kern="100">
                        <a:effectLst/>
                        <a:latin typeface="Times New Roman" panose="02020603050405020304" pitchFamily="18" charset="0"/>
                        <a:ea typeface="Times New Roman" panose="02020603050405020304" pitchFamily="18" charset="0"/>
                      </a:endParaRPr>
                    </a:p>
                  </a:txBody>
                  <a:tcPr marL="54392" marR="54392" marT="0" marB="0"/>
                </a:tc>
                <a:extLst>
                  <a:ext uri="{0D108BD9-81ED-4DB2-BD59-A6C34878D82A}">
                    <a16:rowId xmlns:a16="http://schemas.microsoft.com/office/drawing/2014/main" val="2993091304"/>
                  </a:ext>
                </a:extLst>
              </a:tr>
              <a:tr h="580178">
                <a:tc vMerge="1">
                  <a:txBody>
                    <a:bodyPr/>
                    <a:lstStyle/>
                    <a:p>
                      <a:endParaRPr lang="en-RO"/>
                    </a:p>
                  </a:txBody>
                  <a:tcPr/>
                </a:tc>
                <a:tc>
                  <a:txBody>
                    <a:bodyPr/>
                    <a:lstStyle/>
                    <a:p>
                      <a:pPr algn="just"/>
                      <a:r>
                        <a:rPr lang="ro-RO" sz="1200" kern="100">
                          <a:effectLst/>
                        </a:rPr>
                        <a:t>PDT 6.3. Elaborarea / actualizarea documentațiilor strategice</a:t>
                      </a:r>
                      <a:endParaRPr lang="en-RO" sz="1200" kern="100">
                        <a:effectLst/>
                        <a:latin typeface="Times New Roman" panose="02020603050405020304" pitchFamily="18" charset="0"/>
                        <a:ea typeface="Times New Roman" panose="02020603050405020304" pitchFamily="18" charset="0"/>
                      </a:endParaRPr>
                    </a:p>
                  </a:txBody>
                  <a:tcPr marL="54392" marR="54392" marT="0" marB="0"/>
                </a:tc>
                <a:tc>
                  <a:txBody>
                    <a:bodyPr/>
                    <a:lstStyle/>
                    <a:p>
                      <a:pPr algn="just"/>
                      <a:r>
                        <a:rPr lang="ro-RO" sz="1200" kern="100">
                          <a:effectLst/>
                        </a:rPr>
                        <a:t>PGDT 6.3.1. Elaborarea de strategii de dezvoltare județeană și locală, inclusiv planuri de mobilitate urbană durabilă</a:t>
                      </a:r>
                      <a:endParaRPr lang="en-RO" sz="1200" kern="100">
                        <a:effectLst/>
                        <a:latin typeface="Times New Roman" panose="02020603050405020304" pitchFamily="18" charset="0"/>
                        <a:ea typeface="Times New Roman" panose="02020603050405020304" pitchFamily="18" charset="0"/>
                      </a:endParaRPr>
                    </a:p>
                  </a:txBody>
                  <a:tcPr marL="54392" marR="54392" marT="0" marB="0"/>
                </a:tc>
                <a:extLst>
                  <a:ext uri="{0D108BD9-81ED-4DB2-BD59-A6C34878D82A}">
                    <a16:rowId xmlns:a16="http://schemas.microsoft.com/office/drawing/2014/main" val="1929723201"/>
                  </a:ext>
                </a:extLst>
              </a:tr>
              <a:tr h="435134">
                <a:tc vMerge="1">
                  <a:txBody>
                    <a:bodyPr/>
                    <a:lstStyle/>
                    <a:p>
                      <a:endParaRPr lang="en-RO"/>
                    </a:p>
                  </a:txBody>
                  <a:tcPr/>
                </a:tc>
                <a:tc rowSpan="2">
                  <a:txBody>
                    <a:bodyPr/>
                    <a:lstStyle/>
                    <a:p>
                      <a:pPr algn="just"/>
                      <a:r>
                        <a:rPr lang="ro-RO" sz="1200" kern="100">
                          <a:effectLst/>
                        </a:rPr>
                        <a:t>PDT 6.4. Asigurarea logisticii pentru activitatea administrațiilor publice locale</a:t>
                      </a:r>
                      <a:endParaRPr lang="en-RO" sz="1200" kern="100">
                        <a:effectLst/>
                        <a:latin typeface="Times New Roman" panose="02020603050405020304" pitchFamily="18" charset="0"/>
                        <a:ea typeface="Times New Roman" panose="02020603050405020304" pitchFamily="18" charset="0"/>
                      </a:endParaRPr>
                    </a:p>
                  </a:txBody>
                  <a:tcPr marL="54392" marR="54392" marT="0" marB="0"/>
                </a:tc>
                <a:tc>
                  <a:txBody>
                    <a:bodyPr/>
                    <a:lstStyle/>
                    <a:p>
                      <a:pPr algn="just"/>
                      <a:r>
                        <a:rPr lang="ro-RO" sz="1200" kern="100">
                          <a:effectLst/>
                        </a:rPr>
                        <a:t>PGDT 6.4.1. Construcția, reabilitarea, modernizarea de spații administrative</a:t>
                      </a:r>
                      <a:endParaRPr lang="en-RO" sz="1200" kern="100">
                        <a:effectLst/>
                        <a:latin typeface="Times New Roman" panose="02020603050405020304" pitchFamily="18" charset="0"/>
                        <a:ea typeface="Times New Roman" panose="02020603050405020304" pitchFamily="18" charset="0"/>
                      </a:endParaRPr>
                    </a:p>
                  </a:txBody>
                  <a:tcPr marL="54392" marR="54392" marT="0" marB="0"/>
                </a:tc>
                <a:extLst>
                  <a:ext uri="{0D108BD9-81ED-4DB2-BD59-A6C34878D82A}">
                    <a16:rowId xmlns:a16="http://schemas.microsoft.com/office/drawing/2014/main" val="2363108650"/>
                  </a:ext>
                </a:extLst>
              </a:tr>
              <a:tr h="435134">
                <a:tc vMerge="1">
                  <a:txBody>
                    <a:bodyPr/>
                    <a:lstStyle/>
                    <a:p>
                      <a:endParaRPr lang="en-RO"/>
                    </a:p>
                  </a:txBody>
                  <a:tcPr/>
                </a:tc>
                <a:tc vMerge="1">
                  <a:txBody>
                    <a:bodyPr/>
                    <a:lstStyle/>
                    <a:p>
                      <a:endParaRPr lang="en-RO"/>
                    </a:p>
                  </a:txBody>
                  <a:tcPr/>
                </a:tc>
                <a:tc>
                  <a:txBody>
                    <a:bodyPr/>
                    <a:lstStyle/>
                    <a:p>
                      <a:pPr algn="just"/>
                      <a:r>
                        <a:rPr lang="ro-RO" sz="1200" kern="100">
                          <a:effectLst/>
                        </a:rPr>
                        <a:t>PGDT 6.4.2. Dotarea administrațiilor locale cu echipamente</a:t>
                      </a:r>
                      <a:endParaRPr lang="en-RO" sz="1200" kern="100">
                        <a:effectLst/>
                        <a:latin typeface="Times New Roman" panose="02020603050405020304" pitchFamily="18" charset="0"/>
                        <a:ea typeface="Times New Roman" panose="02020603050405020304" pitchFamily="18" charset="0"/>
                      </a:endParaRPr>
                    </a:p>
                  </a:txBody>
                  <a:tcPr marL="54392" marR="54392" marT="0" marB="0"/>
                </a:tc>
                <a:extLst>
                  <a:ext uri="{0D108BD9-81ED-4DB2-BD59-A6C34878D82A}">
                    <a16:rowId xmlns:a16="http://schemas.microsoft.com/office/drawing/2014/main" val="1476112368"/>
                  </a:ext>
                </a:extLst>
              </a:tr>
              <a:tr h="435134">
                <a:tc vMerge="1">
                  <a:txBody>
                    <a:bodyPr/>
                    <a:lstStyle/>
                    <a:p>
                      <a:endParaRPr lang="en-RO"/>
                    </a:p>
                  </a:txBody>
                  <a:tcPr/>
                </a:tc>
                <a:tc rowSpan="3">
                  <a:txBody>
                    <a:bodyPr/>
                    <a:lstStyle/>
                    <a:p>
                      <a:pPr algn="just"/>
                      <a:r>
                        <a:rPr lang="ro-RO" sz="1200" kern="100">
                          <a:effectLst/>
                        </a:rPr>
                        <a:t>PDT 6.5. Digitalizarea activității de gestionare a dezvoltării teritoriale și implementarea soluțiilor GIS</a:t>
                      </a:r>
                      <a:endParaRPr lang="en-RO" sz="1200" kern="100">
                        <a:effectLst/>
                        <a:latin typeface="Times New Roman" panose="02020603050405020304" pitchFamily="18" charset="0"/>
                        <a:ea typeface="Times New Roman" panose="02020603050405020304" pitchFamily="18" charset="0"/>
                      </a:endParaRPr>
                    </a:p>
                  </a:txBody>
                  <a:tcPr marL="54392" marR="54392" marT="0" marB="0"/>
                </a:tc>
                <a:tc>
                  <a:txBody>
                    <a:bodyPr/>
                    <a:lstStyle/>
                    <a:p>
                      <a:pPr algn="just"/>
                      <a:r>
                        <a:rPr lang="ro-RO" sz="1200" kern="100">
                          <a:effectLst/>
                        </a:rPr>
                        <a:t>PGDT 6.5.1. Dezvoltarea unui portal GIS și a unui ghișeu unic la nivel județean</a:t>
                      </a:r>
                      <a:endParaRPr lang="en-RO" sz="1200" kern="100">
                        <a:effectLst/>
                        <a:latin typeface="Times New Roman" panose="02020603050405020304" pitchFamily="18" charset="0"/>
                        <a:ea typeface="Times New Roman" panose="02020603050405020304" pitchFamily="18" charset="0"/>
                      </a:endParaRPr>
                    </a:p>
                  </a:txBody>
                  <a:tcPr marL="54392" marR="54392" marT="0" marB="0"/>
                </a:tc>
                <a:extLst>
                  <a:ext uri="{0D108BD9-81ED-4DB2-BD59-A6C34878D82A}">
                    <a16:rowId xmlns:a16="http://schemas.microsoft.com/office/drawing/2014/main" val="2990499763"/>
                  </a:ext>
                </a:extLst>
              </a:tr>
              <a:tr h="435134">
                <a:tc vMerge="1">
                  <a:txBody>
                    <a:bodyPr/>
                    <a:lstStyle/>
                    <a:p>
                      <a:endParaRPr lang="en-RO"/>
                    </a:p>
                  </a:txBody>
                  <a:tcPr/>
                </a:tc>
                <a:tc vMerge="1">
                  <a:txBody>
                    <a:bodyPr/>
                    <a:lstStyle/>
                    <a:p>
                      <a:endParaRPr lang="en-RO"/>
                    </a:p>
                  </a:txBody>
                  <a:tcPr/>
                </a:tc>
                <a:tc>
                  <a:txBody>
                    <a:bodyPr/>
                    <a:lstStyle/>
                    <a:p>
                      <a:pPr algn="just"/>
                      <a:r>
                        <a:rPr lang="ro-RO" sz="1200" kern="100">
                          <a:effectLst/>
                        </a:rPr>
                        <a:t>PGDT 6.5.2. Dezvoltarea de baze / bănci de date spațiale la nivelul UAT-urilor </a:t>
                      </a:r>
                      <a:endParaRPr lang="en-RO" sz="1200" kern="100">
                        <a:effectLst/>
                        <a:latin typeface="Times New Roman" panose="02020603050405020304" pitchFamily="18" charset="0"/>
                        <a:ea typeface="Times New Roman" panose="02020603050405020304" pitchFamily="18" charset="0"/>
                      </a:endParaRPr>
                    </a:p>
                  </a:txBody>
                  <a:tcPr marL="54392" marR="54392" marT="0" marB="0"/>
                </a:tc>
                <a:extLst>
                  <a:ext uri="{0D108BD9-81ED-4DB2-BD59-A6C34878D82A}">
                    <a16:rowId xmlns:a16="http://schemas.microsoft.com/office/drawing/2014/main" val="1216671483"/>
                  </a:ext>
                </a:extLst>
              </a:tr>
              <a:tr h="435134">
                <a:tc vMerge="1">
                  <a:txBody>
                    <a:bodyPr/>
                    <a:lstStyle/>
                    <a:p>
                      <a:endParaRPr lang="en-RO"/>
                    </a:p>
                  </a:txBody>
                  <a:tcPr/>
                </a:tc>
                <a:tc vMerge="1">
                  <a:txBody>
                    <a:bodyPr/>
                    <a:lstStyle/>
                    <a:p>
                      <a:endParaRPr lang="en-RO"/>
                    </a:p>
                  </a:txBody>
                  <a:tcPr/>
                </a:tc>
                <a:tc>
                  <a:txBody>
                    <a:bodyPr/>
                    <a:lstStyle/>
                    <a:p>
                      <a:pPr algn="just"/>
                      <a:r>
                        <a:rPr lang="ro-RO" sz="1200" kern="100" dirty="0">
                          <a:effectLst/>
                        </a:rPr>
                        <a:t>PGDT 6.5.3. Actualizarea și mentenanța site-urilor WEB ale Primăriilor </a:t>
                      </a:r>
                      <a:endParaRPr lang="en-RO" sz="1200" kern="100" dirty="0">
                        <a:effectLst/>
                        <a:latin typeface="Times New Roman" panose="02020603050405020304" pitchFamily="18" charset="0"/>
                        <a:ea typeface="Times New Roman" panose="02020603050405020304" pitchFamily="18" charset="0"/>
                      </a:endParaRPr>
                    </a:p>
                  </a:txBody>
                  <a:tcPr marL="54392" marR="54392" marT="0" marB="0"/>
                </a:tc>
                <a:extLst>
                  <a:ext uri="{0D108BD9-81ED-4DB2-BD59-A6C34878D82A}">
                    <a16:rowId xmlns:a16="http://schemas.microsoft.com/office/drawing/2014/main" val="1695181970"/>
                  </a:ext>
                </a:extLst>
              </a:tr>
            </a:tbl>
          </a:graphicData>
        </a:graphic>
      </p:graphicFrame>
    </p:spTree>
    <p:extLst>
      <p:ext uri="{BB962C8B-B14F-4D97-AF65-F5344CB8AC3E}">
        <p14:creationId xmlns:p14="http://schemas.microsoft.com/office/powerpoint/2010/main" val="3726519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BBEFC-6E98-BBC4-10F1-F6F1EE03ECD6}"/>
              </a:ext>
            </a:extLst>
          </p:cNvPr>
          <p:cNvSpPr>
            <a:spLocks noGrp="1"/>
          </p:cNvSpPr>
          <p:nvPr>
            <p:ph type="title"/>
          </p:nvPr>
        </p:nvSpPr>
        <p:spPr>
          <a:xfrm>
            <a:off x="757030" y="-255360"/>
            <a:ext cx="10515600" cy="1325563"/>
          </a:xfrm>
        </p:spPr>
        <p:txBody>
          <a:bodyPr>
            <a:normAutofit/>
          </a:bodyPr>
          <a:lstStyle/>
          <a:p>
            <a:r>
              <a:rPr lang="en-RO" sz="2400" dirty="0"/>
              <a:t>Măsuri propuse pentru facilitarea implementării PATJ</a:t>
            </a:r>
          </a:p>
        </p:txBody>
      </p:sp>
      <p:graphicFrame>
        <p:nvGraphicFramePr>
          <p:cNvPr id="4" name="Table 3">
            <a:extLst>
              <a:ext uri="{FF2B5EF4-FFF2-40B4-BE49-F238E27FC236}">
                <a16:creationId xmlns:a16="http://schemas.microsoft.com/office/drawing/2014/main" id="{72A89A57-D185-CB5F-2CEA-97046D91B3FD}"/>
              </a:ext>
            </a:extLst>
          </p:cNvPr>
          <p:cNvGraphicFramePr>
            <a:graphicFrameLocks noGrp="1"/>
          </p:cNvGraphicFramePr>
          <p:nvPr>
            <p:extLst>
              <p:ext uri="{D42A27DB-BD31-4B8C-83A1-F6EECF244321}">
                <p14:modId xmlns:p14="http://schemas.microsoft.com/office/powerpoint/2010/main" val="3760988557"/>
              </p:ext>
            </p:extLst>
          </p:nvPr>
        </p:nvGraphicFramePr>
        <p:xfrm>
          <a:off x="757030" y="670560"/>
          <a:ext cx="10677939" cy="6187440"/>
        </p:xfrm>
        <a:graphic>
          <a:graphicData uri="http://schemas.openxmlformats.org/drawingml/2006/table">
            <a:tbl>
              <a:tblPr firstRow="1" firstCol="1" bandRow="1">
                <a:tableStyleId>{5C22544A-7EE6-4342-B048-85BDC9FD1C3A}</a:tableStyleId>
              </a:tblPr>
              <a:tblGrid>
                <a:gridCol w="5388430">
                  <a:extLst>
                    <a:ext uri="{9D8B030D-6E8A-4147-A177-3AD203B41FA5}">
                      <a16:colId xmlns:a16="http://schemas.microsoft.com/office/drawing/2014/main" val="2894865845"/>
                    </a:ext>
                  </a:extLst>
                </a:gridCol>
                <a:gridCol w="1763485">
                  <a:extLst>
                    <a:ext uri="{9D8B030D-6E8A-4147-A177-3AD203B41FA5}">
                      <a16:colId xmlns:a16="http://schemas.microsoft.com/office/drawing/2014/main" val="296337513"/>
                    </a:ext>
                  </a:extLst>
                </a:gridCol>
                <a:gridCol w="1789990">
                  <a:extLst>
                    <a:ext uri="{9D8B030D-6E8A-4147-A177-3AD203B41FA5}">
                      <a16:colId xmlns:a16="http://schemas.microsoft.com/office/drawing/2014/main" val="1968663864"/>
                    </a:ext>
                  </a:extLst>
                </a:gridCol>
                <a:gridCol w="1736034">
                  <a:extLst>
                    <a:ext uri="{9D8B030D-6E8A-4147-A177-3AD203B41FA5}">
                      <a16:colId xmlns:a16="http://schemas.microsoft.com/office/drawing/2014/main" val="1318322467"/>
                    </a:ext>
                  </a:extLst>
                </a:gridCol>
              </a:tblGrid>
              <a:tr h="140366">
                <a:tc>
                  <a:txBody>
                    <a:bodyPr/>
                    <a:lstStyle/>
                    <a:p>
                      <a:pPr algn="ctr"/>
                      <a:r>
                        <a:rPr lang="ro-RO" sz="1400" kern="100">
                          <a:effectLst/>
                        </a:rPr>
                        <a:t>Măsura</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ctr"/>
                      <a:r>
                        <a:rPr lang="ro-RO" sz="1400" kern="100">
                          <a:effectLst/>
                        </a:rPr>
                        <a:t>Termen de inițiere</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ctr"/>
                      <a:r>
                        <a:rPr lang="ro-RO" sz="1400" kern="100">
                          <a:effectLst/>
                        </a:rPr>
                        <a:t>Termen de finalizare</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ctr"/>
                      <a:r>
                        <a:rPr lang="ro-RO" sz="1400" kern="100">
                          <a:effectLst/>
                        </a:rPr>
                        <a:t>Responsabil</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583917644"/>
                  </a:ext>
                </a:extLst>
              </a:tr>
              <a:tr h="421097">
                <a:tc>
                  <a:txBody>
                    <a:bodyPr/>
                    <a:lstStyle/>
                    <a:p>
                      <a:pPr algn="just"/>
                      <a:r>
                        <a:rPr lang="ro-RO" sz="1400" kern="100">
                          <a:effectLst/>
                        </a:rPr>
                        <a:t>Recrutarea de personal de specialitate pentru ocuparea posturilor vacante din domeniul amenajării teritoriului și urbanismului – CJ Argeș și primării</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2026</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2035</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a:effectLst/>
                        </a:rPr>
                        <a:t>CJ Argeș</a:t>
                      </a:r>
                      <a:endParaRPr lang="en-RO" sz="1400" kern="100">
                        <a:effectLst/>
                      </a:endParaRPr>
                    </a:p>
                    <a:p>
                      <a:r>
                        <a:rPr lang="ro-RO" sz="1400" kern="100">
                          <a:effectLst/>
                        </a:rPr>
                        <a:t>Primării</a:t>
                      </a:r>
                      <a:endParaRPr lang="en-RO" sz="1400" kern="100">
                        <a:effectLst/>
                      </a:endParaRPr>
                    </a:p>
                    <a:p>
                      <a:pPr algn="ctr"/>
                      <a:r>
                        <a:rPr lang="ro-RO" sz="1400" kern="100">
                          <a:effectLst/>
                        </a:rPr>
                        <a:t> </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1454235037"/>
                  </a:ext>
                </a:extLst>
              </a:tr>
              <a:tr h="561463">
                <a:tc>
                  <a:txBody>
                    <a:bodyPr/>
                    <a:lstStyle/>
                    <a:p>
                      <a:pPr algn="just"/>
                      <a:r>
                        <a:rPr lang="ro-RO" sz="1400" kern="100">
                          <a:effectLst/>
                        </a:rPr>
                        <a:t>Încheierea de convenții între UAT-urile care nu reușesc să recruteze personal de specialitate și CJ Argeș pentru eliberarea certificatelor de urbanism și a autorizațiilor de construire</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2026</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2035</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a:effectLst/>
                        </a:rPr>
                        <a:t>CJ Argeș</a:t>
                      </a:r>
                      <a:endParaRPr lang="en-RO" sz="1400" kern="100">
                        <a:effectLst/>
                      </a:endParaRPr>
                    </a:p>
                    <a:p>
                      <a:r>
                        <a:rPr lang="ro-RO" sz="1400" kern="100">
                          <a:effectLst/>
                        </a:rPr>
                        <a:t>Primării</a:t>
                      </a:r>
                      <a:endParaRPr lang="en-RO" sz="1400" kern="100">
                        <a:effectLst/>
                      </a:endParaRPr>
                    </a:p>
                    <a:p>
                      <a:r>
                        <a:rPr lang="ro-RO" sz="1400" kern="100">
                          <a:effectLst/>
                        </a:rPr>
                        <a:t> </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2843284189"/>
                  </a:ext>
                </a:extLst>
              </a:tr>
              <a:tr h="491280">
                <a:tc>
                  <a:txBody>
                    <a:bodyPr/>
                    <a:lstStyle/>
                    <a:p>
                      <a:pPr algn="just"/>
                      <a:r>
                        <a:rPr lang="ro-RO" sz="1400" kern="100">
                          <a:effectLst/>
                        </a:rPr>
                        <a:t>Formarea continuă a personalului din cadrul Direcției de Amenajare a Teritoriului și Urbanism – CJ Argeș, respectiv din compartimentele de urbanism ale primăriilor</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2026</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2035</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a:effectLst/>
                        </a:rPr>
                        <a:t>CJ Argeș</a:t>
                      </a:r>
                      <a:endParaRPr lang="en-RO" sz="1400" kern="100">
                        <a:effectLst/>
                      </a:endParaRPr>
                    </a:p>
                    <a:p>
                      <a:r>
                        <a:rPr lang="ro-RO" sz="1400" kern="100">
                          <a:effectLst/>
                        </a:rPr>
                        <a:t>Primării</a:t>
                      </a:r>
                      <a:endParaRPr lang="en-RO" sz="1400" kern="100">
                        <a:effectLst/>
                      </a:endParaRPr>
                    </a:p>
                    <a:p>
                      <a:r>
                        <a:rPr lang="ro-RO" sz="1400" kern="100">
                          <a:effectLst/>
                        </a:rPr>
                        <a:t>Furnizori de formare</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1785808526"/>
                  </a:ext>
                </a:extLst>
              </a:tr>
              <a:tr h="280731">
                <a:tc>
                  <a:txBody>
                    <a:bodyPr/>
                    <a:lstStyle/>
                    <a:p>
                      <a:pPr algn="just"/>
                      <a:r>
                        <a:rPr lang="ro-RO" sz="1400" kern="100">
                          <a:effectLst/>
                        </a:rPr>
                        <a:t>Crearea și mentenanța unor seturi / baze de date spațiale județene accesibile publicului larg (GIS)</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2026</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2035</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a:effectLst/>
                        </a:rPr>
                        <a:t>CJ Argeș</a:t>
                      </a:r>
                      <a:endParaRPr lang="en-RO" sz="1400" kern="100">
                        <a:effectLst/>
                      </a:endParaRPr>
                    </a:p>
                    <a:p>
                      <a:r>
                        <a:rPr lang="ro-RO" sz="1400" kern="100">
                          <a:effectLst/>
                        </a:rPr>
                        <a:t>Consultant</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2168150589"/>
                  </a:ext>
                </a:extLst>
              </a:tr>
              <a:tr h="280731">
                <a:tc>
                  <a:txBody>
                    <a:bodyPr/>
                    <a:lstStyle/>
                    <a:p>
                      <a:pPr algn="just"/>
                      <a:r>
                        <a:rPr lang="ro-RO" sz="1400" kern="100">
                          <a:effectLst/>
                        </a:rPr>
                        <a:t>Înființarea Ghișeului Unic pentru activitățile de urbanism la nivelul CJ Argeș</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2026</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2028</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a:effectLst/>
                        </a:rPr>
                        <a:t>CJ Argeș</a:t>
                      </a:r>
                      <a:endParaRPr lang="en-RO" sz="1400" kern="100">
                        <a:effectLst/>
                      </a:endParaRPr>
                    </a:p>
                    <a:p>
                      <a:r>
                        <a:rPr lang="ro-RO" sz="1400" kern="100">
                          <a:effectLst/>
                        </a:rPr>
                        <a:t>Consultant</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334696761"/>
                  </a:ext>
                </a:extLst>
              </a:tr>
              <a:tr h="350914">
                <a:tc>
                  <a:txBody>
                    <a:bodyPr/>
                    <a:lstStyle/>
                    <a:p>
                      <a:pPr algn="just"/>
                      <a:r>
                        <a:rPr lang="ro-RO" sz="1400" kern="100">
                          <a:effectLst/>
                        </a:rPr>
                        <a:t>Finalizarea implementării la nivel județean a Programului Național de Cadastru și Publicitate Imobiliară</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2026</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2028</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a:effectLst/>
                        </a:rPr>
                        <a:t>ANCPI</a:t>
                      </a:r>
                      <a:endParaRPr lang="en-RO" sz="1400" kern="100">
                        <a:effectLst/>
                      </a:endParaRPr>
                    </a:p>
                    <a:p>
                      <a:r>
                        <a:rPr lang="ro-RO" sz="1400" kern="100">
                          <a:effectLst/>
                        </a:rPr>
                        <a:t>Primării</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4260544058"/>
                  </a:ext>
                </a:extLst>
              </a:tr>
              <a:tr h="561463">
                <a:tc>
                  <a:txBody>
                    <a:bodyPr/>
                    <a:lstStyle/>
                    <a:p>
                      <a:pPr algn="just"/>
                      <a:r>
                        <a:rPr lang="ro-RO" sz="1400" kern="100">
                          <a:effectLst/>
                        </a:rPr>
                        <a:t>Elaborarea / actualizarea în GIS a planurilor urbanistice generale și a regulamentelor locale de urbanism pentru UAT-urile din județ, inclusiv cu preluarea propunerilor din PATJ</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2026</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2035</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a:effectLst/>
                        </a:rPr>
                        <a:t>Primării</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2705927275"/>
                  </a:ext>
                </a:extLst>
              </a:tr>
              <a:tr h="280731">
                <a:tc>
                  <a:txBody>
                    <a:bodyPr/>
                    <a:lstStyle/>
                    <a:p>
                      <a:pPr algn="just"/>
                      <a:r>
                        <a:rPr lang="ro-RO" sz="1400" kern="100">
                          <a:effectLst/>
                        </a:rPr>
                        <a:t>Elaborarea / actualizarea hărților de risc pentru cutremure și alunecări de teren</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2026</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2028</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a:effectLst/>
                        </a:rPr>
                        <a:t>CJ Argeș</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362818032"/>
                  </a:ext>
                </a:extLst>
              </a:tr>
              <a:tr h="421097">
                <a:tc>
                  <a:txBody>
                    <a:bodyPr/>
                    <a:lstStyle/>
                    <a:p>
                      <a:pPr algn="just"/>
                      <a:r>
                        <a:rPr lang="ro-RO" sz="1400" kern="100">
                          <a:effectLst/>
                        </a:rPr>
                        <a:t>Elaborarea de planuri de amenajare a teritoriului zonal pentru zone cu caracteristici teritoriale aparte și dinamică accentuată a dezvoltării</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2027</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2030</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a:effectLst/>
                        </a:rPr>
                        <a:t>CJ Argeș</a:t>
                      </a:r>
                      <a:endParaRPr lang="en-RO" sz="1400" kern="100">
                        <a:effectLst/>
                      </a:endParaRPr>
                    </a:p>
                    <a:p>
                      <a:r>
                        <a:rPr lang="ro-RO" sz="1400" kern="100">
                          <a:effectLst/>
                        </a:rPr>
                        <a:t>Proiectant</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3648596487"/>
                  </a:ext>
                </a:extLst>
              </a:tr>
              <a:tr h="350914">
                <a:tc>
                  <a:txBody>
                    <a:bodyPr/>
                    <a:lstStyle/>
                    <a:p>
                      <a:pPr algn="just"/>
                      <a:r>
                        <a:rPr lang="ro-RO" sz="1400" kern="100">
                          <a:effectLst/>
                        </a:rPr>
                        <a:t>Elaborarea / actualizarea strategiei de dezvoltare a județului pentru perioada post-2027 și corelarea acesteia cu PATJ</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2027</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2028</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a:effectLst/>
                        </a:rPr>
                        <a:t>CJ Argeș</a:t>
                      </a:r>
                      <a:endParaRPr lang="en-RO" sz="1400" kern="100">
                        <a:effectLst/>
                      </a:endParaRPr>
                    </a:p>
                    <a:p>
                      <a:r>
                        <a:rPr lang="ro-RO" sz="1400" kern="100">
                          <a:effectLst/>
                        </a:rPr>
                        <a:t>Consultant</a:t>
                      </a:r>
                      <a:endParaRPr lang="en-RO" sz="1400" kern="10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1540386027"/>
                  </a:ext>
                </a:extLst>
              </a:tr>
              <a:tr h="210549">
                <a:tc>
                  <a:txBody>
                    <a:bodyPr/>
                    <a:lstStyle/>
                    <a:p>
                      <a:r>
                        <a:rPr lang="ro-RO" sz="1400" kern="100">
                          <a:effectLst/>
                        </a:rPr>
                        <a:t>Monitorizarea periodică a stadiului de implementare al PATJ Argeș</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2027</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pPr algn="r"/>
                      <a:r>
                        <a:rPr lang="ro-RO" sz="1400" kern="100">
                          <a:effectLst/>
                        </a:rPr>
                        <a:t>2035</a:t>
                      </a:r>
                      <a:endParaRPr lang="en-RO" sz="1400" kern="100">
                        <a:effectLst/>
                        <a:latin typeface="Times New Roman" panose="02020603050405020304" pitchFamily="18" charset="0"/>
                        <a:ea typeface="Times New Roman" panose="02020603050405020304" pitchFamily="18" charset="0"/>
                      </a:endParaRPr>
                    </a:p>
                  </a:txBody>
                  <a:tcPr marL="26319" marR="26319" marT="0" marB="0"/>
                </a:tc>
                <a:tc>
                  <a:txBody>
                    <a:bodyPr/>
                    <a:lstStyle/>
                    <a:p>
                      <a:r>
                        <a:rPr lang="ro-RO" sz="1400" kern="100" dirty="0">
                          <a:effectLst/>
                        </a:rPr>
                        <a:t>CJ Argeș</a:t>
                      </a:r>
                      <a:endParaRPr lang="en-RO" sz="1400" kern="100" dirty="0">
                        <a:effectLst/>
                      </a:endParaRPr>
                    </a:p>
                    <a:p>
                      <a:r>
                        <a:rPr lang="ro-RO" sz="1400" kern="100" dirty="0">
                          <a:effectLst/>
                        </a:rPr>
                        <a:t>Comitet de Monitorizare</a:t>
                      </a:r>
                      <a:endParaRPr lang="en-RO" sz="1400" kern="100" dirty="0">
                        <a:effectLst/>
                        <a:latin typeface="Times New Roman" panose="02020603050405020304" pitchFamily="18" charset="0"/>
                        <a:ea typeface="Times New Roman" panose="02020603050405020304" pitchFamily="18" charset="0"/>
                      </a:endParaRPr>
                    </a:p>
                  </a:txBody>
                  <a:tcPr marL="26319" marR="26319" marT="0" marB="0"/>
                </a:tc>
                <a:extLst>
                  <a:ext uri="{0D108BD9-81ED-4DB2-BD59-A6C34878D82A}">
                    <a16:rowId xmlns:a16="http://schemas.microsoft.com/office/drawing/2014/main" val="2705962438"/>
                  </a:ext>
                </a:extLst>
              </a:tr>
            </a:tbl>
          </a:graphicData>
        </a:graphic>
      </p:graphicFrame>
    </p:spTree>
    <p:extLst>
      <p:ext uri="{BB962C8B-B14F-4D97-AF65-F5344CB8AC3E}">
        <p14:creationId xmlns:p14="http://schemas.microsoft.com/office/powerpoint/2010/main" val="3223235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25BBD-590A-D56C-40E8-95DE3B84F2D7}"/>
              </a:ext>
            </a:extLst>
          </p:cNvPr>
          <p:cNvSpPr>
            <a:spLocks noGrp="1"/>
          </p:cNvSpPr>
          <p:nvPr>
            <p:ph type="title"/>
          </p:nvPr>
        </p:nvSpPr>
        <p:spPr>
          <a:xfrm>
            <a:off x="1066800" y="2766218"/>
            <a:ext cx="10515600" cy="1325563"/>
          </a:xfrm>
        </p:spPr>
        <p:txBody>
          <a:bodyPr/>
          <a:lstStyle/>
          <a:p>
            <a:pPr algn="ctr"/>
            <a:r>
              <a:rPr lang="en-RO" dirty="0"/>
              <a:t>PLANUL DE ACȚIUNE PENTRU IMPLEMENTAREA PATJ</a:t>
            </a:r>
          </a:p>
        </p:txBody>
      </p:sp>
    </p:spTree>
    <p:extLst>
      <p:ext uri="{BB962C8B-B14F-4D97-AF65-F5344CB8AC3E}">
        <p14:creationId xmlns:p14="http://schemas.microsoft.com/office/powerpoint/2010/main" val="1533179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FDAB5-B028-B0B7-44FB-F7A170B9CC5F}"/>
              </a:ext>
            </a:extLst>
          </p:cNvPr>
          <p:cNvSpPr>
            <a:spLocks noGrp="1"/>
          </p:cNvSpPr>
          <p:nvPr>
            <p:ph type="title"/>
          </p:nvPr>
        </p:nvSpPr>
        <p:spPr/>
        <p:txBody>
          <a:bodyPr/>
          <a:lstStyle/>
          <a:p>
            <a:r>
              <a:rPr lang="en-RO" dirty="0"/>
              <a:t>Aspecte metodologice (I)</a:t>
            </a:r>
          </a:p>
        </p:txBody>
      </p:sp>
      <p:sp>
        <p:nvSpPr>
          <p:cNvPr id="3" name="Content Placeholder 2">
            <a:extLst>
              <a:ext uri="{FF2B5EF4-FFF2-40B4-BE49-F238E27FC236}">
                <a16:creationId xmlns:a16="http://schemas.microsoft.com/office/drawing/2014/main" id="{63880BDF-3965-0A01-9ABB-AC018A2A2997}"/>
              </a:ext>
            </a:extLst>
          </p:cNvPr>
          <p:cNvSpPr>
            <a:spLocks noGrp="1"/>
          </p:cNvSpPr>
          <p:nvPr>
            <p:ph idx="1"/>
          </p:nvPr>
        </p:nvSpPr>
        <p:spPr/>
        <p:txBody>
          <a:bodyPr>
            <a:normAutofit fontScale="92500" lnSpcReduction="10000"/>
          </a:bodyPr>
          <a:lstStyle/>
          <a:p>
            <a:pPr indent="0" algn="just">
              <a:lnSpc>
                <a:spcPct val="150000"/>
              </a:lnSpc>
              <a:buNone/>
            </a:pPr>
            <a:r>
              <a:rPr lang="ro-RO" sz="1800" dirty="0">
                <a:effectLst/>
                <a:latin typeface="Calibri" panose="020F0502020204030204" pitchFamily="34" charset="0"/>
                <a:ea typeface="Times New Roman" panose="02020603050405020304" pitchFamily="18" charset="0"/>
              </a:rPr>
              <a:t>Programul de măsuri cuprinde un set coerent și corelat de propuneri de dezvoltare/organizare a teritoriului, respectiv politici publice, programe și proiecte de investiții publice. Acest program însoțește Strategia de dezvoltare teritorială a județului și este alcătuit pe domenii-țintă și componentele acestora. </a:t>
            </a:r>
            <a:endParaRPr lang="en-RO" sz="1800" dirty="0">
              <a:latin typeface="Times New Roman" panose="02020603050405020304" pitchFamily="18" charset="0"/>
              <a:ea typeface="Times New Roman" panose="02020603050405020304" pitchFamily="18" charset="0"/>
            </a:endParaRPr>
          </a:p>
          <a:p>
            <a:pPr indent="0" algn="just">
              <a:lnSpc>
                <a:spcPct val="150000"/>
              </a:lnSpc>
              <a:buNone/>
            </a:pPr>
            <a:endParaRPr lang="en-RO"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US" sz="1800" dirty="0" err="1">
                <a:effectLst/>
                <a:latin typeface="Calibri" panose="020F0502020204030204" pitchFamily="34" charset="0"/>
                <a:ea typeface="Times New Roman" panose="02020603050405020304" pitchFamily="18" charset="0"/>
              </a:rPr>
              <a:t>Strategia</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clasifică</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intervențiile</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programate</a:t>
            </a:r>
            <a:r>
              <a:rPr lang="en-US" sz="1800" dirty="0">
                <a:effectLst/>
                <a:latin typeface="Calibri" panose="020F0502020204030204" pitchFamily="34" charset="0"/>
                <a:ea typeface="Times New Roman" panose="02020603050405020304" pitchFamily="18" charset="0"/>
              </a:rPr>
              <a:t> pe </a:t>
            </a:r>
            <a:r>
              <a:rPr lang="en-US" sz="1800" dirty="0" err="1">
                <a:effectLst/>
                <a:latin typeface="Calibri" panose="020F0502020204030204" pitchFamily="34" charset="0"/>
                <a:ea typeface="Times New Roman" panose="02020603050405020304" pitchFamily="18" charset="0"/>
              </a:rPr>
              <a:t>perioada</a:t>
            </a:r>
            <a:r>
              <a:rPr lang="en-US" sz="1800" dirty="0">
                <a:effectLst/>
                <a:latin typeface="Calibri" panose="020F0502020204030204" pitchFamily="34" charset="0"/>
                <a:ea typeface="Times New Roman" panose="02020603050405020304" pitchFamily="18" charset="0"/>
              </a:rPr>
              <a:t> 202</a:t>
            </a:r>
            <a:r>
              <a:rPr lang="ro-RO" sz="1800" dirty="0">
                <a:effectLst/>
                <a:latin typeface="Calibri" panose="020F0502020204030204" pitchFamily="34" charset="0"/>
                <a:ea typeface="Times New Roman" panose="02020603050405020304" pitchFamily="18" charset="0"/>
              </a:rPr>
              <a:t>5</a:t>
            </a:r>
            <a:r>
              <a:rPr lang="en-US" sz="1800" dirty="0">
                <a:effectLst/>
                <a:latin typeface="Calibri" panose="020F0502020204030204" pitchFamily="34" charset="0"/>
                <a:ea typeface="Times New Roman" panose="02020603050405020304" pitchFamily="18" charset="0"/>
              </a:rPr>
              <a:t>-203</a:t>
            </a:r>
            <a:r>
              <a:rPr lang="ro-RO" sz="1800" dirty="0">
                <a:effectLst/>
                <a:latin typeface="Calibri" panose="020F0502020204030204" pitchFamily="34" charset="0"/>
                <a:ea typeface="Times New Roman" panose="02020603050405020304" pitchFamily="18" charset="0"/>
              </a:rPr>
              <a:t>5</a:t>
            </a:r>
            <a:r>
              <a:rPr lang="en-US" sz="1800" dirty="0">
                <a:effectLst/>
                <a:latin typeface="Calibri" panose="020F0502020204030204" pitchFamily="34" charset="0"/>
                <a:ea typeface="Times New Roman" panose="02020603050405020304" pitchFamily="18" charset="0"/>
              </a:rPr>
              <a:t> pe </a:t>
            </a:r>
            <a:r>
              <a:rPr lang="en-US" sz="1800" dirty="0" err="1">
                <a:effectLst/>
                <a:latin typeface="Calibri" panose="020F0502020204030204" pitchFamily="34" charset="0"/>
                <a:ea typeface="Times New Roman" panose="02020603050405020304" pitchFamily="18" charset="0"/>
              </a:rPr>
              <a:t>mai</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multe</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niveluri</a:t>
            </a:r>
            <a:r>
              <a:rPr lang="en-US" sz="1800" dirty="0">
                <a:effectLst/>
                <a:latin typeface="Calibri" panose="020F0502020204030204" pitchFamily="34" charset="0"/>
                <a:ea typeface="Times New Roman" panose="02020603050405020304" pitchFamily="18" charset="0"/>
              </a:rPr>
              <a:t>:</a:t>
            </a:r>
            <a:endParaRPr lang="en-RO" sz="1800" dirty="0">
              <a:effectLst/>
              <a:latin typeface="Times New Roman" panose="02020603050405020304" pitchFamily="18" charset="0"/>
              <a:ea typeface="Times New Roman" panose="02020603050405020304" pitchFamily="18" charset="0"/>
            </a:endParaRPr>
          </a:p>
          <a:p>
            <a:pPr marL="800100" lvl="1" indent="-342900" algn="just">
              <a:lnSpc>
                <a:spcPct val="150000"/>
              </a:lnSpc>
              <a:buFont typeface="Symbol" pitchFamily="2" charset="2"/>
              <a:buChar char=""/>
            </a:pPr>
            <a:r>
              <a:rPr lang="en-US" sz="1500" i="1" dirty="0" err="1">
                <a:effectLst/>
                <a:latin typeface="Calibri" panose="020F0502020204030204" pitchFamily="34" charset="0"/>
                <a:ea typeface="Times New Roman" panose="02020603050405020304" pitchFamily="18" charset="0"/>
              </a:rPr>
              <a:t>Proiecte</a:t>
            </a:r>
            <a:r>
              <a:rPr lang="en-US" sz="1500" i="1" dirty="0">
                <a:effectLst/>
                <a:latin typeface="Calibri" panose="020F0502020204030204" pitchFamily="34" charset="0"/>
                <a:ea typeface="Times New Roman" panose="02020603050405020304" pitchFamily="18" charset="0"/>
              </a:rPr>
              <a:t> ale </a:t>
            </a:r>
            <a:r>
              <a:rPr lang="ro-RO" sz="1500" i="1" dirty="0">
                <a:effectLst/>
                <a:latin typeface="Calibri" panose="020F0502020204030204" pitchFamily="34" charset="0"/>
                <a:ea typeface="Times New Roman" panose="02020603050405020304" pitchFamily="18" charset="0"/>
              </a:rPr>
              <a:t>entităților de la nivel</a:t>
            </a:r>
            <a:r>
              <a:rPr lang="en-US" sz="1500" i="1" dirty="0">
                <a:effectLst/>
                <a:latin typeface="Calibri" panose="020F0502020204030204" pitchFamily="34" charset="0"/>
                <a:ea typeface="Times New Roman" panose="02020603050405020304" pitchFamily="18" charset="0"/>
              </a:rPr>
              <a:t> centra</a:t>
            </a:r>
            <a:r>
              <a:rPr lang="ro-RO" sz="1500" i="1" dirty="0">
                <a:effectLst/>
                <a:latin typeface="Calibri" panose="020F0502020204030204" pitchFamily="34" charset="0"/>
                <a:ea typeface="Times New Roman" panose="02020603050405020304" pitchFamily="18" charset="0"/>
              </a:rPr>
              <a:t>l</a:t>
            </a:r>
            <a:r>
              <a:rPr lang="en-US" sz="1500" i="1" dirty="0">
                <a:effectLst/>
                <a:latin typeface="Calibri" panose="020F0502020204030204" pitchFamily="34" charset="0"/>
                <a:ea typeface="Times New Roman" panose="02020603050405020304" pitchFamily="18" charset="0"/>
              </a:rPr>
              <a:t> (</a:t>
            </a:r>
            <a:r>
              <a:rPr lang="en-US" sz="1500" i="1" dirty="0" err="1">
                <a:effectLst/>
                <a:latin typeface="Calibri" panose="020F0502020204030204" pitchFamily="34" charset="0"/>
                <a:ea typeface="Times New Roman" panose="02020603050405020304" pitchFamily="18" charset="0"/>
              </a:rPr>
              <a:t>agenții</a:t>
            </a:r>
            <a:r>
              <a:rPr lang="en-US" sz="1500" i="1" dirty="0">
                <a:effectLst/>
                <a:latin typeface="Calibri" panose="020F0502020204030204" pitchFamily="34" charset="0"/>
                <a:ea typeface="Times New Roman" panose="02020603050405020304" pitchFamily="18" charset="0"/>
              </a:rPr>
              <a:t> </a:t>
            </a:r>
            <a:r>
              <a:rPr lang="ro-RO" sz="1500" i="1" dirty="0">
                <a:effectLst/>
                <a:latin typeface="Calibri" panose="020F0502020204030204" pitchFamily="34" charset="0"/>
                <a:ea typeface="Times New Roman" panose="02020603050405020304" pitchFamily="18" charset="0"/>
              </a:rPr>
              <a:t>și companii naționale</a:t>
            </a:r>
            <a:r>
              <a:rPr lang="en-US" sz="1500" i="1" dirty="0">
                <a:effectLst/>
                <a:latin typeface="Calibri" panose="020F0502020204030204" pitchFamily="34" charset="0"/>
                <a:ea typeface="Times New Roman" panose="02020603050405020304" pitchFamily="18" charset="0"/>
              </a:rPr>
              <a:t> etc.)</a:t>
            </a:r>
            <a:endParaRPr lang="en-RO" sz="1500" dirty="0">
              <a:effectLst/>
              <a:latin typeface="Times New Roman" panose="02020603050405020304" pitchFamily="18" charset="0"/>
              <a:ea typeface="Times New Roman" panose="02020603050405020304" pitchFamily="18" charset="0"/>
            </a:endParaRPr>
          </a:p>
          <a:p>
            <a:pPr marL="800100" lvl="1" indent="-342900" algn="just">
              <a:lnSpc>
                <a:spcPct val="150000"/>
              </a:lnSpc>
              <a:buFont typeface="Symbol" pitchFamily="2" charset="2"/>
              <a:buChar char=""/>
            </a:pPr>
            <a:r>
              <a:rPr lang="ro-RO" sz="1500" i="1" dirty="0">
                <a:effectLst/>
                <a:latin typeface="Calibri" panose="020F0502020204030204" pitchFamily="34" charset="0"/>
                <a:ea typeface="Times New Roman" panose="02020603050405020304" pitchFamily="18" charset="0"/>
              </a:rPr>
              <a:t>Proiecte ale Consiliului Județean Argeș</a:t>
            </a:r>
            <a:endParaRPr lang="en-RO" sz="1500" dirty="0">
              <a:effectLst/>
              <a:latin typeface="Times New Roman" panose="02020603050405020304" pitchFamily="18" charset="0"/>
              <a:ea typeface="Times New Roman" panose="02020603050405020304" pitchFamily="18" charset="0"/>
            </a:endParaRPr>
          </a:p>
          <a:p>
            <a:pPr marL="800100" lvl="1" indent="-342900" algn="just">
              <a:lnSpc>
                <a:spcPct val="150000"/>
              </a:lnSpc>
              <a:buFont typeface="Symbol" pitchFamily="2" charset="2"/>
              <a:buChar char=""/>
            </a:pPr>
            <a:r>
              <a:rPr lang="en-US" sz="1500" i="1" dirty="0" err="1">
                <a:effectLst/>
                <a:latin typeface="Calibri" panose="020F0502020204030204" pitchFamily="34" charset="0"/>
                <a:ea typeface="Times New Roman" panose="02020603050405020304" pitchFamily="18" charset="0"/>
              </a:rPr>
              <a:t>Proiecte</a:t>
            </a:r>
            <a:r>
              <a:rPr lang="en-US" sz="1500" i="1" dirty="0">
                <a:effectLst/>
                <a:latin typeface="Calibri" panose="020F0502020204030204" pitchFamily="34" charset="0"/>
                <a:ea typeface="Times New Roman" panose="02020603050405020304" pitchFamily="18" charset="0"/>
              </a:rPr>
              <a:t> ale </a:t>
            </a:r>
            <a:r>
              <a:rPr lang="en-US" sz="1500" i="1" dirty="0" err="1">
                <a:effectLst/>
                <a:latin typeface="Calibri" panose="020F0502020204030204" pitchFamily="34" charset="0"/>
                <a:ea typeface="Times New Roman" panose="02020603050405020304" pitchFamily="18" charset="0"/>
              </a:rPr>
              <a:t>autorităților</a:t>
            </a:r>
            <a:r>
              <a:rPr lang="en-US" sz="1500" i="1" dirty="0">
                <a:effectLst/>
                <a:latin typeface="Calibri" panose="020F0502020204030204" pitchFamily="34" charset="0"/>
                <a:ea typeface="Times New Roman" panose="02020603050405020304" pitchFamily="18" charset="0"/>
              </a:rPr>
              <a:t> </a:t>
            </a:r>
            <a:r>
              <a:rPr lang="en-US" sz="1500" i="1" dirty="0" err="1">
                <a:effectLst/>
                <a:latin typeface="Calibri" panose="020F0502020204030204" pitchFamily="34" charset="0"/>
                <a:ea typeface="Times New Roman" panose="02020603050405020304" pitchFamily="18" charset="0"/>
              </a:rPr>
              <a:t>publice</a:t>
            </a:r>
            <a:r>
              <a:rPr lang="en-US" sz="1500" i="1" dirty="0">
                <a:effectLst/>
                <a:latin typeface="Calibri" panose="020F0502020204030204" pitchFamily="34" charset="0"/>
                <a:ea typeface="Times New Roman" panose="02020603050405020304" pitchFamily="18" charset="0"/>
              </a:rPr>
              <a:t> din </a:t>
            </a:r>
            <a:r>
              <a:rPr lang="en-US" sz="1500" i="1" dirty="0" err="1">
                <a:effectLst/>
                <a:latin typeface="Calibri" panose="020F0502020204030204" pitchFamily="34" charset="0"/>
                <a:ea typeface="Times New Roman" panose="02020603050405020304" pitchFamily="18" charset="0"/>
              </a:rPr>
              <a:t>municipii</a:t>
            </a:r>
            <a:r>
              <a:rPr lang="ro-RO" sz="1500" i="1" dirty="0">
                <a:effectLst/>
                <a:latin typeface="Calibri" panose="020F0502020204030204" pitchFamily="34" charset="0"/>
                <a:ea typeface="Times New Roman" panose="02020603050405020304" pitchFamily="18" charset="0"/>
              </a:rPr>
              <a:t>, </a:t>
            </a:r>
            <a:r>
              <a:rPr lang="en-US" sz="1500" i="1" dirty="0" err="1">
                <a:effectLst/>
                <a:latin typeface="Calibri" panose="020F0502020204030204" pitchFamily="34" charset="0"/>
                <a:ea typeface="Times New Roman" panose="02020603050405020304" pitchFamily="18" charset="0"/>
              </a:rPr>
              <a:t>orașe</a:t>
            </a:r>
            <a:r>
              <a:rPr lang="ro-RO" sz="1500" i="1" dirty="0">
                <a:effectLst/>
                <a:latin typeface="Calibri" panose="020F0502020204030204" pitchFamily="34" charset="0"/>
                <a:ea typeface="Times New Roman" panose="02020603050405020304" pitchFamily="18" charset="0"/>
              </a:rPr>
              <a:t> și comune, respectiv ale asociațiilor de dezvoltare intercomunitară formate din acestea</a:t>
            </a:r>
            <a:r>
              <a:rPr lang="en-US" sz="1500" i="1" dirty="0">
                <a:effectLst/>
                <a:latin typeface="Calibri" panose="020F0502020204030204" pitchFamily="34" charset="0"/>
                <a:ea typeface="Times New Roman" panose="02020603050405020304" pitchFamily="18" charset="0"/>
              </a:rPr>
              <a:t>;</a:t>
            </a:r>
            <a:endParaRPr lang="en-RO" sz="1500" dirty="0">
              <a:effectLst/>
              <a:latin typeface="Times New Roman" panose="02020603050405020304" pitchFamily="18" charset="0"/>
              <a:ea typeface="Times New Roman" panose="02020603050405020304" pitchFamily="18" charset="0"/>
            </a:endParaRPr>
          </a:p>
          <a:p>
            <a:pPr marL="800100" lvl="1" indent="-342900" algn="just">
              <a:lnSpc>
                <a:spcPct val="150000"/>
              </a:lnSpc>
              <a:buFont typeface="Symbol" pitchFamily="2" charset="2"/>
              <a:buChar char=""/>
            </a:pPr>
            <a:r>
              <a:rPr lang="en-US" sz="1500" i="1" dirty="0" err="1">
                <a:effectLst/>
                <a:latin typeface="Calibri" panose="020F0502020204030204" pitchFamily="34" charset="0"/>
                <a:ea typeface="Times New Roman" panose="02020603050405020304" pitchFamily="18" charset="0"/>
              </a:rPr>
              <a:t>Proiecte</a:t>
            </a:r>
            <a:r>
              <a:rPr lang="en-US" sz="1500" i="1" dirty="0">
                <a:effectLst/>
                <a:latin typeface="Calibri" panose="020F0502020204030204" pitchFamily="34" charset="0"/>
                <a:ea typeface="Times New Roman" panose="02020603050405020304" pitchFamily="18" charset="0"/>
              </a:rPr>
              <a:t> </a:t>
            </a:r>
            <a:r>
              <a:rPr lang="en-US" sz="1500" i="1" dirty="0" err="1">
                <a:effectLst/>
                <a:latin typeface="Calibri" panose="020F0502020204030204" pitchFamily="34" charset="0"/>
                <a:ea typeface="Times New Roman" panose="02020603050405020304" pitchFamily="18" charset="0"/>
              </a:rPr>
              <a:t>realizate</a:t>
            </a:r>
            <a:r>
              <a:rPr lang="en-US" sz="1500" i="1" dirty="0">
                <a:effectLst/>
                <a:latin typeface="Calibri" panose="020F0502020204030204" pitchFamily="34" charset="0"/>
                <a:ea typeface="Times New Roman" panose="02020603050405020304" pitchFamily="18" charset="0"/>
              </a:rPr>
              <a:t> </a:t>
            </a:r>
            <a:r>
              <a:rPr lang="en-US" sz="1500" i="1" dirty="0" err="1">
                <a:effectLst/>
                <a:latin typeface="Calibri" panose="020F0502020204030204" pitchFamily="34" charset="0"/>
                <a:ea typeface="Times New Roman" panose="02020603050405020304" pitchFamily="18" charset="0"/>
              </a:rPr>
              <a:t>în</a:t>
            </a:r>
            <a:r>
              <a:rPr lang="en-US" sz="1500" i="1" dirty="0">
                <a:effectLst/>
                <a:latin typeface="Calibri" panose="020F0502020204030204" pitchFamily="34" charset="0"/>
                <a:ea typeface="Times New Roman" panose="02020603050405020304" pitchFamily="18" charset="0"/>
              </a:rPr>
              <a:t> </a:t>
            </a:r>
            <a:r>
              <a:rPr lang="en-US" sz="1500" i="1" dirty="0" err="1">
                <a:effectLst/>
                <a:latin typeface="Calibri" panose="020F0502020204030204" pitchFamily="34" charset="0"/>
                <a:ea typeface="Times New Roman" panose="02020603050405020304" pitchFamily="18" charset="0"/>
              </a:rPr>
              <a:t>parteneriat</a:t>
            </a:r>
            <a:r>
              <a:rPr lang="en-US" sz="1500" i="1" dirty="0">
                <a:effectLst/>
                <a:latin typeface="Calibri" panose="020F0502020204030204" pitchFamily="34" charset="0"/>
                <a:ea typeface="Times New Roman" panose="02020603050405020304" pitchFamily="18" charset="0"/>
              </a:rPr>
              <a:t> public – </a:t>
            </a:r>
            <a:r>
              <a:rPr lang="en-US" sz="1500" i="1" dirty="0" err="1">
                <a:effectLst/>
                <a:latin typeface="Calibri" panose="020F0502020204030204" pitchFamily="34" charset="0"/>
                <a:ea typeface="Times New Roman" panose="02020603050405020304" pitchFamily="18" charset="0"/>
              </a:rPr>
              <a:t>privat</a:t>
            </a:r>
            <a:endParaRPr lang="en-RO" sz="1500" dirty="0">
              <a:effectLst/>
              <a:latin typeface="Times New Roman" panose="02020603050405020304" pitchFamily="18" charset="0"/>
              <a:ea typeface="Times New Roman" panose="02020603050405020304" pitchFamily="18" charset="0"/>
            </a:endParaRPr>
          </a:p>
          <a:p>
            <a:pPr marL="800100" lvl="1" indent="-342900" algn="just">
              <a:lnSpc>
                <a:spcPct val="150000"/>
              </a:lnSpc>
              <a:buFont typeface="Symbol" pitchFamily="2" charset="2"/>
              <a:buChar char=""/>
            </a:pPr>
            <a:r>
              <a:rPr lang="ro-RO" sz="1500" i="1" dirty="0">
                <a:effectLst/>
                <a:latin typeface="Calibri" panose="020F0502020204030204" pitchFamily="34" charset="0"/>
                <a:ea typeface="Times New Roman" panose="02020603050405020304" pitchFamily="18" charset="0"/>
              </a:rPr>
              <a:t>Proiecte private</a:t>
            </a:r>
            <a:endParaRPr lang="en-RO" sz="1500" dirty="0">
              <a:effectLst/>
              <a:latin typeface="Times New Roman" panose="02020603050405020304" pitchFamily="18" charset="0"/>
              <a:ea typeface="Times New Roman" panose="02020603050405020304" pitchFamily="18" charset="0"/>
            </a:endParaRPr>
          </a:p>
          <a:p>
            <a:endParaRPr lang="en-RO" dirty="0"/>
          </a:p>
        </p:txBody>
      </p:sp>
    </p:spTree>
    <p:extLst>
      <p:ext uri="{BB962C8B-B14F-4D97-AF65-F5344CB8AC3E}">
        <p14:creationId xmlns:p14="http://schemas.microsoft.com/office/powerpoint/2010/main" val="13599308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FDAB5-B028-B0B7-44FB-F7A170B9CC5F}"/>
              </a:ext>
            </a:extLst>
          </p:cNvPr>
          <p:cNvSpPr>
            <a:spLocks noGrp="1"/>
          </p:cNvSpPr>
          <p:nvPr>
            <p:ph type="title"/>
          </p:nvPr>
        </p:nvSpPr>
        <p:spPr>
          <a:xfrm>
            <a:off x="838200" y="67807"/>
            <a:ext cx="10515600" cy="1325563"/>
          </a:xfrm>
        </p:spPr>
        <p:txBody>
          <a:bodyPr/>
          <a:lstStyle/>
          <a:p>
            <a:r>
              <a:rPr lang="en-RO" dirty="0"/>
              <a:t>Aspecte metodologice (II)</a:t>
            </a:r>
          </a:p>
        </p:txBody>
      </p:sp>
      <p:sp>
        <p:nvSpPr>
          <p:cNvPr id="3" name="Content Placeholder 2">
            <a:extLst>
              <a:ext uri="{FF2B5EF4-FFF2-40B4-BE49-F238E27FC236}">
                <a16:creationId xmlns:a16="http://schemas.microsoft.com/office/drawing/2014/main" id="{63880BDF-3965-0A01-9ABB-AC018A2A2997}"/>
              </a:ext>
            </a:extLst>
          </p:cNvPr>
          <p:cNvSpPr>
            <a:spLocks noGrp="1"/>
          </p:cNvSpPr>
          <p:nvPr>
            <p:ph idx="1"/>
          </p:nvPr>
        </p:nvSpPr>
        <p:spPr>
          <a:xfrm>
            <a:off x="838200" y="1393370"/>
            <a:ext cx="10744200" cy="5312229"/>
          </a:xfrm>
        </p:spPr>
        <p:txBody>
          <a:bodyPr>
            <a:normAutofit fontScale="85000" lnSpcReduction="10000"/>
          </a:bodyPr>
          <a:lstStyle/>
          <a:p>
            <a:pPr indent="0" algn="just">
              <a:lnSpc>
                <a:spcPct val="150000"/>
              </a:lnSpc>
              <a:buNone/>
            </a:pPr>
            <a:r>
              <a:rPr lang="en-US" sz="1800" dirty="0" err="1">
                <a:effectLst/>
                <a:latin typeface="Calibri" panose="020F0502020204030204" pitchFamily="34" charset="0"/>
                <a:ea typeface="Times New Roman" panose="02020603050405020304" pitchFamily="18" charset="0"/>
              </a:rPr>
              <a:t>Planul</a:t>
            </a:r>
            <a:r>
              <a:rPr lang="en-US" sz="1800" dirty="0">
                <a:effectLst/>
                <a:latin typeface="Calibri" panose="020F0502020204030204" pitchFamily="34" charset="0"/>
                <a:ea typeface="Times New Roman" panose="02020603050405020304" pitchFamily="18" charset="0"/>
              </a:rPr>
              <a:t> de </a:t>
            </a:r>
            <a:r>
              <a:rPr lang="en-US" sz="1800" dirty="0" err="1">
                <a:effectLst/>
                <a:latin typeface="Calibri" panose="020F0502020204030204" pitchFamily="34" charset="0"/>
                <a:ea typeface="Times New Roman" panose="02020603050405020304" pitchFamily="18" charset="0"/>
              </a:rPr>
              <a:t>acțiuni</a:t>
            </a:r>
            <a:r>
              <a:rPr lang="en-US" sz="1800" dirty="0">
                <a:effectLst/>
                <a:latin typeface="Calibri" panose="020F0502020204030204" pitchFamily="34" charset="0"/>
                <a:ea typeface="Times New Roman" panose="02020603050405020304" pitchFamily="18" charset="0"/>
              </a:rPr>
              <a:t> a </a:t>
            </a:r>
            <a:r>
              <a:rPr lang="en-US" sz="1800" dirty="0" err="1">
                <a:effectLst/>
                <a:latin typeface="Calibri" panose="020F0502020204030204" pitchFamily="34" charset="0"/>
                <a:ea typeface="Times New Roman" panose="02020603050405020304" pitchFamily="18" charset="0"/>
              </a:rPr>
              <a:t>fost</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gândit</a:t>
            </a:r>
            <a:r>
              <a:rPr lang="en-US" sz="1800" dirty="0">
                <a:effectLst/>
                <a:latin typeface="Calibri" panose="020F0502020204030204" pitchFamily="34" charset="0"/>
                <a:ea typeface="Times New Roman" panose="02020603050405020304" pitchFamily="18" charset="0"/>
              </a:rPr>
              <a:t> pe </a:t>
            </a:r>
            <a:r>
              <a:rPr lang="en-US" sz="1800" dirty="0" err="1">
                <a:effectLst/>
                <a:latin typeface="Calibri" panose="020F0502020204030204" pitchFamily="34" charset="0"/>
                <a:ea typeface="Times New Roman" panose="02020603050405020304" pitchFamily="18" charset="0"/>
              </a:rPr>
              <a:t>structura</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viziunii</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obiectivelor</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politicilor</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și</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programelor</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deja</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trasate</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prin</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Strategia</a:t>
            </a:r>
            <a:r>
              <a:rPr lang="en-US" sz="1800" dirty="0">
                <a:effectLst/>
                <a:latin typeface="Calibri" panose="020F0502020204030204" pitchFamily="34" charset="0"/>
                <a:ea typeface="Times New Roman" panose="02020603050405020304" pitchFamily="18" charset="0"/>
              </a:rPr>
              <a:t> de </a:t>
            </a:r>
            <a:r>
              <a:rPr lang="en-US" sz="1800" dirty="0" err="1">
                <a:effectLst/>
                <a:latin typeface="Calibri" panose="020F0502020204030204" pitchFamily="34" charset="0"/>
                <a:ea typeface="Times New Roman" panose="02020603050405020304" pitchFamily="18" charset="0"/>
              </a:rPr>
              <a:t>Dezvoltare</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Teritorială</a:t>
            </a:r>
            <a:r>
              <a:rPr lang="en-US" sz="1800" dirty="0">
                <a:effectLst/>
                <a:latin typeface="Calibri" panose="020F0502020204030204" pitchFamily="34" charset="0"/>
                <a:ea typeface="Times New Roman" panose="02020603050405020304" pitchFamily="18" charset="0"/>
              </a:rPr>
              <a:t> din </a:t>
            </a:r>
            <a:r>
              <a:rPr lang="en-US" sz="1800" dirty="0" err="1">
                <a:effectLst/>
                <a:latin typeface="Calibri" panose="020F0502020204030204" pitchFamily="34" charset="0"/>
                <a:ea typeface="Times New Roman" panose="02020603050405020304" pitchFamily="18" charset="0"/>
              </a:rPr>
              <a:t>cadrul</a:t>
            </a:r>
            <a:r>
              <a:rPr lang="en-US" sz="1800" dirty="0">
                <a:effectLst/>
                <a:latin typeface="Calibri" panose="020F0502020204030204" pitchFamily="34" charset="0"/>
                <a:ea typeface="Times New Roman" panose="02020603050405020304" pitchFamily="18" charset="0"/>
              </a:rPr>
              <a:t> PATJ, </a:t>
            </a:r>
            <a:r>
              <a:rPr lang="en-US" sz="1800" dirty="0" err="1">
                <a:effectLst/>
                <a:latin typeface="Calibri" panose="020F0502020204030204" pitchFamily="34" charset="0"/>
                <a:ea typeface="Times New Roman" panose="02020603050405020304" pitchFamily="18" charset="0"/>
              </a:rPr>
              <a:t>iar</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principalele</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surse</a:t>
            </a:r>
            <a:r>
              <a:rPr lang="en-US" sz="1800" dirty="0">
                <a:effectLst/>
                <a:latin typeface="Calibri" panose="020F0502020204030204" pitchFamily="34" charset="0"/>
                <a:ea typeface="Times New Roman" panose="02020603050405020304" pitchFamily="18" charset="0"/>
              </a:rPr>
              <a:t> de </a:t>
            </a:r>
            <a:r>
              <a:rPr lang="en-US" sz="1800" dirty="0" err="1">
                <a:effectLst/>
                <a:latin typeface="Calibri" panose="020F0502020204030204" pitchFamily="34" charset="0"/>
                <a:ea typeface="Times New Roman" panose="02020603050405020304" pitchFamily="18" charset="0"/>
              </a:rPr>
              <a:t>documentare</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pentru</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acest</a:t>
            </a:r>
            <a:r>
              <a:rPr lang="en-US" sz="1800" dirty="0">
                <a:effectLst/>
                <a:latin typeface="Calibri" panose="020F0502020204030204" pitchFamily="34" charset="0"/>
                <a:ea typeface="Times New Roman" panose="02020603050405020304" pitchFamily="18" charset="0"/>
              </a:rPr>
              <a:t> </a:t>
            </a:r>
            <a:r>
              <a:rPr lang="en-US" sz="1800" dirty="0" err="1">
                <a:effectLst/>
                <a:latin typeface="Calibri" panose="020F0502020204030204" pitchFamily="34" charset="0"/>
                <a:ea typeface="Times New Roman" panose="02020603050405020304" pitchFamily="18" charset="0"/>
              </a:rPr>
              <a:t>livrabil</a:t>
            </a:r>
            <a:r>
              <a:rPr lang="en-US" sz="1800" dirty="0">
                <a:effectLst/>
                <a:latin typeface="Calibri" panose="020F0502020204030204" pitchFamily="34" charset="0"/>
                <a:ea typeface="Times New Roman" panose="02020603050405020304" pitchFamily="18" charset="0"/>
              </a:rPr>
              <a:t> au </a:t>
            </a:r>
            <a:r>
              <a:rPr lang="en-US" sz="1800" dirty="0" err="1">
                <a:effectLst/>
                <a:latin typeface="Calibri" panose="020F0502020204030204" pitchFamily="34" charset="0"/>
                <a:ea typeface="Times New Roman" panose="02020603050405020304" pitchFamily="18" charset="0"/>
              </a:rPr>
              <a:t>fost</a:t>
            </a:r>
            <a:r>
              <a:rPr lang="en-US" sz="1800" dirty="0">
                <a:effectLst/>
                <a:latin typeface="Calibri" panose="020F0502020204030204" pitchFamily="34" charset="0"/>
                <a:ea typeface="Times New Roman" panose="02020603050405020304" pitchFamily="18" charset="0"/>
              </a:rPr>
              <a:t>:</a:t>
            </a:r>
            <a:endParaRPr lang="en-RO" sz="1800" dirty="0">
              <a:effectLst/>
              <a:latin typeface="Times New Roman" panose="02020603050405020304" pitchFamily="18" charset="0"/>
              <a:ea typeface="Times New Roman" panose="02020603050405020304" pitchFamily="18" charset="0"/>
            </a:endParaRPr>
          </a:p>
          <a:p>
            <a:pPr marL="800100" lvl="1" indent="-342900" algn="just">
              <a:lnSpc>
                <a:spcPct val="150000"/>
              </a:lnSpc>
              <a:spcAft>
                <a:spcPts val="600"/>
              </a:spcAft>
              <a:buFont typeface="Symbol" pitchFamily="2" charset="2"/>
              <a:buChar char=""/>
            </a:pPr>
            <a:r>
              <a:rPr lang="en-US" sz="1800" i="1" dirty="0" err="1">
                <a:effectLst/>
                <a:latin typeface="Calibri" panose="020F0502020204030204" pitchFamily="34" charset="0"/>
                <a:ea typeface="Times New Roman" panose="02020603050405020304" pitchFamily="18" charset="0"/>
              </a:rPr>
              <a:t>Strategia</a:t>
            </a:r>
            <a:r>
              <a:rPr lang="en-US" sz="1800" i="1" dirty="0">
                <a:effectLst/>
                <a:latin typeface="Calibri" panose="020F0502020204030204" pitchFamily="34" charset="0"/>
                <a:ea typeface="Times New Roman" panose="02020603050405020304" pitchFamily="18" charset="0"/>
              </a:rPr>
              <a:t> de </a:t>
            </a:r>
            <a:r>
              <a:rPr lang="en-US" sz="1800" i="1" dirty="0" err="1">
                <a:effectLst/>
                <a:latin typeface="Calibri" panose="020F0502020204030204" pitchFamily="34" charset="0"/>
                <a:ea typeface="Times New Roman" panose="02020603050405020304" pitchFamily="18" charset="0"/>
              </a:rPr>
              <a:t>dezvoltare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durabilă</a:t>
            </a:r>
            <a:r>
              <a:rPr lang="en-US" sz="1800" i="1" dirty="0">
                <a:effectLst/>
                <a:latin typeface="Calibri" panose="020F0502020204030204" pitchFamily="34" charset="0"/>
                <a:ea typeface="Times New Roman" panose="02020603050405020304" pitchFamily="18" charset="0"/>
              </a:rPr>
              <a:t> a </a:t>
            </a:r>
            <a:r>
              <a:rPr lang="en-US" sz="1800" i="1" dirty="0" err="1">
                <a:effectLst/>
                <a:latin typeface="Calibri" panose="020F0502020204030204" pitchFamily="34" charset="0"/>
                <a:ea typeface="Times New Roman" panose="02020603050405020304" pitchFamily="18" charset="0"/>
              </a:rPr>
              <a:t>județului</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Argeș</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pentru</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perioada</a:t>
            </a:r>
            <a:r>
              <a:rPr lang="en-US" sz="1800" i="1" dirty="0">
                <a:effectLst/>
                <a:latin typeface="Calibri" panose="020F0502020204030204" pitchFamily="34" charset="0"/>
                <a:ea typeface="Times New Roman" panose="02020603050405020304" pitchFamily="18" charset="0"/>
              </a:rPr>
              <a:t> 2021-20</a:t>
            </a:r>
            <a:r>
              <a:rPr lang="ro-RO" sz="1800" i="1" dirty="0">
                <a:effectLst/>
                <a:latin typeface="Calibri" panose="020F0502020204030204" pitchFamily="34" charset="0"/>
                <a:ea typeface="Times New Roman" panose="02020603050405020304" pitchFamily="18" charset="0"/>
              </a:rPr>
              <a:t>27</a:t>
            </a:r>
            <a:endParaRPr lang="en-RO" sz="1800" dirty="0">
              <a:effectLst/>
              <a:latin typeface="Times New Roman" panose="02020603050405020304" pitchFamily="18" charset="0"/>
              <a:ea typeface="Times New Roman" panose="02020603050405020304" pitchFamily="18" charset="0"/>
            </a:endParaRPr>
          </a:p>
          <a:p>
            <a:pPr marL="800100" lvl="1" indent="-342900" algn="just">
              <a:lnSpc>
                <a:spcPct val="150000"/>
              </a:lnSpc>
              <a:spcAft>
                <a:spcPts val="600"/>
              </a:spcAft>
              <a:buFont typeface="Symbol" pitchFamily="2" charset="2"/>
              <a:buChar char=""/>
            </a:pPr>
            <a:r>
              <a:rPr lang="ro-RO" sz="1800" i="1" dirty="0">
                <a:effectLst/>
                <a:latin typeface="Calibri" panose="020F0502020204030204" pitchFamily="34" charset="0"/>
                <a:ea typeface="Times New Roman" panose="02020603050405020304" pitchFamily="18" charset="0"/>
              </a:rPr>
              <a:t>Alte strategii și planuri județene sectoriale (de ex. Planul Județean de Gestiune a Deșeurilor, master planurile de apă și apă uzată etc.)</a:t>
            </a:r>
            <a:endParaRPr lang="en-RO" sz="1800" dirty="0">
              <a:effectLst/>
              <a:latin typeface="Times New Roman" panose="02020603050405020304" pitchFamily="18" charset="0"/>
              <a:ea typeface="Times New Roman" panose="02020603050405020304" pitchFamily="18" charset="0"/>
            </a:endParaRPr>
          </a:p>
          <a:p>
            <a:pPr marL="800100" lvl="1" indent="-342900" algn="just">
              <a:lnSpc>
                <a:spcPct val="150000"/>
              </a:lnSpc>
              <a:spcAft>
                <a:spcPts val="600"/>
              </a:spcAft>
              <a:buFont typeface="Symbol" pitchFamily="2" charset="2"/>
              <a:buChar char=""/>
            </a:pPr>
            <a:r>
              <a:rPr lang="en-US" sz="1800" i="1" dirty="0" err="1">
                <a:effectLst/>
                <a:latin typeface="Calibri" panose="020F0502020204030204" pitchFamily="34" charset="0"/>
                <a:ea typeface="Times New Roman" panose="02020603050405020304" pitchFamily="18" charset="0"/>
              </a:rPr>
              <a:t>Strategiile</a:t>
            </a:r>
            <a:r>
              <a:rPr lang="en-US" sz="1800" i="1" dirty="0">
                <a:effectLst/>
                <a:latin typeface="Calibri" panose="020F0502020204030204" pitchFamily="34" charset="0"/>
                <a:ea typeface="Times New Roman" panose="02020603050405020304" pitchFamily="18" charset="0"/>
              </a:rPr>
              <a:t> de </a:t>
            </a:r>
            <a:r>
              <a:rPr lang="en-US" sz="1800" i="1" dirty="0" err="1">
                <a:effectLst/>
                <a:latin typeface="Calibri" panose="020F0502020204030204" pitchFamily="34" charset="0"/>
                <a:ea typeface="Times New Roman" panose="02020603050405020304" pitchFamily="18" charset="0"/>
              </a:rPr>
              <a:t>dezvoltare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transmise</a:t>
            </a:r>
            <a:r>
              <a:rPr lang="en-US" sz="1800" i="1" dirty="0">
                <a:effectLst/>
                <a:latin typeface="Calibri" panose="020F0502020204030204" pitchFamily="34" charset="0"/>
                <a:ea typeface="Times New Roman" panose="02020603050405020304" pitchFamily="18" charset="0"/>
              </a:rPr>
              <a:t> de UAT-urile din </a:t>
            </a:r>
            <a:r>
              <a:rPr lang="en-US" sz="1800" i="1" dirty="0" err="1">
                <a:effectLst/>
                <a:latin typeface="Calibri" panose="020F0502020204030204" pitchFamily="34" charset="0"/>
                <a:ea typeface="Times New Roman" panose="02020603050405020304" pitchFamily="18" charset="0"/>
              </a:rPr>
              <a:t>județ</a:t>
            </a:r>
            <a:endParaRPr lang="en-RO" sz="1800" dirty="0">
              <a:effectLst/>
              <a:latin typeface="Times New Roman" panose="02020603050405020304" pitchFamily="18" charset="0"/>
              <a:ea typeface="Times New Roman" panose="02020603050405020304" pitchFamily="18" charset="0"/>
            </a:endParaRPr>
          </a:p>
          <a:p>
            <a:pPr marL="800100" lvl="1" indent="-342900" algn="just">
              <a:lnSpc>
                <a:spcPct val="150000"/>
              </a:lnSpc>
              <a:spcAft>
                <a:spcPts val="600"/>
              </a:spcAft>
              <a:buFont typeface="Symbol" pitchFamily="2" charset="2"/>
              <a:buChar char=""/>
            </a:pPr>
            <a:r>
              <a:rPr lang="en-US" sz="1800" i="1" dirty="0" err="1">
                <a:effectLst/>
                <a:latin typeface="Calibri" panose="020F0502020204030204" pitchFamily="34" charset="0"/>
                <a:ea typeface="Times New Roman" panose="02020603050405020304" pitchFamily="18" charset="0"/>
              </a:rPr>
              <a:t>Răspunsurile</a:t>
            </a:r>
            <a:r>
              <a:rPr lang="en-US" sz="1800" i="1" dirty="0">
                <a:effectLst/>
                <a:latin typeface="Calibri" panose="020F0502020204030204" pitchFamily="34" charset="0"/>
                <a:ea typeface="Times New Roman" panose="02020603050405020304" pitchFamily="18" charset="0"/>
              </a:rPr>
              <a:t> la </a:t>
            </a:r>
            <a:r>
              <a:rPr lang="en-US" sz="1800" i="1" dirty="0" err="1">
                <a:effectLst/>
                <a:latin typeface="Calibri" panose="020F0502020204030204" pitchFamily="34" charset="0"/>
                <a:ea typeface="Times New Roman" panose="02020603050405020304" pitchFamily="18" charset="0"/>
              </a:rPr>
              <a:t>solicitările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scrise</a:t>
            </a:r>
            <a:r>
              <a:rPr lang="en-US" sz="1800" i="1" dirty="0">
                <a:effectLst/>
                <a:latin typeface="Calibri" panose="020F0502020204030204" pitchFamily="34" charset="0"/>
                <a:ea typeface="Times New Roman" panose="02020603050405020304" pitchFamily="18" charset="0"/>
              </a:rPr>
              <a:t> de </a:t>
            </a:r>
            <a:r>
              <a:rPr lang="en-US" sz="1800" i="1" dirty="0" err="1">
                <a:effectLst/>
                <a:latin typeface="Calibri" panose="020F0502020204030204" pitchFamily="34" charset="0"/>
                <a:ea typeface="Times New Roman" panose="02020603050405020304" pitchFamily="18" charset="0"/>
              </a:rPr>
              <a:t>propuneri</a:t>
            </a:r>
            <a:r>
              <a:rPr lang="en-US" sz="1800" i="1" dirty="0">
                <a:effectLst/>
                <a:latin typeface="Calibri" panose="020F0502020204030204" pitchFamily="34" charset="0"/>
                <a:ea typeface="Times New Roman" panose="02020603050405020304" pitchFamily="18" charset="0"/>
              </a:rPr>
              <a:t> de </a:t>
            </a:r>
            <a:r>
              <a:rPr lang="en-US" sz="1800" i="1" dirty="0" err="1">
                <a:effectLst/>
                <a:latin typeface="Calibri" panose="020F0502020204030204" pitchFamily="34" charset="0"/>
                <a:ea typeface="Times New Roman" panose="02020603050405020304" pitchFamily="18" charset="0"/>
              </a:rPr>
              <a:t>proiecte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transmise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către</a:t>
            </a:r>
            <a:r>
              <a:rPr lang="en-US" sz="1800" i="1" dirty="0">
                <a:effectLst/>
                <a:latin typeface="Calibri" panose="020F0502020204030204" pitchFamily="34" charset="0"/>
                <a:ea typeface="Times New Roman" panose="02020603050405020304" pitchFamily="18" charset="0"/>
              </a:rPr>
              <a:t> CJ </a:t>
            </a:r>
            <a:r>
              <a:rPr lang="en-US" sz="1800" i="1" dirty="0" err="1">
                <a:effectLst/>
                <a:latin typeface="Calibri" panose="020F0502020204030204" pitchFamily="34" charset="0"/>
                <a:ea typeface="Times New Roman" panose="02020603050405020304" pitchFamily="18" charset="0"/>
              </a:rPr>
              <a:t>Argeș</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instituțiile</a:t>
            </a:r>
            <a:r>
              <a:rPr lang="en-US" sz="1800" i="1" dirty="0">
                <a:effectLst/>
                <a:latin typeface="Calibri" panose="020F0502020204030204" pitchFamily="34" charset="0"/>
                <a:ea typeface="Times New Roman" panose="02020603050405020304" pitchFamily="18" charset="0"/>
              </a:rPr>
              <a:t> din </a:t>
            </a:r>
            <a:r>
              <a:rPr lang="en-US" sz="1800" i="1" dirty="0" err="1">
                <a:effectLst/>
                <a:latin typeface="Calibri" panose="020F0502020204030204" pitchFamily="34" charset="0"/>
                <a:ea typeface="Times New Roman" panose="02020603050405020304" pitchFamily="18" charset="0"/>
              </a:rPr>
              <a:t>subordine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unitățile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administrativ-teritoriale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instituțiile</a:t>
            </a:r>
            <a:r>
              <a:rPr lang="en-US" sz="1800" i="1" dirty="0">
                <a:effectLst/>
                <a:latin typeface="Calibri" panose="020F0502020204030204" pitchFamily="34" charset="0"/>
                <a:ea typeface="Times New Roman" panose="02020603050405020304" pitchFamily="18" charset="0"/>
              </a:rPr>
              <a:t> deconcentrate, </a:t>
            </a:r>
            <a:r>
              <a:rPr lang="en-US" sz="1800" i="1" dirty="0" err="1">
                <a:effectLst/>
                <a:latin typeface="Calibri" panose="020F0502020204030204" pitchFamily="34" charset="0"/>
                <a:ea typeface="Times New Roman" panose="02020603050405020304" pitchFamily="18" charset="0"/>
              </a:rPr>
              <a:t>administratorii</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publici</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și</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privați</a:t>
            </a:r>
            <a:r>
              <a:rPr lang="en-US" sz="1800" i="1" dirty="0">
                <a:effectLst/>
                <a:latin typeface="Calibri" panose="020F0502020204030204" pitchFamily="34" charset="0"/>
                <a:ea typeface="Times New Roman" panose="02020603050405020304" pitchFamily="18" charset="0"/>
              </a:rPr>
              <a:t> de </a:t>
            </a:r>
            <a:r>
              <a:rPr lang="en-US" sz="1800" i="1" dirty="0" err="1">
                <a:effectLst/>
                <a:latin typeface="Calibri" panose="020F0502020204030204" pitchFamily="34" charset="0"/>
                <a:ea typeface="Times New Roman" panose="02020603050405020304" pitchFamily="18" charset="0"/>
              </a:rPr>
              <a:t>infrastructură</a:t>
            </a:r>
            <a:r>
              <a:rPr lang="en-US" sz="1800" i="1" dirty="0">
                <a:effectLst/>
                <a:latin typeface="Calibri" panose="020F0502020204030204" pitchFamily="34" charset="0"/>
                <a:ea typeface="Times New Roman" panose="02020603050405020304" pitchFamily="18" charset="0"/>
              </a:rPr>
              <a:t> de </a:t>
            </a:r>
            <a:r>
              <a:rPr lang="en-US" sz="1800" i="1" dirty="0" err="1">
                <a:effectLst/>
                <a:latin typeface="Calibri" panose="020F0502020204030204" pitchFamily="34" charset="0"/>
                <a:ea typeface="Times New Roman" panose="02020603050405020304" pitchFamily="18" charset="0"/>
              </a:rPr>
              <a:t>afaceri</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organizații</a:t>
            </a:r>
            <a:r>
              <a:rPr lang="en-US" sz="1800" i="1" dirty="0">
                <a:effectLst/>
                <a:latin typeface="Calibri" panose="020F0502020204030204" pitchFamily="34" charset="0"/>
                <a:ea typeface="Times New Roman" panose="02020603050405020304" pitchFamily="18" charset="0"/>
              </a:rPr>
              <a:t> private etc.</a:t>
            </a:r>
            <a:endParaRPr lang="en-RO" sz="1800" dirty="0">
              <a:effectLst/>
              <a:latin typeface="Times New Roman" panose="02020603050405020304" pitchFamily="18" charset="0"/>
              <a:ea typeface="Times New Roman" panose="02020603050405020304" pitchFamily="18" charset="0"/>
            </a:endParaRPr>
          </a:p>
          <a:p>
            <a:pPr marL="800100" lvl="1" indent="-342900" algn="just">
              <a:lnSpc>
                <a:spcPct val="150000"/>
              </a:lnSpc>
              <a:spcAft>
                <a:spcPts val="600"/>
              </a:spcAft>
              <a:buFont typeface="Symbol" pitchFamily="2" charset="2"/>
              <a:buChar char=""/>
            </a:pPr>
            <a:r>
              <a:rPr lang="en-US" sz="1800" i="1" dirty="0" err="1">
                <a:effectLst/>
                <a:latin typeface="Calibri" panose="020F0502020204030204" pitchFamily="34" charset="0"/>
                <a:ea typeface="Times New Roman" panose="02020603050405020304" pitchFamily="18" charset="0"/>
              </a:rPr>
              <a:t>Propunerile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primite</a:t>
            </a:r>
            <a:r>
              <a:rPr lang="en-US" sz="1800" i="1" dirty="0">
                <a:effectLst/>
                <a:latin typeface="Calibri" panose="020F0502020204030204" pitchFamily="34" charset="0"/>
                <a:ea typeface="Times New Roman" panose="02020603050405020304" pitchFamily="18" charset="0"/>
              </a:rPr>
              <a:t> pe </a:t>
            </a:r>
            <a:r>
              <a:rPr lang="en-US" sz="1800" i="1" dirty="0" err="1">
                <a:effectLst/>
                <a:latin typeface="Calibri" panose="020F0502020204030204" pitchFamily="34" charset="0"/>
                <a:ea typeface="Times New Roman" panose="02020603050405020304" pitchFamily="18" charset="0"/>
              </a:rPr>
              <a:t>durata</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grupurilor</a:t>
            </a:r>
            <a:r>
              <a:rPr lang="en-US" sz="1800" i="1" dirty="0">
                <a:effectLst/>
                <a:latin typeface="Calibri" panose="020F0502020204030204" pitchFamily="34" charset="0"/>
                <a:ea typeface="Times New Roman" panose="02020603050405020304" pitchFamily="18" charset="0"/>
              </a:rPr>
              <a:t> de </a:t>
            </a:r>
            <a:r>
              <a:rPr lang="en-US" sz="1800" i="1" dirty="0" err="1">
                <a:effectLst/>
                <a:latin typeface="Calibri" panose="020F0502020204030204" pitchFamily="34" charset="0"/>
                <a:ea typeface="Times New Roman" panose="02020603050405020304" pitchFamily="18" charset="0"/>
              </a:rPr>
              <a:t>lucru</a:t>
            </a:r>
            <a:r>
              <a:rPr lang="en-US" sz="1800" i="1" dirty="0">
                <a:effectLst/>
                <a:latin typeface="Calibri" panose="020F0502020204030204" pitchFamily="34" charset="0"/>
                <a:ea typeface="Times New Roman" panose="02020603050405020304" pitchFamily="18" charset="0"/>
              </a:rPr>
              <a:t> / </a:t>
            </a:r>
            <a:r>
              <a:rPr lang="en-US" sz="1800" i="1" dirty="0" err="1">
                <a:effectLst/>
                <a:latin typeface="Calibri" panose="020F0502020204030204" pitchFamily="34" charset="0"/>
                <a:ea typeface="Times New Roman" panose="02020603050405020304" pitchFamily="18" charset="0"/>
              </a:rPr>
              <a:t>evenimentelor</a:t>
            </a:r>
            <a:r>
              <a:rPr lang="en-US" sz="1800" i="1" dirty="0">
                <a:effectLst/>
                <a:latin typeface="Calibri" panose="020F0502020204030204" pitchFamily="34" charset="0"/>
                <a:ea typeface="Times New Roman" panose="02020603050405020304" pitchFamily="18" charset="0"/>
              </a:rPr>
              <a:t> de </a:t>
            </a:r>
            <a:r>
              <a:rPr lang="en-US" sz="1800" i="1" dirty="0" err="1">
                <a:effectLst/>
                <a:latin typeface="Calibri" panose="020F0502020204030204" pitchFamily="34" charset="0"/>
                <a:ea typeface="Times New Roman" panose="02020603050405020304" pitchFamily="18" charset="0"/>
              </a:rPr>
              <a:t>informare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și</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consultare</a:t>
            </a:r>
            <a:r>
              <a:rPr lang="en-US" sz="1800" i="1" dirty="0">
                <a:effectLst/>
                <a:latin typeface="Calibri" panose="020F0502020204030204" pitchFamily="34" charset="0"/>
                <a:ea typeface="Times New Roman" panose="02020603050405020304" pitchFamily="18" charset="0"/>
              </a:rPr>
              <a:t> a </a:t>
            </a:r>
            <a:r>
              <a:rPr lang="en-US" sz="1800" i="1" dirty="0" err="1">
                <a:effectLst/>
                <a:latin typeface="Calibri" panose="020F0502020204030204" pitchFamily="34" charset="0"/>
                <a:ea typeface="Times New Roman" panose="02020603050405020304" pitchFamily="18" charset="0"/>
              </a:rPr>
              <a:t>publicului</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organizate</a:t>
            </a:r>
            <a:r>
              <a:rPr lang="en-US" sz="1800" i="1" dirty="0">
                <a:effectLst/>
                <a:latin typeface="Calibri" panose="020F0502020204030204" pitchFamily="34" charset="0"/>
                <a:ea typeface="Times New Roman" panose="02020603050405020304" pitchFamily="18" charset="0"/>
              </a:rPr>
              <a:t> pe </a:t>
            </a:r>
            <a:r>
              <a:rPr lang="en-US" sz="1800" i="1" dirty="0" err="1">
                <a:effectLst/>
                <a:latin typeface="Calibri" panose="020F0502020204030204" pitchFamily="34" charset="0"/>
                <a:ea typeface="Times New Roman" panose="02020603050405020304" pitchFamily="18" charset="0"/>
              </a:rPr>
              <a:t>durata</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elaborării</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Planului</a:t>
            </a:r>
            <a:endParaRPr lang="en-RO" sz="1800" dirty="0">
              <a:effectLst/>
              <a:latin typeface="Times New Roman" panose="02020603050405020304" pitchFamily="18" charset="0"/>
              <a:ea typeface="Times New Roman" panose="02020603050405020304" pitchFamily="18" charset="0"/>
            </a:endParaRPr>
          </a:p>
          <a:p>
            <a:pPr marL="800100" lvl="1" indent="-342900" algn="just">
              <a:lnSpc>
                <a:spcPct val="150000"/>
              </a:lnSpc>
              <a:spcAft>
                <a:spcPts val="600"/>
              </a:spcAft>
              <a:buFont typeface="Symbol" pitchFamily="2" charset="2"/>
              <a:buChar char=""/>
            </a:pPr>
            <a:r>
              <a:rPr lang="en-US" sz="1800" i="1" dirty="0" err="1">
                <a:effectLst/>
                <a:latin typeface="Calibri" panose="020F0502020204030204" pitchFamily="34" charset="0"/>
                <a:ea typeface="Times New Roman" panose="02020603050405020304" pitchFamily="18" charset="0"/>
              </a:rPr>
              <a:t>Propunerile</a:t>
            </a:r>
            <a:r>
              <a:rPr lang="en-US" sz="1800" i="1" dirty="0">
                <a:effectLst/>
                <a:latin typeface="Calibri" panose="020F0502020204030204" pitchFamily="34" charset="0"/>
                <a:ea typeface="Times New Roman" panose="02020603050405020304" pitchFamily="18" charset="0"/>
              </a:rPr>
              <a:t> formulate de </a:t>
            </a:r>
            <a:r>
              <a:rPr lang="en-US" sz="1800" i="1" dirty="0" err="1">
                <a:effectLst/>
                <a:latin typeface="Calibri" panose="020F0502020204030204" pitchFamily="34" charset="0"/>
                <a:ea typeface="Times New Roman" panose="02020603050405020304" pitchFamily="18" charset="0"/>
              </a:rPr>
              <a:t>cetățeni</a:t>
            </a:r>
            <a:r>
              <a:rPr lang="en-US" sz="1800" i="1" dirty="0">
                <a:effectLst/>
                <a:latin typeface="Calibri" panose="020F0502020204030204" pitchFamily="34" charset="0"/>
                <a:ea typeface="Times New Roman" panose="02020603050405020304" pitchFamily="18" charset="0"/>
              </a:rPr>
              <a:t> pe </a:t>
            </a:r>
            <a:r>
              <a:rPr lang="en-US" sz="1800" i="1" dirty="0" err="1">
                <a:effectLst/>
                <a:latin typeface="Calibri" panose="020F0502020204030204" pitchFamily="34" charset="0"/>
                <a:ea typeface="Times New Roman" panose="02020603050405020304" pitchFamily="18" charset="0"/>
              </a:rPr>
              <a:t>durata</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sondajului</a:t>
            </a:r>
            <a:r>
              <a:rPr lang="en-US" sz="1800" i="1" dirty="0">
                <a:effectLst/>
                <a:latin typeface="Calibri" panose="020F0502020204030204" pitchFamily="34" charset="0"/>
                <a:ea typeface="Times New Roman" panose="02020603050405020304" pitchFamily="18" charset="0"/>
              </a:rPr>
              <a:t> de </a:t>
            </a:r>
            <a:r>
              <a:rPr lang="en-US" sz="1800" i="1" dirty="0" err="1">
                <a:effectLst/>
                <a:latin typeface="Calibri" panose="020F0502020204030204" pitchFamily="34" charset="0"/>
                <a:ea typeface="Times New Roman" panose="02020603050405020304" pitchFamily="18" charset="0"/>
              </a:rPr>
              <a:t>opinie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realizat</a:t>
            </a:r>
            <a:endParaRPr lang="en-RO" sz="1800" dirty="0">
              <a:effectLst/>
              <a:latin typeface="Times New Roman" panose="02020603050405020304" pitchFamily="18" charset="0"/>
              <a:ea typeface="Times New Roman" panose="02020603050405020304" pitchFamily="18" charset="0"/>
            </a:endParaRPr>
          </a:p>
          <a:p>
            <a:pPr marL="800100" lvl="1" indent="-342900" algn="just">
              <a:lnSpc>
                <a:spcPct val="150000"/>
              </a:lnSpc>
              <a:spcAft>
                <a:spcPts val="600"/>
              </a:spcAft>
              <a:buFont typeface="Symbol" pitchFamily="2" charset="2"/>
              <a:buChar char=""/>
            </a:pPr>
            <a:r>
              <a:rPr lang="en-US" sz="1800" i="1" dirty="0" err="1">
                <a:effectLst/>
                <a:latin typeface="Calibri" panose="020F0502020204030204" pitchFamily="34" charset="0"/>
                <a:ea typeface="Times New Roman" panose="02020603050405020304" pitchFamily="18" charset="0"/>
              </a:rPr>
              <a:t>Prevederile</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documentelor</a:t>
            </a:r>
            <a:r>
              <a:rPr lang="en-US" sz="1800" i="1" dirty="0">
                <a:effectLst/>
                <a:latin typeface="Calibri" panose="020F0502020204030204" pitchFamily="34" charset="0"/>
                <a:ea typeface="Times New Roman" panose="02020603050405020304" pitchFamily="18" charset="0"/>
              </a:rPr>
              <a:t> de </a:t>
            </a:r>
            <a:r>
              <a:rPr lang="en-US" sz="1800" i="1" dirty="0" err="1">
                <a:effectLst/>
                <a:latin typeface="Calibri" panose="020F0502020204030204" pitchFamily="34" charset="0"/>
                <a:ea typeface="Times New Roman" panose="02020603050405020304" pitchFamily="18" charset="0"/>
              </a:rPr>
              <a:t>planificare</a:t>
            </a:r>
            <a:r>
              <a:rPr lang="en-US" sz="1800" i="1" dirty="0">
                <a:effectLst/>
                <a:latin typeface="Calibri" panose="020F0502020204030204" pitchFamily="34" charset="0"/>
                <a:ea typeface="Times New Roman" panose="02020603050405020304" pitchFamily="18" charset="0"/>
              </a:rPr>
              <a:t> de la </a:t>
            </a:r>
            <a:r>
              <a:rPr lang="en-US" sz="1800" i="1" dirty="0" err="1">
                <a:effectLst/>
                <a:latin typeface="Calibri" panose="020F0502020204030204" pitchFamily="34" charset="0"/>
                <a:ea typeface="Times New Roman" panose="02020603050405020304" pitchFamily="18" charset="0"/>
              </a:rPr>
              <a:t>nivel</a:t>
            </a:r>
            <a:r>
              <a:rPr lang="en-US" sz="1800" i="1" dirty="0">
                <a:effectLst/>
                <a:latin typeface="Calibri" panose="020F0502020204030204" pitchFamily="34" charset="0"/>
                <a:ea typeface="Times New Roman" panose="02020603050405020304" pitchFamily="18" charset="0"/>
              </a:rPr>
              <a:t> </a:t>
            </a:r>
            <a:r>
              <a:rPr lang="en-US" sz="1800" i="1" dirty="0" err="1">
                <a:effectLst/>
                <a:latin typeface="Calibri" panose="020F0502020204030204" pitchFamily="34" charset="0"/>
                <a:ea typeface="Times New Roman" panose="02020603050405020304" pitchFamily="18" charset="0"/>
              </a:rPr>
              <a:t>național</a:t>
            </a:r>
            <a:r>
              <a:rPr lang="en-US" sz="1800" i="1" dirty="0">
                <a:effectLst/>
                <a:latin typeface="Calibri" panose="020F0502020204030204" pitchFamily="34" charset="0"/>
                <a:ea typeface="Times New Roman" panose="02020603050405020304" pitchFamily="18" charset="0"/>
              </a:rPr>
              <a:t> (de ex. Master </a:t>
            </a:r>
            <a:r>
              <a:rPr lang="en-US" sz="1800" i="1" dirty="0" err="1">
                <a:effectLst/>
                <a:latin typeface="Calibri" panose="020F0502020204030204" pitchFamily="34" charset="0"/>
                <a:ea typeface="Times New Roman" panose="02020603050405020304" pitchFamily="18" charset="0"/>
              </a:rPr>
              <a:t>Planul</a:t>
            </a:r>
            <a:r>
              <a:rPr lang="en-US" sz="1800" i="1" dirty="0">
                <a:effectLst/>
                <a:latin typeface="Calibri" panose="020F0502020204030204" pitchFamily="34" charset="0"/>
                <a:ea typeface="Times New Roman" panose="02020603050405020304" pitchFamily="18" charset="0"/>
              </a:rPr>
              <a:t> General de Transport al </a:t>
            </a:r>
            <a:r>
              <a:rPr lang="en-US" sz="1800" i="1" dirty="0" err="1">
                <a:effectLst/>
                <a:latin typeface="Calibri" panose="020F0502020204030204" pitchFamily="34" charset="0"/>
                <a:ea typeface="Times New Roman" panose="02020603050405020304" pitchFamily="18" charset="0"/>
              </a:rPr>
              <a:t>României</a:t>
            </a:r>
            <a:r>
              <a:rPr lang="en-US" sz="1800" i="1" dirty="0">
                <a:effectLst/>
                <a:latin typeface="Calibri" panose="020F0502020204030204" pitchFamily="34" charset="0"/>
                <a:ea typeface="Times New Roman" panose="02020603050405020304" pitchFamily="18" charset="0"/>
              </a:rPr>
              <a:t> etc.)</a:t>
            </a:r>
            <a:endParaRPr lang="en-RO" sz="1800" dirty="0">
              <a:effectLst/>
              <a:latin typeface="Times New Roman" panose="02020603050405020304" pitchFamily="18" charset="0"/>
              <a:ea typeface="Times New Roman" panose="02020603050405020304" pitchFamily="18" charset="0"/>
            </a:endParaRPr>
          </a:p>
          <a:p>
            <a:endParaRPr lang="en-RO" dirty="0"/>
          </a:p>
        </p:txBody>
      </p:sp>
    </p:spTree>
    <p:extLst>
      <p:ext uri="{BB962C8B-B14F-4D97-AF65-F5344CB8AC3E}">
        <p14:creationId xmlns:p14="http://schemas.microsoft.com/office/powerpoint/2010/main" val="3207305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09EAB-B0E0-E145-D158-9EB0A170408A}"/>
              </a:ext>
            </a:extLst>
          </p:cNvPr>
          <p:cNvSpPr>
            <a:spLocks noGrp="1"/>
          </p:cNvSpPr>
          <p:nvPr>
            <p:ph type="title"/>
          </p:nvPr>
        </p:nvSpPr>
        <p:spPr/>
        <p:txBody>
          <a:bodyPr/>
          <a:lstStyle/>
          <a:p>
            <a:r>
              <a:rPr lang="en-RO" dirty="0"/>
              <a:t>Etapizarea și prioritizarea propunerilor</a:t>
            </a:r>
          </a:p>
        </p:txBody>
      </p:sp>
      <p:sp>
        <p:nvSpPr>
          <p:cNvPr id="3" name="Content Placeholder 2">
            <a:extLst>
              <a:ext uri="{FF2B5EF4-FFF2-40B4-BE49-F238E27FC236}">
                <a16:creationId xmlns:a16="http://schemas.microsoft.com/office/drawing/2014/main" id="{5DD26332-B1D7-75AE-A0D9-E5809359DD5C}"/>
              </a:ext>
            </a:extLst>
          </p:cNvPr>
          <p:cNvSpPr>
            <a:spLocks noGrp="1"/>
          </p:cNvSpPr>
          <p:nvPr>
            <p:ph idx="1"/>
          </p:nvPr>
        </p:nvSpPr>
        <p:spPr>
          <a:xfrm>
            <a:off x="838200" y="1600200"/>
            <a:ext cx="10515600" cy="5257800"/>
          </a:xfrm>
        </p:spPr>
        <p:txBody>
          <a:bodyPr>
            <a:normAutofit fontScale="47500" lnSpcReduction="20000"/>
          </a:bodyPr>
          <a:lstStyle/>
          <a:p>
            <a:pPr marL="0" indent="0" algn="just">
              <a:lnSpc>
                <a:spcPct val="150000"/>
              </a:lnSpc>
              <a:buNone/>
            </a:pPr>
            <a:r>
              <a:rPr lang="en-US" sz="2900" dirty="0">
                <a:effectLst/>
                <a:latin typeface="Calibri" panose="020F0502020204030204" pitchFamily="34" charset="0"/>
                <a:ea typeface="Times New Roman" panose="02020603050405020304" pitchFamily="18" charset="0"/>
              </a:rPr>
              <a:t>Din </a:t>
            </a:r>
            <a:r>
              <a:rPr lang="en-US" sz="2900" dirty="0" err="1">
                <a:effectLst/>
                <a:latin typeface="Calibri" panose="020F0502020204030204" pitchFamily="34" charset="0"/>
                <a:ea typeface="Times New Roman" panose="02020603050405020304" pitchFamily="18" charset="0"/>
              </a:rPr>
              <a:t>punct</a:t>
            </a:r>
            <a:r>
              <a:rPr lang="en-US" sz="2900" dirty="0">
                <a:effectLst/>
                <a:latin typeface="Calibri" panose="020F0502020204030204" pitchFamily="34" charset="0"/>
                <a:ea typeface="Times New Roman" panose="02020603050405020304" pitchFamily="18" charset="0"/>
              </a:rPr>
              <a:t> de </a:t>
            </a:r>
            <a:r>
              <a:rPr lang="en-US" sz="2900" dirty="0" err="1">
                <a:effectLst/>
                <a:latin typeface="Calibri" panose="020F0502020204030204" pitchFamily="34" charset="0"/>
                <a:ea typeface="Times New Roman" panose="02020603050405020304" pitchFamily="18" charset="0"/>
              </a:rPr>
              <a:t>vedere</a:t>
            </a:r>
            <a:r>
              <a:rPr lang="en-US" sz="2900" dirty="0">
                <a:effectLst/>
                <a:latin typeface="Calibri" panose="020F0502020204030204" pitchFamily="34" charset="0"/>
                <a:ea typeface="Times New Roman" panose="02020603050405020304" pitchFamily="18" charset="0"/>
              </a:rPr>
              <a:t> al </a:t>
            </a:r>
            <a:r>
              <a:rPr lang="en-US" sz="2900" dirty="0" err="1">
                <a:effectLst/>
                <a:latin typeface="Calibri" panose="020F0502020204030204" pitchFamily="34" charset="0"/>
                <a:ea typeface="Times New Roman" panose="02020603050405020304" pitchFamily="18" charset="0"/>
              </a:rPr>
              <a:t>etapizării</a:t>
            </a:r>
            <a:r>
              <a:rPr lang="en-US" sz="2900" dirty="0">
                <a:effectLst/>
                <a:latin typeface="Calibri" panose="020F0502020204030204" pitchFamily="34" charset="0"/>
                <a:ea typeface="Times New Roman" panose="02020603050405020304" pitchFamily="18" charset="0"/>
              </a:rPr>
              <a:t> </a:t>
            </a:r>
            <a:r>
              <a:rPr lang="en-US" sz="2900" dirty="0" err="1">
                <a:effectLst/>
                <a:latin typeface="Calibri" panose="020F0502020204030204" pitchFamily="34" charset="0"/>
                <a:ea typeface="Times New Roman" panose="02020603050405020304" pitchFamily="18" charset="0"/>
              </a:rPr>
              <a:t>și</a:t>
            </a:r>
            <a:r>
              <a:rPr lang="en-US" sz="2900" dirty="0">
                <a:effectLst/>
                <a:latin typeface="Calibri" panose="020F0502020204030204" pitchFamily="34" charset="0"/>
                <a:ea typeface="Times New Roman" panose="02020603050405020304" pitchFamily="18" charset="0"/>
              </a:rPr>
              <a:t> </a:t>
            </a:r>
            <a:r>
              <a:rPr lang="en-US" sz="2900" dirty="0" err="1">
                <a:effectLst/>
                <a:latin typeface="Calibri" panose="020F0502020204030204" pitchFamily="34" charset="0"/>
                <a:ea typeface="Times New Roman" panose="02020603050405020304" pitchFamily="18" charset="0"/>
              </a:rPr>
              <a:t>prioritizării</a:t>
            </a:r>
            <a:r>
              <a:rPr lang="en-US" sz="2900" dirty="0">
                <a:effectLst/>
                <a:latin typeface="Calibri" panose="020F0502020204030204" pitchFamily="34" charset="0"/>
                <a:ea typeface="Times New Roman" panose="02020603050405020304" pitchFamily="18" charset="0"/>
              </a:rPr>
              <a:t> </a:t>
            </a:r>
            <a:r>
              <a:rPr lang="en-US" sz="2900" dirty="0" err="1">
                <a:effectLst/>
                <a:latin typeface="Calibri" panose="020F0502020204030204" pitchFamily="34" charset="0"/>
                <a:ea typeface="Times New Roman" panose="02020603050405020304" pitchFamily="18" charset="0"/>
              </a:rPr>
              <a:t>propunerilor</a:t>
            </a:r>
            <a:r>
              <a:rPr lang="en-US" sz="2900" dirty="0">
                <a:effectLst/>
                <a:latin typeface="Calibri" panose="020F0502020204030204" pitchFamily="34" charset="0"/>
                <a:ea typeface="Times New Roman" panose="02020603050405020304" pitchFamily="18" charset="0"/>
              </a:rPr>
              <a:t>, </a:t>
            </a:r>
            <a:r>
              <a:rPr lang="en-US" sz="2900" dirty="0" err="1">
                <a:effectLst/>
                <a:latin typeface="Calibri" panose="020F0502020204030204" pitchFamily="34" charset="0"/>
                <a:ea typeface="Times New Roman" panose="02020603050405020304" pitchFamily="18" charset="0"/>
              </a:rPr>
              <a:t>acestea</a:t>
            </a:r>
            <a:r>
              <a:rPr lang="en-US" sz="2900" dirty="0">
                <a:effectLst/>
                <a:latin typeface="Calibri" panose="020F0502020204030204" pitchFamily="34" charset="0"/>
                <a:ea typeface="Times New Roman" panose="02020603050405020304" pitchFamily="18" charset="0"/>
              </a:rPr>
              <a:t> se </a:t>
            </a:r>
            <a:r>
              <a:rPr lang="en-US" sz="2900" dirty="0" err="1">
                <a:effectLst/>
                <a:latin typeface="Calibri" panose="020F0502020204030204" pitchFamily="34" charset="0"/>
                <a:ea typeface="Times New Roman" panose="02020603050405020304" pitchFamily="18" charset="0"/>
              </a:rPr>
              <a:t>vor</a:t>
            </a:r>
            <a:r>
              <a:rPr lang="en-US" sz="2900" dirty="0">
                <a:effectLst/>
                <a:latin typeface="Calibri" panose="020F0502020204030204" pitchFamily="34" charset="0"/>
                <a:ea typeface="Times New Roman" panose="02020603050405020304" pitchFamily="18" charset="0"/>
              </a:rPr>
              <a:t> </a:t>
            </a:r>
            <a:r>
              <a:rPr lang="en-US" sz="2900" dirty="0" err="1">
                <a:effectLst/>
                <a:latin typeface="Calibri" panose="020F0502020204030204" pitchFamily="34" charset="0"/>
                <a:ea typeface="Times New Roman" panose="02020603050405020304" pitchFamily="18" charset="0"/>
              </a:rPr>
              <a:t>realiza</a:t>
            </a:r>
            <a:r>
              <a:rPr lang="en-US" sz="2900" dirty="0">
                <a:effectLst/>
                <a:latin typeface="Calibri" panose="020F0502020204030204" pitchFamily="34" charset="0"/>
                <a:ea typeface="Times New Roman" panose="02020603050405020304" pitchFamily="18" charset="0"/>
              </a:rPr>
              <a:t> </a:t>
            </a:r>
            <a:r>
              <a:rPr lang="en-US" sz="2900" dirty="0" err="1">
                <a:effectLst/>
                <a:latin typeface="Calibri" panose="020F0502020204030204" pitchFamily="34" charset="0"/>
                <a:ea typeface="Times New Roman" panose="02020603050405020304" pitchFamily="18" charset="0"/>
              </a:rPr>
              <a:t>în</a:t>
            </a:r>
            <a:r>
              <a:rPr lang="en-US" sz="2900" dirty="0">
                <a:effectLst/>
                <a:latin typeface="Calibri" panose="020F0502020204030204" pitchFamily="34" charset="0"/>
                <a:ea typeface="Times New Roman" panose="02020603050405020304" pitchFamily="18" charset="0"/>
              </a:rPr>
              <a:t> </a:t>
            </a:r>
            <a:r>
              <a:rPr lang="ro-RO" sz="2900" dirty="0">
                <a:effectLst/>
                <a:latin typeface="Calibri" panose="020F0502020204030204" pitchFamily="34" charset="0"/>
                <a:ea typeface="Times New Roman" panose="02020603050405020304" pitchFamily="18" charset="0"/>
              </a:rPr>
              <a:t>conformitate cu următoarele principii:</a:t>
            </a:r>
            <a:endParaRPr lang="en-RO" sz="2900" dirty="0">
              <a:effectLst/>
              <a:latin typeface="Times New Roman" panose="02020603050405020304" pitchFamily="18" charset="0"/>
              <a:ea typeface="Times New Roman" panose="02020603050405020304" pitchFamily="18" charset="0"/>
            </a:endParaRPr>
          </a:p>
          <a:p>
            <a:pPr marL="342900" lvl="0" indent="-342900" algn="just">
              <a:lnSpc>
                <a:spcPct val="150000"/>
              </a:lnSpc>
              <a:spcAft>
                <a:spcPts val="600"/>
              </a:spcAft>
              <a:buFont typeface="Symbol" pitchFamily="2" charset="2"/>
              <a:buChar char=""/>
            </a:pPr>
            <a:r>
              <a:rPr lang="en-US" sz="2900" b="1" dirty="0" err="1">
                <a:effectLst/>
                <a:latin typeface="Calibri" panose="020F0502020204030204" pitchFamily="34" charset="0"/>
                <a:ea typeface="Times New Roman" panose="02020603050405020304" pitchFamily="18" charset="0"/>
              </a:rPr>
              <a:t>Gradul</a:t>
            </a:r>
            <a:r>
              <a:rPr lang="en-US" sz="2900" b="1" dirty="0">
                <a:effectLst/>
                <a:latin typeface="Calibri" panose="020F0502020204030204" pitchFamily="34" charset="0"/>
                <a:ea typeface="Times New Roman" panose="02020603050405020304" pitchFamily="18" charset="0"/>
              </a:rPr>
              <a:t> de </a:t>
            </a:r>
            <a:r>
              <a:rPr lang="en-US" sz="2900" b="1" dirty="0" err="1">
                <a:effectLst/>
                <a:latin typeface="Calibri" panose="020F0502020204030204" pitchFamily="34" charset="0"/>
                <a:ea typeface="Times New Roman" panose="02020603050405020304" pitchFamily="18" charset="0"/>
              </a:rPr>
              <a:t>maturitate</a:t>
            </a:r>
            <a:r>
              <a:rPr lang="en-US" sz="2900" b="1" dirty="0">
                <a:effectLst/>
                <a:latin typeface="Calibri" panose="020F0502020204030204" pitchFamily="34" charset="0"/>
                <a:ea typeface="Times New Roman" panose="02020603050405020304" pitchFamily="18" charset="0"/>
              </a:rPr>
              <a:t>: </a:t>
            </a:r>
            <a:r>
              <a:rPr lang="ro-RO" sz="2900" dirty="0">
                <a:effectLst/>
                <a:latin typeface="Calibri" panose="020F0502020204030204" pitchFamily="34" charset="0"/>
                <a:ea typeface="Times New Roman" panose="02020603050405020304" pitchFamily="18" charset="0"/>
              </a:rPr>
              <a:t>Se va acorda prioritate acelor proiecte pentru care au fost deja realizate unele demersuri concrete, care pot merge de la pregătirea unei documentații </a:t>
            </a:r>
            <a:r>
              <a:rPr lang="ro-RO" sz="2900" dirty="0" err="1">
                <a:effectLst/>
                <a:latin typeface="Calibri" panose="020F0502020204030204" pitchFamily="34" charset="0"/>
                <a:ea typeface="Times New Roman" panose="02020603050405020304" pitchFamily="18" charset="0"/>
              </a:rPr>
              <a:t>tehnico</a:t>
            </a:r>
            <a:r>
              <a:rPr lang="ro-RO" sz="2900" dirty="0">
                <a:effectLst/>
                <a:latin typeface="Calibri" panose="020F0502020204030204" pitchFamily="34" charset="0"/>
                <a:ea typeface="Times New Roman" panose="02020603050405020304" pitchFamily="18" charset="0"/>
              </a:rPr>
              <a:t>-economice până la lansarea unei proceduri de achiziții publice în vederea execuției, în detrimentul celor care se află doar la stadiul de propunere/idee. </a:t>
            </a:r>
          </a:p>
          <a:p>
            <a:pPr marL="342900" lvl="0" indent="-342900" algn="just">
              <a:lnSpc>
                <a:spcPct val="150000"/>
              </a:lnSpc>
              <a:spcAft>
                <a:spcPts val="600"/>
              </a:spcAft>
              <a:buFont typeface="Symbol" pitchFamily="2" charset="2"/>
              <a:buChar char=""/>
            </a:pPr>
            <a:r>
              <a:rPr lang="en-US" sz="2900" b="1" dirty="0" err="1">
                <a:effectLst/>
                <a:latin typeface="Calibri" panose="020F0502020204030204" pitchFamily="34" charset="0"/>
                <a:ea typeface="Times New Roman" panose="02020603050405020304" pitchFamily="18" charset="0"/>
              </a:rPr>
              <a:t>Disponibilitatea</a:t>
            </a:r>
            <a:r>
              <a:rPr lang="en-US" sz="2900" b="1" dirty="0">
                <a:effectLst/>
                <a:latin typeface="Calibri" panose="020F0502020204030204" pitchFamily="34" charset="0"/>
                <a:ea typeface="Times New Roman" panose="02020603050405020304" pitchFamily="18" charset="0"/>
              </a:rPr>
              <a:t> </a:t>
            </a:r>
            <a:r>
              <a:rPr lang="en-US" sz="2900" b="1" dirty="0" err="1">
                <a:effectLst/>
                <a:latin typeface="Calibri" panose="020F0502020204030204" pitchFamily="34" charset="0"/>
                <a:ea typeface="Times New Roman" panose="02020603050405020304" pitchFamily="18" charset="0"/>
              </a:rPr>
              <a:t>unei</a:t>
            </a:r>
            <a:r>
              <a:rPr lang="en-US" sz="2900" b="1" dirty="0">
                <a:effectLst/>
                <a:latin typeface="Calibri" panose="020F0502020204030204" pitchFamily="34" charset="0"/>
                <a:ea typeface="Times New Roman" panose="02020603050405020304" pitchFamily="18" charset="0"/>
              </a:rPr>
              <a:t> </a:t>
            </a:r>
            <a:r>
              <a:rPr lang="en-US" sz="2900" b="1" dirty="0" err="1">
                <a:effectLst/>
                <a:latin typeface="Calibri" panose="020F0502020204030204" pitchFamily="34" charset="0"/>
                <a:ea typeface="Times New Roman" panose="02020603050405020304" pitchFamily="18" charset="0"/>
              </a:rPr>
              <a:t>surse</a:t>
            </a:r>
            <a:r>
              <a:rPr lang="en-US" sz="2900" b="1" dirty="0">
                <a:effectLst/>
                <a:latin typeface="Calibri" panose="020F0502020204030204" pitchFamily="34" charset="0"/>
                <a:ea typeface="Times New Roman" panose="02020603050405020304" pitchFamily="18" charset="0"/>
              </a:rPr>
              <a:t> de </a:t>
            </a:r>
            <a:r>
              <a:rPr lang="en-US" sz="2900" b="1" dirty="0" err="1">
                <a:effectLst/>
                <a:latin typeface="Calibri" panose="020F0502020204030204" pitchFamily="34" charset="0"/>
                <a:ea typeface="Times New Roman" panose="02020603050405020304" pitchFamily="18" charset="0"/>
              </a:rPr>
              <a:t>finanțare</a:t>
            </a:r>
            <a:r>
              <a:rPr lang="en-US" sz="2900" b="1" dirty="0">
                <a:effectLst/>
                <a:latin typeface="Calibri" panose="020F0502020204030204" pitchFamily="34" charset="0"/>
                <a:ea typeface="Times New Roman" panose="02020603050405020304" pitchFamily="18" charset="0"/>
              </a:rPr>
              <a:t> </a:t>
            </a:r>
            <a:r>
              <a:rPr lang="en-US" sz="2900" b="1" dirty="0" err="1">
                <a:effectLst/>
                <a:latin typeface="Calibri" panose="020F0502020204030204" pitchFamily="34" charset="0"/>
                <a:ea typeface="Times New Roman" panose="02020603050405020304" pitchFamily="18" charset="0"/>
              </a:rPr>
              <a:t>externe</a:t>
            </a:r>
            <a:r>
              <a:rPr lang="ro-RO" sz="2900" b="1" dirty="0">
                <a:effectLst/>
                <a:latin typeface="Calibri" panose="020F0502020204030204" pitchFamily="34" charset="0"/>
                <a:ea typeface="Times New Roman" panose="02020603050405020304" pitchFamily="18" charset="0"/>
              </a:rPr>
              <a:t> și naționale</a:t>
            </a:r>
            <a:r>
              <a:rPr lang="en-US" sz="2900" b="1" dirty="0">
                <a:effectLst/>
                <a:latin typeface="Calibri" panose="020F0502020204030204" pitchFamily="34" charset="0"/>
                <a:ea typeface="Times New Roman" panose="02020603050405020304" pitchFamily="18" charset="0"/>
              </a:rPr>
              <a:t>:</a:t>
            </a:r>
            <a:r>
              <a:rPr lang="en-US" sz="2900" dirty="0">
                <a:effectLst/>
                <a:latin typeface="Calibri" panose="020F0502020204030204" pitchFamily="34" charset="0"/>
                <a:ea typeface="Times New Roman" panose="02020603050405020304" pitchFamily="18" charset="0"/>
              </a:rPr>
              <a:t> </a:t>
            </a:r>
            <a:r>
              <a:rPr lang="en-US" sz="2900" dirty="0" err="1">
                <a:effectLst/>
                <a:latin typeface="Calibri" panose="020F0502020204030204" pitchFamily="34" charset="0"/>
                <a:ea typeface="Times New Roman" panose="02020603050405020304" pitchFamily="18" charset="0"/>
              </a:rPr>
              <a:t>Prioritate</a:t>
            </a:r>
            <a:r>
              <a:rPr lang="en-US" sz="2900" dirty="0">
                <a:effectLst/>
                <a:latin typeface="Calibri" panose="020F0502020204030204" pitchFamily="34" charset="0"/>
                <a:ea typeface="Times New Roman" panose="02020603050405020304" pitchFamily="18" charset="0"/>
              </a:rPr>
              <a:t> </a:t>
            </a:r>
            <a:r>
              <a:rPr lang="ro-RO" sz="2900" dirty="0">
                <a:effectLst/>
                <a:latin typeface="Calibri" panose="020F0502020204030204" pitchFamily="34" charset="0"/>
                <a:ea typeface="Times New Roman" panose="02020603050405020304" pitchFamily="18" charset="0"/>
              </a:rPr>
              <a:t>vor avea acele proiecte pentru care a fost identificată o sursă de finanțare din programe europene sau naționale care beneficiază de alocări generoase multianuale, în detrimentul celor care depind de posibilitățile financiare limitate ale administrațiilor locale din județ. </a:t>
            </a:r>
            <a:endParaRPr lang="en-RO" sz="2900" dirty="0">
              <a:effectLst/>
              <a:latin typeface="Times New Roman" panose="02020603050405020304" pitchFamily="18" charset="0"/>
              <a:ea typeface="Times New Roman" panose="02020603050405020304" pitchFamily="18" charset="0"/>
            </a:endParaRPr>
          </a:p>
          <a:p>
            <a:pPr marL="342900" lvl="0" indent="-342900" algn="just">
              <a:lnSpc>
                <a:spcPct val="150000"/>
              </a:lnSpc>
              <a:spcAft>
                <a:spcPts val="600"/>
              </a:spcAft>
              <a:buFont typeface="Symbol" pitchFamily="2" charset="2"/>
              <a:buChar char=""/>
            </a:pPr>
            <a:r>
              <a:rPr lang="en-US" sz="2900" b="1" dirty="0" err="1">
                <a:effectLst/>
                <a:latin typeface="Calibri" panose="020F0502020204030204" pitchFamily="34" charset="0"/>
                <a:ea typeface="Times New Roman" panose="02020603050405020304" pitchFamily="18" charset="0"/>
              </a:rPr>
              <a:t>Urgența</a:t>
            </a:r>
            <a:r>
              <a:rPr lang="en-US" sz="2900" b="1" dirty="0">
                <a:effectLst/>
                <a:latin typeface="Calibri" panose="020F0502020204030204" pitchFamily="34" charset="0"/>
                <a:ea typeface="Times New Roman" panose="02020603050405020304" pitchFamily="18" charset="0"/>
              </a:rPr>
              <a:t> </a:t>
            </a:r>
            <a:r>
              <a:rPr lang="en-US" sz="2900" b="1" dirty="0" err="1">
                <a:effectLst/>
                <a:latin typeface="Calibri" panose="020F0502020204030204" pitchFamily="34" charset="0"/>
                <a:ea typeface="Times New Roman" panose="02020603050405020304" pitchFamily="18" charset="0"/>
              </a:rPr>
              <a:t>intervenției</a:t>
            </a:r>
            <a:r>
              <a:rPr lang="en-US" sz="2900" b="1" dirty="0">
                <a:effectLst/>
                <a:latin typeface="Calibri" panose="020F0502020204030204" pitchFamily="34" charset="0"/>
                <a:ea typeface="Times New Roman" panose="02020603050405020304" pitchFamily="18" charset="0"/>
              </a:rPr>
              <a:t>:</a:t>
            </a:r>
            <a:r>
              <a:rPr lang="ro-RO" sz="2900" dirty="0">
                <a:effectLst/>
                <a:latin typeface="Calibri" panose="020F0502020204030204" pitchFamily="34" charset="0"/>
                <a:ea typeface="Times New Roman" panose="02020603050405020304" pitchFamily="18" charset="0"/>
              </a:rPr>
              <a:t> Vor fi considerate prioritare acele proiecte care contribuie la depășirea unor constrângeri </a:t>
            </a:r>
            <a:r>
              <a:rPr lang="en-US" sz="2900" dirty="0" err="1">
                <a:effectLst/>
                <a:latin typeface="Calibri" panose="020F0502020204030204" pitchFamily="34" charset="0"/>
                <a:ea typeface="Times New Roman" panose="02020603050405020304" pitchFamily="18" charset="0"/>
              </a:rPr>
              <a:t>teritoriale</a:t>
            </a:r>
            <a:r>
              <a:rPr lang="en-US" sz="2900" dirty="0">
                <a:effectLst/>
                <a:latin typeface="Calibri" panose="020F0502020204030204" pitchFamily="34" charset="0"/>
                <a:ea typeface="Times New Roman" panose="02020603050405020304" pitchFamily="18" charset="0"/>
              </a:rPr>
              <a:t> </a:t>
            </a:r>
            <a:r>
              <a:rPr lang="en-US" sz="2900" dirty="0" err="1">
                <a:effectLst/>
                <a:latin typeface="Calibri" panose="020F0502020204030204" pitchFamily="34" charset="0"/>
                <a:ea typeface="Times New Roman" panose="02020603050405020304" pitchFamily="18" charset="0"/>
              </a:rPr>
              <a:t>majore</a:t>
            </a:r>
            <a:r>
              <a:rPr lang="en-US" sz="2900" dirty="0">
                <a:effectLst/>
                <a:latin typeface="Calibri" panose="020F0502020204030204" pitchFamily="34" charset="0"/>
                <a:ea typeface="Times New Roman" panose="02020603050405020304" pitchFamily="18" charset="0"/>
              </a:rPr>
              <a:t> </a:t>
            </a:r>
            <a:r>
              <a:rPr lang="ro-RO" sz="2900" dirty="0">
                <a:effectLst/>
                <a:latin typeface="Calibri" panose="020F0502020204030204" pitchFamily="34" charset="0"/>
                <a:ea typeface="Times New Roman" panose="02020603050405020304" pitchFamily="18" charset="0"/>
              </a:rPr>
              <a:t>și care necesită intervenție imediată, în detrimentul celor care pot fi amânate fără a avea consecințe grave asupra dezvoltării județului. </a:t>
            </a:r>
          </a:p>
          <a:p>
            <a:pPr marL="342900" lvl="0" indent="-342900" algn="just">
              <a:lnSpc>
                <a:spcPct val="150000"/>
              </a:lnSpc>
              <a:spcAft>
                <a:spcPts val="600"/>
              </a:spcAft>
              <a:buFont typeface="Symbol" pitchFamily="2" charset="2"/>
              <a:buChar char=""/>
            </a:pPr>
            <a:r>
              <a:rPr lang="en-US" sz="2900" b="1" dirty="0" err="1">
                <a:effectLst/>
                <a:latin typeface="Calibri" panose="020F0502020204030204" pitchFamily="34" charset="0"/>
                <a:ea typeface="Times New Roman" panose="02020603050405020304" pitchFamily="18" charset="0"/>
              </a:rPr>
              <a:t>Impactul</a:t>
            </a:r>
            <a:r>
              <a:rPr lang="en-US" sz="2900" b="1" dirty="0">
                <a:effectLst/>
                <a:latin typeface="Calibri" panose="020F0502020204030204" pitchFamily="34" charset="0"/>
                <a:ea typeface="Times New Roman" panose="02020603050405020304" pitchFamily="18" charset="0"/>
              </a:rPr>
              <a:t> </a:t>
            </a:r>
            <a:r>
              <a:rPr lang="en-US" sz="2900" b="1" dirty="0" err="1">
                <a:effectLst/>
                <a:latin typeface="Calibri" panose="020F0502020204030204" pitchFamily="34" charset="0"/>
                <a:ea typeface="Times New Roman" panose="02020603050405020304" pitchFamily="18" charset="0"/>
              </a:rPr>
              <a:t>teritorial</a:t>
            </a:r>
            <a:r>
              <a:rPr lang="en-US" sz="2900" b="1" dirty="0">
                <a:effectLst/>
                <a:latin typeface="Calibri" panose="020F0502020204030204" pitchFamily="34" charset="0"/>
                <a:ea typeface="Times New Roman" panose="02020603050405020304" pitchFamily="18" charset="0"/>
              </a:rPr>
              <a:t> al </a:t>
            </a:r>
            <a:r>
              <a:rPr lang="en-US" sz="2900" b="1" dirty="0" err="1">
                <a:effectLst/>
                <a:latin typeface="Calibri" panose="020F0502020204030204" pitchFamily="34" charset="0"/>
                <a:ea typeface="Times New Roman" panose="02020603050405020304" pitchFamily="18" charset="0"/>
              </a:rPr>
              <a:t>investițiilor</a:t>
            </a:r>
            <a:r>
              <a:rPr lang="en-US" sz="2900" b="1" dirty="0">
                <a:effectLst/>
                <a:latin typeface="Calibri" panose="020F0502020204030204" pitchFamily="34" charset="0"/>
                <a:ea typeface="Times New Roman" panose="02020603050405020304" pitchFamily="18" charset="0"/>
              </a:rPr>
              <a:t> </a:t>
            </a:r>
            <a:r>
              <a:rPr lang="en-US" sz="2900" b="1" dirty="0" err="1">
                <a:effectLst/>
                <a:latin typeface="Calibri" panose="020F0502020204030204" pitchFamily="34" charset="0"/>
                <a:ea typeface="Times New Roman" panose="02020603050405020304" pitchFamily="18" charset="0"/>
              </a:rPr>
              <a:t>realizate</a:t>
            </a:r>
            <a:r>
              <a:rPr lang="en-US" sz="2900" dirty="0">
                <a:effectLst/>
                <a:latin typeface="Calibri" panose="020F0502020204030204" pitchFamily="34" charset="0"/>
                <a:ea typeface="Times New Roman" panose="02020603050405020304" pitchFamily="18" charset="0"/>
              </a:rPr>
              <a:t>: </a:t>
            </a:r>
            <a:r>
              <a:rPr lang="ro-RO" sz="2900" dirty="0">
                <a:effectLst/>
                <a:latin typeface="Calibri" panose="020F0502020204030204" pitchFamily="34" charset="0"/>
                <a:ea typeface="Times New Roman" panose="02020603050405020304" pitchFamily="18" charset="0"/>
              </a:rPr>
              <a:t>Prioritate vor avea acele proiecte care vizează un teritoriu mai amplu sau un volum mai important de populație, în detrimentul celor care vizează o zonă punctuală, restrânsă, cu un număr mic de beneficiari. </a:t>
            </a:r>
          </a:p>
          <a:p>
            <a:pPr marL="342900" lvl="0" indent="-342900" algn="just">
              <a:lnSpc>
                <a:spcPct val="150000"/>
              </a:lnSpc>
              <a:spcAft>
                <a:spcPts val="600"/>
              </a:spcAft>
              <a:buFont typeface="Symbol" pitchFamily="2" charset="2"/>
              <a:buChar char=""/>
            </a:pPr>
            <a:r>
              <a:rPr lang="en-US" sz="2900" b="1" dirty="0" err="1">
                <a:effectLst/>
                <a:latin typeface="Calibri" panose="020F0502020204030204" pitchFamily="34" charset="0"/>
                <a:ea typeface="Times New Roman" panose="02020603050405020304" pitchFamily="18" charset="0"/>
              </a:rPr>
              <a:t>Complementaritatea</a:t>
            </a:r>
            <a:r>
              <a:rPr lang="en-US" sz="2900" b="1" dirty="0">
                <a:effectLst/>
                <a:latin typeface="Calibri" panose="020F0502020204030204" pitchFamily="34" charset="0"/>
                <a:ea typeface="Times New Roman" panose="02020603050405020304" pitchFamily="18" charset="0"/>
              </a:rPr>
              <a:t> cu </a:t>
            </a:r>
            <a:r>
              <a:rPr lang="en-US" sz="2900" b="1" dirty="0" err="1">
                <a:effectLst/>
                <a:latin typeface="Calibri" panose="020F0502020204030204" pitchFamily="34" charset="0"/>
                <a:ea typeface="Times New Roman" panose="02020603050405020304" pitchFamily="18" charset="0"/>
              </a:rPr>
              <a:t>alte</a:t>
            </a:r>
            <a:r>
              <a:rPr lang="en-US" sz="2900" b="1" dirty="0">
                <a:effectLst/>
                <a:latin typeface="Calibri" panose="020F0502020204030204" pitchFamily="34" charset="0"/>
                <a:ea typeface="Times New Roman" panose="02020603050405020304" pitchFamily="18" charset="0"/>
              </a:rPr>
              <a:t> </a:t>
            </a:r>
            <a:r>
              <a:rPr lang="en-US" sz="2900" b="1" dirty="0" err="1">
                <a:effectLst/>
                <a:latin typeface="Calibri" panose="020F0502020204030204" pitchFamily="34" charset="0"/>
                <a:ea typeface="Times New Roman" panose="02020603050405020304" pitchFamily="18" charset="0"/>
              </a:rPr>
              <a:t>strategii</a:t>
            </a:r>
            <a:r>
              <a:rPr lang="en-US" sz="2900" b="1" dirty="0">
                <a:effectLst/>
                <a:latin typeface="Calibri" panose="020F0502020204030204" pitchFamily="34" charset="0"/>
                <a:ea typeface="Times New Roman" panose="02020603050405020304" pitchFamily="18" charset="0"/>
              </a:rPr>
              <a:t>, </a:t>
            </a:r>
            <a:r>
              <a:rPr lang="en-US" sz="2900" b="1" dirty="0" err="1">
                <a:effectLst/>
                <a:latin typeface="Calibri" panose="020F0502020204030204" pitchFamily="34" charset="0"/>
                <a:ea typeface="Times New Roman" panose="02020603050405020304" pitchFamily="18" charset="0"/>
              </a:rPr>
              <a:t>programe</a:t>
            </a:r>
            <a:r>
              <a:rPr lang="en-US" sz="2900" b="1" dirty="0">
                <a:effectLst/>
                <a:latin typeface="Calibri" panose="020F0502020204030204" pitchFamily="34" charset="0"/>
                <a:ea typeface="Times New Roman" panose="02020603050405020304" pitchFamily="18" charset="0"/>
              </a:rPr>
              <a:t> </a:t>
            </a:r>
            <a:r>
              <a:rPr lang="en-US" sz="2900" b="1" dirty="0" err="1">
                <a:effectLst/>
                <a:latin typeface="Calibri" panose="020F0502020204030204" pitchFamily="34" charset="0"/>
                <a:ea typeface="Times New Roman" panose="02020603050405020304" pitchFamily="18" charset="0"/>
              </a:rPr>
              <a:t>și</a:t>
            </a:r>
            <a:r>
              <a:rPr lang="en-US" sz="2900" b="1" dirty="0">
                <a:effectLst/>
                <a:latin typeface="Calibri" panose="020F0502020204030204" pitchFamily="34" charset="0"/>
                <a:ea typeface="Times New Roman" panose="02020603050405020304" pitchFamily="18" charset="0"/>
              </a:rPr>
              <a:t> </a:t>
            </a:r>
            <a:r>
              <a:rPr lang="en-US" sz="2900" b="1" dirty="0" err="1">
                <a:effectLst/>
                <a:latin typeface="Calibri" panose="020F0502020204030204" pitchFamily="34" charset="0"/>
                <a:ea typeface="Times New Roman" panose="02020603050405020304" pitchFamily="18" charset="0"/>
              </a:rPr>
              <a:t>proiecte</a:t>
            </a:r>
            <a:r>
              <a:rPr lang="en-US" sz="2900" dirty="0">
                <a:effectLst/>
                <a:latin typeface="Calibri" panose="020F0502020204030204" pitchFamily="34" charset="0"/>
                <a:ea typeface="Times New Roman" panose="02020603050405020304" pitchFamily="18" charset="0"/>
              </a:rPr>
              <a:t>: </a:t>
            </a:r>
            <a:r>
              <a:rPr lang="ro-RO" sz="2900" dirty="0">
                <a:effectLst/>
                <a:latin typeface="Calibri" panose="020F0502020204030204" pitchFamily="34" charset="0"/>
                <a:ea typeface="Times New Roman" panose="02020603050405020304" pitchFamily="18" charset="0"/>
              </a:rPr>
              <a:t>Vor avea prioritate acele intervenții care vin să completeze sau să potențeze investiții deja realizate în județ </a:t>
            </a:r>
            <a:endParaRPr lang="en-RO" dirty="0"/>
          </a:p>
        </p:txBody>
      </p:sp>
    </p:spTree>
    <p:extLst>
      <p:ext uri="{BB962C8B-B14F-4D97-AF65-F5344CB8AC3E}">
        <p14:creationId xmlns:p14="http://schemas.microsoft.com/office/powerpoint/2010/main" val="3860953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1: Îmbunătățirea conectivității județului la infrastructura majoră și creșterea mobilității persoanelor, mărfurilor și a informațiilor în interiorul acestuia</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RO" dirty="0"/>
          </a:p>
        </p:txBody>
      </p:sp>
      <p:pic>
        <p:nvPicPr>
          <p:cNvPr id="4" name="Picture 3">
            <a:extLst>
              <a:ext uri="{FF2B5EF4-FFF2-40B4-BE49-F238E27FC236}">
                <a16:creationId xmlns:a16="http://schemas.microsoft.com/office/drawing/2014/main" id="{CF8A0FD1-7DB7-94D3-4AA1-C4AF537E80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4857" y="245165"/>
            <a:ext cx="9007143" cy="6367670"/>
          </a:xfrm>
          <a:prstGeom prst="rect">
            <a:avLst/>
          </a:prstGeom>
        </p:spPr>
      </p:pic>
    </p:spTree>
    <p:extLst>
      <p:ext uri="{BB962C8B-B14F-4D97-AF65-F5344CB8AC3E}">
        <p14:creationId xmlns:p14="http://schemas.microsoft.com/office/powerpoint/2010/main" val="14970556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1: Îmbunătățirea conectivității județului la infrastructura majoră și creșterea mobilității persoanelor, mărfurilor și a informațiilor în interiorul acestuia</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RO" dirty="0"/>
          </a:p>
        </p:txBody>
      </p:sp>
      <p:pic>
        <p:nvPicPr>
          <p:cNvPr id="5" name="Picture 4">
            <a:extLst>
              <a:ext uri="{FF2B5EF4-FFF2-40B4-BE49-F238E27FC236}">
                <a16:creationId xmlns:a16="http://schemas.microsoft.com/office/drawing/2014/main" id="{C1C1BDEE-6419-F1AD-676D-7E05D8D0B8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55235" y="149946"/>
            <a:ext cx="9236765" cy="6530002"/>
          </a:xfrm>
          <a:prstGeom prst="rect">
            <a:avLst/>
          </a:prstGeom>
        </p:spPr>
      </p:pic>
    </p:spTree>
    <p:extLst>
      <p:ext uri="{BB962C8B-B14F-4D97-AF65-F5344CB8AC3E}">
        <p14:creationId xmlns:p14="http://schemas.microsoft.com/office/powerpoint/2010/main" val="1598482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1: Îmbunătățirea conectivității județului la infrastructura majoră și creșterea mobilității persoanelor, mărfurilor și a informațiilor în interiorul acestuia</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RO" dirty="0"/>
          </a:p>
        </p:txBody>
      </p:sp>
      <p:pic>
        <p:nvPicPr>
          <p:cNvPr id="4" name="Picture 3">
            <a:extLst>
              <a:ext uri="{FF2B5EF4-FFF2-40B4-BE49-F238E27FC236}">
                <a16:creationId xmlns:a16="http://schemas.microsoft.com/office/drawing/2014/main" id="{ED1BA137-F758-1CCC-6689-1739D7705A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4857" y="124343"/>
            <a:ext cx="9007143" cy="6367669"/>
          </a:xfrm>
          <a:prstGeom prst="rect">
            <a:avLst/>
          </a:prstGeom>
        </p:spPr>
      </p:pic>
    </p:spTree>
    <p:extLst>
      <p:ext uri="{BB962C8B-B14F-4D97-AF65-F5344CB8AC3E}">
        <p14:creationId xmlns:p14="http://schemas.microsoft.com/office/powerpoint/2010/main" val="26012272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2: Tranziția la neutralitate climatică a județului, gestionarea durabilă a resurselor naturale ale acestuia, reducerea poluării de orice fel și creșterea rezilienței în fața </a:t>
            </a:r>
            <a:r>
              <a:rPr lang="ro-RO" sz="1800" b="1" dirty="0" err="1">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hazardelor</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RO" dirty="0"/>
          </a:p>
        </p:txBody>
      </p:sp>
      <p:pic>
        <p:nvPicPr>
          <p:cNvPr id="5" name="Picture 4">
            <a:extLst>
              <a:ext uri="{FF2B5EF4-FFF2-40B4-BE49-F238E27FC236}">
                <a16:creationId xmlns:a16="http://schemas.microsoft.com/office/drawing/2014/main" id="{3A8AEEB9-3285-C049-9CE3-09BC235BC16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4856" y="289014"/>
            <a:ext cx="9007143" cy="6373656"/>
          </a:xfrm>
          <a:prstGeom prst="rect">
            <a:avLst/>
          </a:prstGeom>
        </p:spPr>
      </p:pic>
    </p:spTree>
    <p:extLst>
      <p:ext uri="{BB962C8B-B14F-4D97-AF65-F5344CB8AC3E}">
        <p14:creationId xmlns:p14="http://schemas.microsoft.com/office/powerpoint/2010/main" val="36618818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2: Tranziția la neutralitate climatică a județului, gestionarea durabilă a resurselor naturale ale acestuia, reducerea poluării de orice fel și creșterea rezilienței în fața </a:t>
            </a:r>
            <a:r>
              <a:rPr lang="ro-RO" sz="1800" b="1" dirty="0" err="1">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hazardelor</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RO" dirty="0"/>
          </a:p>
        </p:txBody>
      </p:sp>
      <p:pic>
        <p:nvPicPr>
          <p:cNvPr id="4" name="Picture 3">
            <a:extLst>
              <a:ext uri="{FF2B5EF4-FFF2-40B4-BE49-F238E27FC236}">
                <a16:creationId xmlns:a16="http://schemas.microsoft.com/office/drawing/2014/main" id="{485C63A7-E232-E1D5-A07C-502B7CD47E2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7240" y="260705"/>
            <a:ext cx="8954760" cy="6336589"/>
          </a:xfrm>
          <a:prstGeom prst="rect">
            <a:avLst/>
          </a:prstGeom>
        </p:spPr>
      </p:pic>
    </p:spTree>
    <p:extLst>
      <p:ext uri="{BB962C8B-B14F-4D97-AF65-F5344CB8AC3E}">
        <p14:creationId xmlns:p14="http://schemas.microsoft.com/office/powerpoint/2010/main" val="7096978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2: Tranziția la neutralitate climatică a județului, gestionarea durabilă a resurselor naturale ale acestuia, reducerea poluării de orice fel și creșterea rezilienței în fața </a:t>
            </a:r>
            <a:r>
              <a:rPr lang="ro-RO" sz="1800" b="1" dirty="0" err="1">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hazardelor</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RO" dirty="0"/>
          </a:p>
        </p:txBody>
      </p:sp>
      <p:pic>
        <p:nvPicPr>
          <p:cNvPr id="5" name="Picture 4">
            <a:extLst>
              <a:ext uri="{FF2B5EF4-FFF2-40B4-BE49-F238E27FC236}">
                <a16:creationId xmlns:a16="http://schemas.microsoft.com/office/drawing/2014/main" id="{CB6D07AE-6CE5-AB68-2C38-87FF3551B9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4857" y="280798"/>
            <a:ext cx="8897969" cy="6296403"/>
          </a:xfrm>
          <a:prstGeom prst="rect">
            <a:avLst/>
          </a:prstGeom>
        </p:spPr>
      </p:pic>
    </p:spTree>
    <p:extLst>
      <p:ext uri="{BB962C8B-B14F-4D97-AF65-F5344CB8AC3E}">
        <p14:creationId xmlns:p14="http://schemas.microsoft.com/office/powerpoint/2010/main" val="1365203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2: Tranziția la neutralitate climatică a județului, gestionarea durabilă a resurselor naturale ale acestuia, reducerea poluării de orice fel și creșterea rezilienței în fața </a:t>
            </a:r>
            <a:r>
              <a:rPr lang="ro-RO" sz="1800" b="1" dirty="0" err="1">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hazardelor</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RO" dirty="0"/>
          </a:p>
        </p:txBody>
      </p:sp>
      <p:pic>
        <p:nvPicPr>
          <p:cNvPr id="4" name="Picture 3">
            <a:extLst>
              <a:ext uri="{FF2B5EF4-FFF2-40B4-BE49-F238E27FC236}">
                <a16:creationId xmlns:a16="http://schemas.microsoft.com/office/drawing/2014/main" id="{DE29B922-C13F-5608-57FB-18A2C1EA45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3950" y="195330"/>
            <a:ext cx="9088050" cy="6430908"/>
          </a:xfrm>
          <a:prstGeom prst="rect">
            <a:avLst/>
          </a:prstGeom>
        </p:spPr>
      </p:pic>
    </p:spTree>
    <p:extLst>
      <p:ext uri="{BB962C8B-B14F-4D97-AF65-F5344CB8AC3E}">
        <p14:creationId xmlns:p14="http://schemas.microsoft.com/office/powerpoint/2010/main" val="20765757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2: Tranziția la neutralitate climatică a județului, gestionarea durabilă a resurselor naturale ale acestuia, reducerea poluării de orice fel și creșterea rezilienței în fața </a:t>
            </a:r>
            <a:r>
              <a:rPr lang="ro-RO" sz="1800" b="1" dirty="0" err="1">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hazardelor</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RO" dirty="0"/>
          </a:p>
        </p:txBody>
      </p:sp>
      <p:pic>
        <p:nvPicPr>
          <p:cNvPr id="5" name="Picture 4">
            <a:extLst>
              <a:ext uri="{FF2B5EF4-FFF2-40B4-BE49-F238E27FC236}">
                <a16:creationId xmlns:a16="http://schemas.microsoft.com/office/drawing/2014/main" id="{5ECC6506-A5A4-8F21-C64A-35FF7042CDE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6400" y="239179"/>
            <a:ext cx="9015600" cy="6379641"/>
          </a:xfrm>
          <a:prstGeom prst="rect">
            <a:avLst/>
          </a:prstGeom>
        </p:spPr>
      </p:pic>
    </p:spTree>
    <p:extLst>
      <p:ext uri="{BB962C8B-B14F-4D97-AF65-F5344CB8AC3E}">
        <p14:creationId xmlns:p14="http://schemas.microsoft.com/office/powerpoint/2010/main" val="35492613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2: Tranziția la neutralitate climatică a județului, gestionarea durabilă a resurselor naturale ale acestuia, reducerea poluării de orice fel și creșterea rezilienței în fața </a:t>
            </a:r>
            <a:r>
              <a:rPr lang="ro-RO" sz="1800" b="1" dirty="0" err="1">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hazardelor</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RO" dirty="0"/>
          </a:p>
        </p:txBody>
      </p:sp>
      <p:pic>
        <p:nvPicPr>
          <p:cNvPr id="4" name="Picture 3">
            <a:extLst>
              <a:ext uri="{FF2B5EF4-FFF2-40B4-BE49-F238E27FC236}">
                <a16:creationId xmlns:a16="http://schemas.microsoft.com/office/drawing/2014/main" id="{FA9CEDD4-9E37-196C-055C-1F171253E4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4857" y="310084"/>
            <a:ext cx="9007143" cy="6373657"/>
          </a:xfrm>
          <a:prstGeom prst="rect">
            <a:avLst/>
          </a:prstGeom>
        </p:spPr>
      </p:pic>
    </p:spTree>
    <p:extLst>
      <p:ext uri="{BB962C8B-B14F-4D97-AF65-F5344CB8AC3E}">
        <p14:creationId xmlns:p14="http://schemas.microsoft.com/office/powerpoint/2010/main" val="15292496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kern="0" dirty="0">
                <a:effectLst/>
                <a:latin typeface="Calibri" panose="020F0502020204030204" pitchFamily="34" charset="0"/>
                <a:ea typeface="Times New Roman" panose="02020603050405020304" pitchFamily="18" charset="0"/>
              </a:rPr>
              <a:t>ODT 3: Trecerea la o economie județeană bazat pe o agricultură competitivă, industrii și sectoare de servicii cu valoare adăugată ridicată și care generează multe locuri de muncă bine plătite</a:t>
            </a:r>
            <a:r>
              <a:rPr lang="en-RO" sz="1200" dirty="0">
                <a:effectLst/>
              </a:rPr>
              <a:t> </a:t>
            </a:r>
            <a:endParaRPr lang="en-RO" dirty="0"/>
          </a:p>
        </p:txBody>
      </p:sp>
      <p:pic>
        <p:nvPicPr>
          <p:cNvPr id="5" name="Picture 4">
            <a:extLst>
              <a:ext uri="{FF2B5EF4-FFF2-40B4-BE49-F238E27FC236}">
                <a16:creationId xmlns:a16="http://schemas.microsoft.com/office/drawing/2014/main" id="{D60300DB-C84D-5FE3-D31F-DAF6147309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9837" y="271669"/>
            <a:ext cx="8932163" cy="6314661"/>
          </a:xfrm>
          <a:prstGeom prst="rect">
            <a:avLst/>
          </a:prstGeom>
        </p:spPr>
      </p:pic>
    </p:spTree>
    <p:extLst>
      <p:ext uri="{BB962C8B-B14F-4D97-AF65-F5344CB8AC3E}">
        <p14:creationId xmlns:p14="http://schemas.microsoft.com/office/powerpoint/2010/main" val="26028500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kern="0" dirty="0">
                <a:effectLst/>
                <a:latin typeface="Calibri" panose="020F0502020204030204" pitchFamily="34" charset="0"/>
                <a:ea typeface="Times New Roman" panose="02020603050405020304" pitchFamily="18" charset="0"/>
              </a:rPr>
              <a:t>ODT 3: Trecerea la o economie județeană bazat pe o agricultură competitivă, industrii și sectoare de servicii cu valoare adăugată ridicată și care generează multe locuri de muncă bine plătite</a:t>
            </a:r>
            <a:r>
              <a:rPr lang="en-RO" sz="1200" dirty="0">
                <a:effectLst/>
              </a:rPr>
              <a:t> </a:t>
            </a:r>
            <a:endParaRPr lang="en-RO" dirty="0"/>
          </a:p>
        </p:txBody>
      </p:sp>
      <p:pic>
        <p:nvPicPr>
          <p:cNvPr id="4" name="Picture 3">
            <a:extLst>
              <a:ext uri="{FF2B5EF4-FFF2-40B4-BE49-F238E27FC236}">
                <a16:creationId xmlns:a16="http://schemas.microsoft.com/office/drawing/2014/main" id="{C1306ECD-1A1A-23DD-D504-F8289BCBBEF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4857" y="260590"/>
            <a:ext cx="8963505" cy="6336819"/>
          </a:xfrm>
          <a:prstGeom prst="rect">
            <a:avLst/>
          </a:prstGeom>
        </p:spPr>
      </p:pic>
    </p:spTree>
    <p:extLst>
      <p:ext uri="{BB962C8B-B14F-4D97-AF65-F5344CB8AC3E}">
        <p14:creationId xmlns:p14="http://schemas.microsoft.com/office/powerpoint/2010/main" val="31680279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4: Sprijinirea unei creșteri incluzive a județului, care să prevină fenomenele de sărăcie și excluziune de la educație, sănătate, servicii sociale, cultură și activități recreative</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D2799305-050F-6053-1407-4D9A489E6CC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64523" y="182218"/>
            <a:ext cx="8927477" cy="6311348"/>
          </a:xfrm>
          <a:prstGeom prst="rect">
            <a:avLst/>
          </a:prstGeom>
        </p:spPr>
      </p:pic>
    </p:spTree>
    <p:extLst>
      <p:ext uri="{BB962C8B-B14F-4D97-AF65-F5344CB8AC3E}">
        <p14:creationId xmlns:p14="http://schemas.microsoft.com/office/powerpoint/2010/main" val="1642029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4: Sprijinirea unei creșteri incluzive a județului, care să prevină fenomenele de sărăcie și excluziune de la educație, sănătate, servicii sociale, cultură și activități recreative</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045D080-1146-FCDD-DF49-82F9A9FC4D7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56626" y="365988"/>
            <a:ext cx="8906732" cy="6296682"/>
          </a:xfrm>
          <a:prstGeom prst="rect">
            <a:avLst/>
          </a:prstGeom>
        </p:spPr>
      </p:pic>
    </p:spTree>
    <p:extLst>
      <p:ext uri="{BB962C8B-B14F-4D97-AF65-F5344CB8AC3E}">
        <p14:creationId xmlns:p14="http://schemas.microsoft.com/office/powerpoint/2010/main" val="38362846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4: Sprijinirea unei creșteri incluzive a județului, care să prevină fenomenele de sărăcie și excluziune de la educație, sănătate, servicii sociale, cultură și activități recreative</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29E5BF4-1697-FBC3-D82F-E8345BA217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4857" y="307264"/>
            <a:ext cx="8831465" cy="6243472"/>
          </a:xfrm>
          <a:prstGeom prst="rect">
            <a:avLst/>
          </a:prstGeom>
        </p:spPr>
      </p:pic>
    </p:spTree>
    <p:extLst>
      <p:ext uri="{BB962C8B-B14F-4D97-AF65-F5344CB8AC3E}">
        <p14:creationId xmlns:p14="http://schemas.microsoft.com/office/powerpoint/2010/main" val="7302335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4: Sprijinirea unei creșteri incluzive a județului, care să prevină fenomenele de sărăcie și excluziune de la educație, sănătate, servicii sociale, cultură și activități recreative</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717D092-EA18-F968-6A00-D1E37959885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47121" y="97665"/>
            <a:ext cx="9044879" cy="6394347"/>
          </a:xfrm>
          <a:prstGeom prst="rect">
            <a:avLst/>
          </a:prstGeom>
        </p:spPr>
      </p:pic>
    </p:spTree>
    <p:extLst>
      <p:ext uri="{BB962C8B-B14F-4D97-AF65-F5344CB8AC3E}">
        <p14:creationId xmlns:p14="http://schemas.microsoft.com/office/powerpoint/2010/main" val="34288509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4: Sprijinirea unei creșteri incluzive a județului, care să prevină fenomenele de sărăcie și excluziune de la educație, sănătate, servicii sociale, cultură și activități recreative</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7B615B6B-889A-1E90-0197-E95B9F661E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1146" y="236784"/>
            <a:ext cx="9030854" cy="6384431"/>
          </a:xfrm>
          <a:prstGeom prst="rect">
            <a:avLst/>
          </a:prstGeom>
        </p:spPr>
      </p:pic>
    </p:spTree>
    <p:extLst>
      <p:ext uri="{BB962C8B-B14F-4D97-AF65-F5344CB8AC3E}">
        <p14:creationId xmlns:p14="http://schemas.microsoft.com/office/powerpoint/2010/main" val="7404552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4: Sprijinirea unei creșteri incluzive a județului, care să prevină fenomenele de sărăcie și excluziune de la educație, sănătate, servicii sociale, cultură și activități recreative</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6C89875-3748-A7D1-6F84-1590B9B96B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71219" y="298030"/>
            <a:ext cx="9002858" cy="6364640"/>
          </a:xfrm>
          <a:prstGeom prst="rect">
            <a:avLst/>
          </a:prstGeom>
        </p:spPr>
      </p:pic>
    </p:spTree>
    <p:extLst>
      <p:ext uri="{BB962C8B-B14F-4D97-AF65-F5344CB8AC3E}">
        <p14:creationId xmlns:p14="http://schemas.microsoft.com/office/powerpoint/2010/main" val="2015036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5: Consolidarea unei rețele de orașe și zone urbane funcționale care să acționeze ca poli de dezvoltare și centre de echilibru la nivelul rețelei de așezări</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pPr algn="just">
              <a:spcBef>
                <a:spcPts val="800"/>
              </a:spcBef>
              <a:spcAft>
                <a:spcPts val="400"/>
              </a:spcAft>
            </a:pP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E079498-D72E-0A18-E95E-7D7AC17615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2540" y="237277"/>
            <a:ext cx="9029460" cy="6383446"/>
          </a:xfrm>
          <a:prstGeom prst="rect">
            <a:avLst/>
          </a:prstGeom>
        </p:spPr>
      </p:pic>
    </p:spTree>
    <p:extLst>
      <p:ext uri="{BB962C8B-B14F-4D97-AF65-F5344CB8AC3E}">
        <p14:creationId xmlns:p14="http://schemas.microsoft.com/office/powerpoint/2010/main" val="13789456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3AFA3-D491-714B-0CDF-05C46A109BD0}"/>
              </a:ext>
            </a:extLst>
          </p:cNvPr>
          <p:cNvSpPr>
            <a:spLocks noGrp="1"/>
          </p:cNvSpPr>
          <p:nvPr>
            <p:ph type="title"/>
          </p:nvPr>
        </p:nvSpPr>
        <p:spPr>
          <a:xfrm>
            <a:off x="299196" y="365988"/>
            <a:ext cx="2885661" cy="1325563"/>
          </a:xfrm>
        </p:spPr>
        <p:txBody>
          <a:bodyPr/>
          <a:lstStyle/>
          <a:p>
            <a:r>
              <a:rPr lang="en-RO" dirty="0"/>
              <a:t>Portofoliul de proiecte</a:t>
            </a:r>
          </a:p>
        </p:txBody>
      </p:sp>
      <p:sp>
        <p:nvSpPr>
          <p:cNvPr id="3" name="Content Placeholder 2">
            <a:extLst>
              <a:ext uri="{FF2B5EF4-FFF2-40B4-BE49-F238E27FC236}">
                <a16:creationId xmlns:a16="http://schemas.microsoft.com/office/drawing/2014/main" id="{B2BF8BF3-9E1C-4C91-FEB5-2435DE25D533}"/>
              </a:ext>
            </a:extLst>
          </p:cNvPr>
          <p:cNvSpPr>
            <a:spLocks noGrp="1"/>
          </p:cNvSpPr>
          <p:nvPr>
            <p:ph idx="1"/>
          </p:nvPr>
        </p:nvSpPr>
        <p:spPr>
          <a:xfrm>
            <a:off x="-44490" y="2630834"/>
            <a:ext cx="3229347" cy="4031836"/>
          </a:xfrm>
        </p:spPr>
        <p:txBody>
          <a:bodyPr/>
          <a:lstStyle/>
          <a:p>
            <a:pPr algn="just">
              <a:spcBef>
                <a:spcPts val="800"/>
              </a:spcBef>
              <a:spcAft>
                <a:spcPts val="400"/>
              </a:spcAft>
            </a:pPr>
            <a:r>
              <a:rPr lang="ro-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rPr>
              <a:t>ODT 6: Consolidarea capacității de gestionare a activităților de amenajare a teritoriului și urbanism de la nivel județean</a:t>
            </a: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indent="0" algn="just">
              <a:spcBef>
                <a:spcPts val="800"/>
              </a:spcBef>
              <a:spcAft>
                <a:spcPts val="400"/>
              </a:spcAft>
              <a:buNone/>
            </a:pPr>
            <a:endParaRPr lang="en-RO" sz="1800" b="1" dirty="0">
              <a:solidFill>
                <a:srgbClr val="0F476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5BBE08F-5CBF-0C2C-3BBD-645350A9837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7728" y="186318"/>
            <a:ext cx="8919479" cy="6305694"/>
          </a:xfrm>
          <a:prstGeom prst="rect">
            <a:avLst/>
          </a:prstGeom>
        </p:spPr>
      </p:pic>
    </p:spTree>
    <p:extLst>
      <p:ext uri="{BB962C8B-B14F-4D97-AF65-F5344CB8AC3E}">
        <p14:creationId xmlns:p14="http://schemas.microsoft.com/office/powerpoint/2010/main" val="17780877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C70E2-D2C1-CEDA-078C-08BB9C15C087}"/>
              </a:ext>
            </a:extLst>
          </p:cNvPr>
          <p:cNvSpPr>
            <a:spLocks noGrp="1"/>
          </p:cNvSpPr>
          <p:nvPr>
            <p:ph type="title"/>
          </p:nvPr>
        </p:nvSpPr>
        <p:spPr>
          <a:xfrm>
            <a:off x="925286" y="2281011"/>
            <a:ext cx="10515600" cy="1325563"/>
          </a:xfrm>
        </p:spPr>
        <p:txBody>
          <a:bodyPr/>
          <a:lstStyle/>
          <a:p>
            <a:pPr algn="ctr"/>
            <a:r>
              <a:rPr lang="en-RO" dirty="0"/>
              <a:t>Vă mulțumim pentru atenție!</a:t>
            </a:r>
          </a:p>
        </p:txBody>
      </p:sp>
    </p:spTree>
    <p:extLst>
      <p:ext uri="{BB962C8B-B14F-4D97-AF65-F5344CB8AC3E}">
        <p14:creationId xmlns:p14="http://schemas.microsoft.com/office/powerpoint/2010/main" val="9145113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BCBAC725906234FA4128CE2E01D5FEA" ma:contentTypeVersion="12" ma:contentTypeDescription="Creați un document nou." ma:contentTypeScope="" ma:versionID="abace6bfdca7ec3ce4a1930f7170d6c2">
  <xsd:schema xmlns:xsd="http://www.w3.org/2001/XMLSchema" xmlns:xs="http://www.w3.org/2001/XMLSchema" xmlns:p="http://schemas.microsoft.com/office/2006/metadata/properties" xmlns:ns2="fd14a39b-7758-44e6-858a-3674aeecf170" xmlns:ns3="202b28d4-b19f-4778-8961-5c26d87c38ab" targetNamespace="http://schemas.microsoft.com/office/2006/metadata/properties" ma:root="true" ma:fieldsID="28ff6635ebc1f5b15bdbf7c928348418" ns2:_="" ns3:_="">
    <xsd:import namespace="fd14a39b-7758-44e6-858a-3674aeecf170"/>
    <xsd:import namespace="202b28d4-b19f-4778-8961-5c26d87c38a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14a39b-7758-44e6-858a-3674aeecf1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Etichete imagine" ma:readOnly="false" ma:fieldId="{5cf76f15-5ced-4ddc-b409-7134ff3c332f}" ma:taxonomyMulti="true" ma:sspId="ef85decb-1301-438d-8b3f-81c7864c2a9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02b28d4-b19f-4778-8961-5c26d87c38a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d941be4-7c3a-41e7-8d6a-13600cfd3232}" ma:internalName="TaxCatchAll" ma:showField="CatchAllData" ma:web="202b28d4-b19f-4778-8961-5c26d87c38a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 de conținut"/>
        <xsd:element ref="dc:title" minOccurs="0" maxOccurs="1" ma:index="4" ma:displayName="Titlu"/>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02b28d4-b19f-4778-8961-5c26d87c38ab" xsi:nil="true"/>
    <lcf76f155ced4ddcb4097134ff3c332f xmlns="fd14a39b-7758-44e6-858a-3674aeecf17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8F0F46-C1F1-4F44-9F3B-FD3A19D0D664}"/>
</file>

<file path=customXml/itemProps2.xml><?xml version="1.0" encoding="utf-8"?>
<ds:datastoreItem xmlns:ds="http://schemas.openxmlformats.org/officeDocument/2006/customXml" ds:itemID="{294D1DB1-3157-463F-BE4B-0200F1A57A11}"/>
</file>

<file path=customXml/itemProps3.xml><?xml version="1.0" encoding="utf-8"?>
<ds:datastoreItem xmlns:ds="http://schemas.openxmlformats.org/officeDocument/2006/customXml" ds:itemID="{1F1C39B2-3DB1-4267-A40D-D3626F8169D7}"/>
</file>

<file path=docProps/app.xml><?xml version="1.0" encoding="utf-8"?>
<Properties xmlns="http://schemas.openxmlformats.org/officeDocument/2006/extended-properties" xmlns:vt="http://schemas.openxmlformats.org/officeDocument/2006/docPropsVTypes">
  <Template>Wisp</Template>
  <TotalTime>95</TotalTime>
  <Words>3758</Words>
  <Application>Microsoft Office PowerPoint</Application>
  <PresentationFormat>Widescreen</PresentationFormat>
  <Paragraphs>305</Paragraphs>
  <Slides>38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Aptos</vt:lpstr>
      <vt:lpstr>Aptos Display</vt:lpstr>
      <vt:lpstr>Arial</vt:lpstr>
      <vt:lpstr>Calibri</vt:lpstr>
      <vt:lpstr>Symbol</vt:lpstr>
      <vt:lpstr>Times New Roman</vt:lpstr>
      <vt:lpstr>Office Theme</vt:lpstr>
      <vt:lpstr>PLANUL DE AMENAJARE A TERITORIULUI JUDEȚEAN ARGEȘ</vt:lpstr>
      <vt:lpstr>STRATEGIA DE DEZVOLTARE TERITORIALĂ </vt:lpstr>
      <vt:lpstr>Contextul normativ al elaborării Strategiei de Dezvoltare Teritorială </vt:lpstr>
      <vt:lpstr>Scenariul selectat de dezvoltare teritorială a județului</vt:lpstr>
      <vt:lpstr>Viziunea de dezvoltare teritorială a județului Argeș</vt:lpstr>
      <vt:lpstr>Ținte de dezvoltare teritorială asumate pentru anul 2035</vt:lpstr>
      <vt:lpstr>Misiunea PATJ</vt:lpstr>
      <vt:lpstr>Obiective, politici și programe de dezvoltare teritorială </vt:lpstr>
      <vt:lpstr>Obiective, politici și programe de dezvoltare teritorială</vt:lpstr>
      <vt:lpstr>Obiective, politici și programe de dezvoltare teritorială</vt:lpstr>
      <vt:lpstr>Obiective, politici și programe de dezvoltare teritorială</vt:lpstr>
      <vt:lpstr>Obiective, politici și programe de dezvoltare teritorială</vt:lpstr>
      <vt:lpstr>Obiective, politici și programe de dezvoltare teritorială</vt:lpstr>
      <vt:lpstr>Măsuri propuse pentru facilitarea implementării PATJ</vt:lpstr>
      <vt:lpstr>PLANUL DE ACȚIUNE PENTRU IMPLEMENTAREA PATJ</vt:lpstr>
      <vt:lpstr>Aspecte metodologice (I)</vt:lpstr>
      <vt:lpstr>Aspecte metodologice (II)</vt:lpstr>
      <vt:lpstr>Etapizarea și prioritizarea propunerilor</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Portofoliul de proiecte</vt:lpstr>
      <vt:lpstr>Vă mulțumim pentru atenție!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PLANUL DE AMENAJARE A TERITORIULUI JUDEȚEAN ARGEȘ</dc:title>
  <dc:creator>Marius Cristea</dc:creator>
  <cp:lastModifiedBy>CIPRIAN</cp:lastModifiedBy>
  <cp:revision>3</cp:revision>
  <dcterms:created xsi:type="dcterms:W3CDTF">2025-07-18T10:53:58Z</dcterms:created>
  <dcterms:modified xsi:type="dcterms:W3CDTF">2025-09-03T08:17:27Z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0x0101003BCBAC725906234FA4128CE2E01D5FEA</vt:lpwstr>
  </property>
</Properties>
</file>