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0.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1.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2.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5.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6.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ags/tag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29.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3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31.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2.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33.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ags/tag8.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36.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37.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38.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39.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ags/tag9.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2.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3.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4.xml" ContentType="application/vnd.openxmlformats-officedocument.presentationml.notesSl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ags/tag10.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tags/tag11.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49.xml" ContentType="application/vnd.openxmlformats-officedocument.presentationml.notesSl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50.xml" ContentType="application/vnd.openxmlformats-officedocument.presentationml.notesSlid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51.xml" ContentType="application/vnd.openxmlformats-officedocument.presentationml.notesSl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52.xml" ContentType="application/vnd.openxmlformats-officedocument.presentationml.notesSl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tags/tag12.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tags/tag13.xml" ContentType="application/vnd.openxmlformats-officedocument.presentationml.tags+xml"/>
  <Override PartName="/ppt/notesSlides/notesSlide55.xml" ContentType="application/vnd.openxmlformats-officedocument.presentationml.notesSlide+xml"/>
  <Override PartName="/ppt/tags/tag14.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2"/>
  </p:notesMasterIdLst>
  <p:handoutMasterIdLst>
    <p:handoutMasterId r:id="rId63"/>
  </p:handoutMasterIdLst>
  <p:sldIdLst>
    <p:sldId id="256" r:id="rId5"/>
    <p:sldId id="297" r:id="rId6"/>
    <p:sldId id="296" r:id="rId7"/>
    <p:sldId id="344" r:id="rId8"/>
    <p:sldId id="345" r:id="rId9"/>
    <p:sldId id="346" r:id="rId10"/>
    <p:sldId id="397" r:id="rId11"/>
    <p:sldId id="299" r:id="rId12"/>
    <p:sldId id="300" r:id="rId13"/>
    <p:sldId id="301" r:id="rId14"/>
    <p:sldId id="302" r:id="rId15"/>
    <p:sldId id="303" r:id="rId16"/>
    <p:sldId id="398" r:id="rId17"/>
    <p:sldId id="399"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450" r:id="rId33"/>
    <p:sldId id="451" r:id="rId34"/>
    <p:sldId id="318" r:id="rId35"/>
    <p:sldId id="319" r:id="rId36"/>
    <p:sldId id="320" r:id="rId37"/>
    <p:sldId id="347" r:id="rId38"/>
    <p:sldId id="321" r:id="rId39"/>
    <p:sldId id="322" r:id="rId40"/>
    <p:sldId id="323" r:id="rId41"/>
    <p:sldId id="324" r:id="rId42"/>
    <p:sldId id="325" r:id="rId43"/>
    <p:sldId id="326" r:id="rId44"/>
    <p:sldId id="327" r:id="rId45"/>
    <p:sldId id="328" r:id="rId46"/>
    <p:sldId id="329" r:id="rId47"/>
    <p:sldId id="330" r:id="rId48"/>
    <p:sldId id="349" r:id="rId49"/>
    <p:sldId id="331" r:id="rId50"/>
    <p:sldId id="350" r:id="rId51"/>
    <p:sldId id="448" r:id="rId52"/>
    <p:sldId id="332" r:id="rId53"/>
    <p:sldId id="333" r:id="rId54"/>
    <p:sldId id="449" r:id="rId55"/>
    <p:sldId id="334" r:id="rId56"/>
    <p:sldId id="335" r:id="rId57"/>
    <p:sldId id="336" r:id="rId58"/>
    <p:sldId id="337" r:id="rId59"/>
    <p:sldId id="339" r:id="rId60"/>
    <p:sldId id="351" r:id="rId6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9" userDrawn="1">
          <p15:clr>
            <a:srgbClr val="747775"/>
          </p15:clr>
        </p15:guide>
        <p15:guide id="2" pos="2903"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FC2"/>
    <a:srgbClr val="DFE3E5"/>
    <a:srgbClr val="EDEEF0"/>
    <a:srgbClr val="E9D58B"/>
    <a:srgbClr val="2F7A63"/>
    <a:srgbClr val="2D504F"/>
    <a:srgbClr val="0080B1"/>
    <a:srgbClr val="6D787E"/>
    <a:srgbClr val="8FF5F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93C000-B9B9-52BB-C72D-2A2A31926B1B}" v="18" dt="2025-01-14T16:09:12.968"/>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C00211-79DF-4602-A6AE-F3F377FFFE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4660"/>
  </p:normalViewPr>
  <p:slideViewPr>
    <p:cSldViewPr snapToGrid="0" showGuides="1">
      <p:cViewPr varScale="1">
        <p:scale>
          <a:sx n="105" d="100"/>
          <a:sy n="105" d="100"/>
        </p:scale>
        <p:origin x="132" y="744"/>
      </p:cViewPr>
      <p:guideLst>
        <p:guide orient="horz" pos="1629"/>
        <p:guide pos="290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smina Daniela Ursu" userId="S::cosmina.ursu@ubbcluj.ro::5273c142-2e3c-46ad-aa59-5e517edd2f35" providerId="AD" clId="Web-{BF93C000-B9B9-52BB-C72D-2A2A31926B1B}"/>
    <pc:docChg chg="modSld">
      <pc:chgData name="Cosmina Daniela Ursu" userId="S::cosmina.ursu@ubbcluj.ro::5273c142-2e3c-46ad-aa59-5e517edd2f35" providerId="AD" clId="Web-{BF93C000-B9B9-52BB-C72D-2A2A31926B1B}" dt="2025-01-14T16:09:09.515" v="11"/>
      <pc:docMkLst>
        <pc:docMk/>
      </pc:docMkLst>
      <pc:sldChg chg="modSp">
        <pc:chgData name="Cosmina Daniela Ursu" userId="S::cosmina.ursu@ubbcluj.ro::5273c142-2e3c-46ad-aa59-5e517edd2f35" providerId="AD" clId="Web-{BF93C000-B9B9-52BB-C72D-2A2A31926B1B}" dt="2025-01-14T16:09:09.515" v="11"/>
        <pc:sldMkLst>
          <pc:docMk/>
          <pc:sldMk cId="0" sldId="296"/>
        </pc:sldMkLst>
        <pc:graphicFrameChg chg="mod modGraphic">
          <ac:chgData name="Cosmina Daniela Ursu" userId="S::cosmina.ursu@ubbcluj.ro::5273c142-2e3c-46ad-aa59-5e517edd2f35" providerId="AD" clId="Web-{BF93C000-B9B9-52BB-C72D-2A2A31926B1B}" dt="2025-01-14T16:09:09.515" v="11"/>
          <ac:graphicFrameMkLst>
            <pc:docMk/>
            <pc:sldMk cId="0" sldId="296"/>
            <ac:graphicFrameMk id="4"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59300247661"/>
          <c:y val="0.19547209429800899"/>
          <c:w val="0.57315688938776299"/>
          <c:h val="0.72309344235496298"/>
        </c:manualLayout>
      </c:layout>
      <c:doughnutChart>
        <c:varyColors val="1"/>
        <c:ser>
          <c:idx val="0"/>
          <c:order val="0"/>
          <c:tx>
            <c:strRef>
              <c:f>Sheet1!$B$1</c:f>
              <c:strCache>
                <c:ptCount val="1"/>
                <c:pt idx="0">
                  <c:v>Sales</c:v>
                </c:pt>
              </c:strCache>
            </c:strRef>
          </c:tx>
          <c:spPr>
            <a:solidFill>
              <a:schemeClr val="accent3">
                <a:lumMod val="60000"/>
                <a:lumOff val="40000"/>
              </a:schemeClr>
            </a:solidFill>
          </c:spPr>
          <c:explosion val="1"/>
          <c:dPt>
            <c:idx val="0"/>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1-5657-495D-9667-E158A886939F}"/>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5657-495D-9667-E158A886939F}"/>
              </c:ext>
            </c:extLst>
          </c:dPt>
          <c:dLbls>
            <c:dLbl>
              <c:idx val="0"/>
              <c:layout>
                <c:manualLayout>
                  <c:x val="-0.22418589554561699"/>
                  <c:y val="8.19724322783697E-2"/>
                </c:manualLayout>
              </c:layout>
              <c:showLegendKey val="0"/>
              <c:showVal val="1"/>
              <c:showCatName val="1"/>
              <c:showSerName val="0"/>
              <c:showPercent val="0"/>
              <c:showBubbleSize val="0"/>
              <c:extLst>
                <c:ext xmlns:c15="http://schemas.microsoft.com/office/drawing/2012/chart" uri="{CE6537A1-D6FC-4f65-9D91-7224C49458BB}">
                  <c15:layout>
                    <c:manualLayout>
                      <c:w val="0.27752811634802799"/>
                      <c:h val="0.27690763661061402"/>
                    </c:manualLayout>
                  </c15:layout>
                </c:ext>
                <c:ext xmlns:c16="http://schemas.microsoft.com/office/drawing/2014/chart" uri="{C3380CC4-5D6E-409C-BE32-E72D297353CC}">
                  <c16:uniqueId val="{00000001-5657-495D-9667-E158A886939F}"/>
                </c:ext>
              </c:extLst>
            </c:dLbl>
            <c:dLbl>
              <c:idx val="1"/>
              <c:layout>
                <c:manualLayout>
                  <c:x val="0.13523697187136499"/>
                  <c:y val="-0.1370866509402499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57-495D-9667-E158A886939F}"/>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Urban</c:v>
                </c:pt>
                <c:pt idx="1">
                  <c:v>Rural</c:v>
                </c:pt>
              </c:strCache>
            </c:strRef>
          </c:cat>
          <c:val>
            <c:numRef>
              <c:f>Sheet1!$B$2:$B$3</c:f>
              <c:numCache>
                <c:formatCode>#,##0</c:formatCode>
                <c:ptCount val="2"/>
                <c:pt idx="0">
                  <c:v>49.219516296275501</c:v>
                </c:pt>
                <c:pt idx="1">
                  <c:v>50.7804837037244</c:v>
                </c:pt>
              </c:numCache>
            </c:numRef>
          </c:val>
          <c:extLst>
            <c:ext xmlns:c16="http://schemas.microsoft.com/office/drawing/2014/chart" uri="{C3380CC4-5D6E-409C-BE32-E72D297353CC}">
              <c16:uniqueId val="{00000004-5657-495D-9667-E158A886939F}"/>
            </c:ext>
          </c:extLst>
        </c:ser>
        <c:dLbls>
          <c:showLegendKey val="0"/>
          <c:showVal val="0"/>
          <c:showCatName val="0"/>
          <c:showSerName val="0"/>
          <c:showPercent val="0"/>
          <c:showBubbleSize val="0"/>
          <c:showLeaderLines val="1"/>
        </c:dLbls>
        <c:firstSliceAng val="143"/>
        <c:holeSize val="50"/>
      </c:doughnutChart>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0</c:v>
                </c:pt>
                <c:pt idx="1">
                  <c:v>1</c:v>
                </c:pt>
                <c:pt idx="2">
                  <c:v>2</c:v>
                </c:pt>
                <c:pt idx="3">
                  <c:v>3</c:v>
                </c:pt>
              </c:numCache>
            </c:numRef>
          </c:cat>
          <c:val>
            <c:numRef>
              <c:f>Sheet1!$B$2:$B$5</c:f>
              <c:numCache>
                <c:formatCode>0%</c:formatCode>
                <c:ptCount val="4"/>
                <c:pt idx="0">
                  <c:v>0.56072539591042503</c:v>
                </c:pt>
                <c:pt idx="1">
                  <c:v>0.298637804365532</c:v>
                </c:pt>
                <c:pt idx="2">
                  <c:v>0.13504098223236499</c:v>
                </c:pt>
                <c:pt idx="3">
                  <c:v>5.5958174916782601E-3</c:v>
                </c:pt>
              </c:numCache>
            </c:numRef>
          </c:val>
          <c:extLst>
            <c:ext xmlns:c16="http://schemas.microsoft.com/office/drawing/2014/chart" uri="{C3380CC4-5D6E-409C-BE32-E72D297353CC}">
              <c16:uniqueId val="{00000000-85BD-48F3-B196-CDA57B7FB6D6}"/>
            </c:ext>
          </c:extLst>
        </c:ser>
        <c:dLbls>
          <c:showLegendKey val="0"/>
          <c:showVal val="0"/>
          <c:showCatName val="0"/>
          <c:showSerName val="0"/>
          <c:showPercent val="0"/>
          <c:showBubbleSize val="0"/>
        </c:dLbls>
        <c:gapWidth val="219"/>
        <c:overlap val="-27"/>
        <c:axId val="1134612991"/>
        <c:axId val="1134605791"/>
      </c:barChart>
      <c:catAx>
        <c:axId val="1134612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134605791"/>
        <c:crosses val="autoZero"/>
        <c:auto val="1"/>
        <c:lblAlgn val="ctr"/>
        <c:lblOffset val="100"/>
        <c:noMultiLvlLbl val="0"/>
      </c:catAx>
      <c:valAx>
        <c:axId val="1134605791"/>
        <c:scaling>
          <c:orientation val="minMax"/>
        </c:scaling>
        <c:delete val="1"/>
        <c:axPos val="l"/>
        <c:numFmt formatCode="0%" sourceLinked="1"/>
        <c:majorTickMark val="none"/>
        <c:minorTickMark val="none"/>
        <c:tickLblPos val="nextTo"/>
        <c:crossAx val="1134612991"/>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123658273717503E-2"/>
          <c:y val="9.5201425636237902E-2"/>
          <c:w val="0.88981863453188104"/>
          <c:h val="0.70402510537237295"/>
        </c:manualLayout>
      </c:layout>
      <c:barChart>
        <c:barDir val="col"/>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0</c:v>
                </c:pt>
                <c:pt idx="1">
                  <c:v>1</c:v>
                </c:pt>
                <c:pt idx="2">
                  <c:v>2</c:v>
                </c:pt>
                <c:pt idx="3">
                  <c:v>3</c:v>
                </c:pt>
              </c:numCache>
            </c:numRef>
          </c:cat>
          <c:val>
            <c:numRef>
              <c:f>Sheet1!$B$2:$B$5</c:f>
              <c:numCache>
                <c:formatCode>0%</c:formatCode>
                <c:ptCount val="4"/>
                <c:pt idx="0">
                  <c:v>0.63816302944035097</c:v>
                </c:pt>
                <c:pt idx="1">
                  <c:v>0.209407559170455</c:v>
                </c:pt>
                <c:pt idx="2">
                  <c:v>0.15176932546161401</c:v>
                </c:pt>
                <c:pt idx="3">
                  <c:v>6.6008592758025201E-4</c:v>
                </c:pt>
              </c:numCache>
            </c:numRef>
          </c:val>
          <c:extLst>
            <c:ext xmlns:c16="http://schemas.microsoft.com/office/drawing/2014/chart" uri="{C3380CC4-5D6E-409C-BE32-E72D297353CC}">
              <c16:uniqueId val="{00000000-388B-42AE-87CD-EA961FE29084}"/>
            </c:ext>
          </c:extLst>
        </c:ser>
        <c:dLbls>
          <c:showLegendKey val="0"/>
          <c:showVal val="0"/>
          <c:showCatName val="0"/>
          <c:showSerName val="0"/>
          <c:showPercent val="0"/>
          <c:showBubbleSize val="0"/>
        </c:dLbls>
        <c:gapWidth val="219"/>
        <c:overlap val="-27"/>
        <c:axId val="1134612991"/>
        <c:axId val="1134605791"/>
      </c:barChart>
      <c:catAx>
        <c:axId val="1134612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134605791"/>
        <c:crosses val="autoZero"/>
        <c:auto val="1"/>
        <c:lblAlgn val="ctr"/>
        <c:lblOffset val="100"/>
        <c:noMultiLvlLbl val="0"/>
      </c:catAx>
      <c:valAx>
        <c:axId val="1134605791"/>
        <c:scaling>
          <c:orientation val="minMax"/>
        </c:scaling>
        <c:delete val="1"/>
        <c:axPos val="l"/>
        <c:numFmt formatCode="0%" sourceLinked="1"/>
        <c:majorTickMark val="none"/>
        <c:minorTickMark val="none"/>
        <c:tickLblPos val="nextTo"/>
        <c:crossAx val="1134612991"/>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305532173871"/>
          <c:y val="3.8002384541574202E-2"/>
          <c:w val="0.39423041128866848"/>
          <c:h val="0.90710528223170706"/>
        </c:manualLayout>
      </c:layout>
      <c:barChart>
        <c:barDir val="bar"/>
        <c:grouping val="clustered"/>
        <c:varyColors val="0"/>
        <c:ser>
          <c:idx val="0"/>
          <c:order val="0"/>
          <c:tx>
            <c:strRef>
              <c:f>Sheet1!$B$1</c:f>
              <c:strCache>
                <c:ptCount val="1"/>
                <c:pt idx="0">
                  <c:v>Series 2</c:v>
                </c:pt>
              </c:strCache>
            </c:strRef>
          </c:tx>
          <c:spPr>
            <a:gradFill>
              <a:gsLst>
                <a:gs pos="0">
                  <a:schemeClr val="accent4"/>
                </a:gs>
                <a:gs pos="100000">
                  <a:schemeClr val="bg2">
                    <a:lumMod val="50000"/>
                  </a:schemeClr>
                </a:gs>
              </a:gsLst>
              <a:lin ang="0" scaled="1"/>
            </a:gradFill>
            <a:ln>
              <a:noFill/>
            </a:ln>
            <a:effectLst/>
          </c:spPr>
          <c:invertIfNegative val="0"/>
          <c:cat>
            <c:strRef>
              <c:f>Sheet1!$A$2:$A$11</c:f>
              <c:strCache>
                <c:ptCount val="10"/>
                <c:pt idx="0">
                  <c:v>Plin de vitalitate culturală</c:v>
                </c:pt>
                <c:pt idx="1">
                  <c:v>Modern</c:v>
                </c:pt>
                <c:pt idx="2">
                  <c:v>Ospitalier</c:v>
                </c:pt>
                <c:pt idx="3">
                  <c:v>Bine cunoscut</c:v>
                </c:pt>
                <c:pt idx="4">
                  <c:v>În dezvoltare</c:v>
                </c:pt>
                <c:pt idx="5">
                  <c:v>Bine valorificat turistic</c:v>
                </c:pt>
                <c:pt idx="6">
                  <c:v>Bogat</c:v>
                </c:pt>
                <c:pt idx="7">
                  <c:v>Nepoluat</c:v>
                </c:pt>
                <c:pt idx="8">
                  <c:v>Industrial</c:v>
                </c:pt>
                <c:pt idx="9">
                  <c:v>Mai degrabă urban</c:v>
                </c:pt>
              </c:strCache>
            </c:strRef>
          </c:cat>
          <c:val>
            <c:numRef>
              <c:f>Sheet1!$B$2:$B$11</c:f>
              <c:numCache>
                <c:formatCode>0.0</c:formatCode>
                <c:ptCount val="10"/>
                <c:pt idx="0">
                  <c:v>-1.46</c:v>
                </c:pt>
                <c:pt idx="1">
                  <c:v>-1.5899999999999999</c:v>
                </c:pt>
                <c:pt idx="2">
                  <c:v>-1.6099999999999999</c:v>
                </c:pt>
                <c:pt idx="3">
                  <c:v>-1.6099999999999999</c:v>
                </c:pt>
                <c:pt idx="4">
                  <c:v>-1.62</c:v>
                </c:pt>
                <c:pt idx="5">
                  <c:v>-1.6400000000000001</c:v>
                </c:pt>
                <c:pt idx="6">
                  <c:v>-1.77</c:v>
                </c:pt>
                <c:pt idx="7">
                  <c:v>-1.8599999999999999</c:v>
                </c:pt>
                <c:pt idx="8">
                  <c:v>-1.9</c:v>
                </c:pt>
                <c:pt idx="9">
                  <c:v>-1.9</c:v>
                </c:pt>
              </c:numCache>
            </c:numRef>
          </c:val>
          <c:extLst>
            <c:ext xmlns:c16="http://schemas.microsoft.com/office/drawing/2014/chart" uri="{C3380CC4-5D6E-409C-BE32-E72D297353CC}">
              <c16:uniqueId val="{00000001-4ABD-484E-BB76-DAA1FAA29E09}"/>
            </c:ext>
          </c:extLst>
        </c:ser>
        <c:dLbls>
          <c:showLegendKey val="0"/>
          <c:showVal val="0"/>
          <c:showCatName val="0"/>
          <c:showSerName val="0"/>
          <c:showPercent val="0"/>
          <c:showBubbleSize val="0"/>
        </c:dLbls>
        <c:gapWidth val="182"/>
        <c:axId val="1422243551"/>
        <c:axId val="1422258431"/>
      </c:barChart>
      <c:catAx>
        <c:axId val="1422243551"/>
        <c:scaling>
          <c:orientation val="maxMin"/>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5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22258431"/>
        <c:crosses val="autoZero"/>
        <c:auto val="1"/>
        <c:lblAlgn val="ctr"/>
        <c:lblOffset val="100"/>
        <c:noMultiLvlLbl val="0"/>
      </c:catAx>
      <c:valAx>
        <c:axId val="1422258431"/>
        <c:scaling>
          <c:orientation val="minMax"/>
          <c:max val="-1.2"/>
          <c:min val="-2"/>
        </c:scaling>
        <c:delete val="1"/>
        <c:axPos val="t"/>
        <c:numFmt formatCode="0.0" sourceLinked="1"/>
        <c:majorTickMark val="out"/>
        <c:minorTickMark val="none"/>
        <c:tickLblPos val="nextTo"/>
        <c:crossAx val="1422243551"/>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305532173871"/>
          <c:y val="3.8002384541574202E-2"/>
          <c:w val="0.71559028780968803"/>
          <c:h val="0.90710528223170706"/>
        </c:manualLayout>
      </c:layout>
      <c:barChart>
        <c:barDir val="bar"/>
        <c:grouping val="clustered"/>
        <c:varyColors val="0"/>
        <c:ser>
          <c:idx val="0"/>
          <c:order val="0"/>
          <c:tx>
            <c:strRef>
              <c:f>Sheet1!$B$1</c:f>
              <c:strCache>
                <c:ptCount val="1"/>
                <c:pt idx="0">
                  <c:v>Series 1</c:v>
                </c:pt>
              </c:strCache>
            </c:strRef>
          </c:tx>
          <c:spPr>
            <a:gradFill flip="none" rotWithShape="1">
              <a:gsLst>
                <a:gs pos="0">
                  <a:srgbClr val="C00000"/>
                </a:gs>
                <a:gs pos="100000">
                  <a:schemeClr val="accent4"/>
                </a:gs>
              </a:gsLst>
              <a:lin ang="0" scaled="1"/>
              <a:tileRect/>
            </a:gradFill>
            <a:ln>
              <a:noFill/>
            </a:ln>
            <a:effectLst/>
          </c:spPr>
          <c:invertIfNegative val="0"/>
          <c:cat>
            <c:strRef>
              <c:f>Sheet1!$A$2:$A$11</c:f>
              <c:strCache>
                <c:ptCount val="10"/>
                <c:pt idx="0">
                  <c:v>Amorțit cultural</c:v>
                </c:pt>
                <c:pt idx="1">
                  <c:v>Tradițional    </c:v>
                </c:pt>
                <c:pt idx="2">
                  <c:v>Inospitalier</c:v>
                </c:pt>
                <c:pt idx="3">
                  <c:v>Puțin cunoscut</c:v>
                </c:pt>
                <c:pt idx="4">
                  <c:v>În regres</c:v>
                </c:pt>
                <c:pt idx="5">
                  <c:v>Slab valorificat turistic</c:v>
                </c:pt>
                <c:pt idx="6">
                  <c:v>Sărac</c:v>
                </c:pt>
                <c:pt idx="7">
                  <c:v>Poluat</c:v>
                </c:pt>
                <c:pt idx="8">
                  <c:v>Agricol</c:v>
                </c:pt>
                <c:pt idx="9">
                  <c:v>Mai degrabă rural</c:v>
                </c:pt>
              </c:strCache>
            </c:strRef>
          </c:cat>
          <c:val>
            <c:numRef>
              <c:f>Sheet1!$B$2:$B$11</c:f>
              <c:numCache>
                <c:formatCode>0.0</c:formatCode>
                <c:ptCount val="10"/>
                <c:pt idx="0">
                  <c:v>3.54</c:v>
                </c:pt>
                <c:pt idx="1">
                  <c:v>3.41</c:v>
                </c:pt>
                <c:pt idx="2">
                  <c:v>3.39</c:v>
                </c:pt>
                <c:pt idx="3">
                  <c:v>3.39</c:v>
                </c:pt>
                <c:pt idx="4">
                  <c:v>3.38</c:v>
                </c:pt>
                <c:pt idx="5">
                  <c:v>3.36</c:v>
                </c:pt>
                <c:pt idx="6">
                  <c:v>3.23</c:v>
                </c:pt>
                <c:pt idx="7">
                  <c:v>3.14</c:v>
                </c:pt>
                <c:pt idx="8">
                  <c:v>3.1</c:v>
                </c:pt>
                <c:pt idx="9">
                  <c:v>3.1</c:v>
                </c:pt>
              </c:numCache>
            </c:numRef>
          </c:val>
          <c:extLst>
            <c:ext xmlns:c16="http://schemas.microsoft.com/office/drawing/2014/chart" uri="{C3380CC4-5D6E-409C-BE32-E72D297353CC}">
              <c16:uniqueId val="{00000001-41C0-4224-A410-4DC975DA9663}"/>
            </c:ext>
          </c:extLst>
        </c:ser>
        <c:dLbls>
          <c:showLegendKey val="0"/>
          <c:showVal val="0"/>
          <c:showCatName val="0"/>
          <c:showSerName val="0"/>
          <c:showPercent val="0"/>
          <c:showBubbleSize val="0"/>
        </c:dLbls>
        <c:gapWidth val="182"/>
        <c:axId val="1422243551"/>
        <c:axId val="1422258431"/>
      </c:barChart>
      <c:catAx>
        <c:axId val="14222435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22258431"/>
        <c:crosses val="autoZero"/>
        <c:auto val="1"/>
        <c:lblAlgn val="ctr"/>
        <c:lblOffset val="100"/>
        <c:noMultiLvlLbl val="0"/>
      </c:catAx>
      <c:valAx>
        <c:axId val="1422258431"/>
        <c:scaling>
          <c:orientation val="minMax"/>
        </c:scaling>
        <c:delete val="1"/>
        <c:axPos val="t"/>
        <c:numFmt formatCode="0.0" sourceLinked="1"/>
        <c:majorTickMark val="out"/>
        <c:minorTickMark val="none"/>
        <c:tickLblPos val="nextTo"/>
        <c:crossAx val="1422243551"/>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57736240913797"/>
          <c:y val="1.62391929444544E-2"/>
          <c:w val="0.49532593457943902"/>
          <c:h val="0.96460868562692104"/>
        </c:manualLayout>
      </c:layout>
      <c:barChart>
        <c:barDir val="bar"/>
        <c:grouping val="clustered"/>
        <c:varyColors val="0"/>
        <c:ser>
          <c:idx val="0"/>
          <c:order val="0"/>
          <c:tx>
            <c:strRef>
              <c:f>Sheet1!$B$1</c:f>
              <c:strCache>
                <c:ptCount val="1"/>
                <c:pt idx="0">
                  <c:v>Series 1</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calitatea infrastructurilor IT&amp;C (internet, telefon)</c:v>
                </c:pt>
                <c:pt idx="1">
                  <c:v>calitatea si suprafața spațiilor verzi</c:v>
                </c:pt>
                <c:pt idx="2">
                  <c:v>calitatea și diversitatea spațiilor de recreere</c:v>
                </c:pt>
                <c:pt idx="3">
                  <c:v>calitatea infrastructurilor edilitare (apă, gaz etc.)</c:v>
                </c:pt>
                <c:pt idx="4">
                  <c:v>calitatea și diversitatea vieții culturale în județ</c:v>
                </c:pt>
                <c:pt idx="5">
                  <c:v>calitatea serviciilor de educație</c:v>
                </c:pt>
                <c:pt idx="6">
                  <c:v>rata criminalității în județ</c:v>
                </c:pt>
                <c:pt idx="7">
                  <c:v>calitatea serviciilor sociale (asistență socială, asistență sanitară, servicii paliative etc.)</c:v>
                </c:pt>
                <c:pt idx="8">
                  <c:v>calitatea serviciilor medicale</c:v>
                </c:pt>
                <c:pt idx="9">
                  <c:v>calitatea legăturilor și infrastructurilor de transport</c:v>
                </c:pt>
                <c:pt idx="10">
                  <c:v>volumul investițiilor propuse pentru viitor de către administrația publică locală</c:v>
                </c:pt>
                <c:pt idx="11">
                  <c:v>calitatea infrastructurii medicale</c:v>
                </c:pt>
                <c:pt idx="12">
                  <c:v>nivelul investițiilor realizate până în prezent de administrația publică locală</c:v>
                </c:pt>
                <c:pt idx="13">
                  <c:v>diversitatea ofertei de locuințe și terenuri</c:v>
                </c:pt>
                <c:pt idx="14">
                  <c:v>calitatea infrastructurii sociale (aziluri, centre de zi, cantine sociale etc.)</c:v>
                </c:pt>
                <c:pt idx="15">
                  <c:v>diversitatea locurilor de muncă	</c:v>
                </c:pt>
                <c:pt idx="16">
                  <c:v>prețurile locuințelor și terenurilor</c:v>
                </c:pt>
                <c:pt idx="17">
                  <c:v>salariile existente</c:v>
                </c:pt>
              </c:strCache>
            </c:strRef>
          </c:cat>
          <c:val>
            <c:numRef>
              <c:f>Sheet1!$B$2:$B$19</c:f>
              <c:numCache>
                <c:formatCode>#,##0.00</c:formatCode>
                <c:ptCount val="18"/>
                <c:pt idx="0">
                  <c:v>8.4387351778656008</c:v>
                </c:pt>
                <c:pt idx="1">
                  <c:v>8.2173913043478208</c:v>
                </c:pt>
                <c:pt idx="2">
                  <c:v>8.1699604743083096</c:v>
                </c:pt>
                <c:pt idx="3">
                  <c:v>7.7134387351778697</c:v>
                </c:pt>
                <c:pt idx="4">
                  <c:v>7.5395256916996098</c:v>
                </c:pt>
                <c:pt idx="5">
                  <c:v>7.0988142292490197</c:v>
                </c:pt>
                <c:pt idx="6">
                  <c:v>6.6600790513834003</c:v>
                </c:pt>
                <c:pt idx="7">
                  <c:v>6.6541501976284598</c:v>
                </c:pt>
                <c:pt idx="8">
                  <c:v>6.3280632411067197</c:v>
                </c:pt>
                <c:pt idx="9">
                  <c:v>6.3003952569169996</c:v>
                </c:pt>
                <c:pt idx="10">
                  <c:v>6.0671936758893299</c:v>
                </c:pt>
                <c:pt idx="11">
                  <c:v>6.0177865612648196</c:v>
                </c:pt>
                <c:pt idx="12">
                  <c:v>5.9940711462450604</c:v>
                </c:pt>
                <c:pt idx="13">
                  <c:v>5.9505928853755004</c:v>
                </c:pt>
                <c:pt idx="14">
                  <c:v>5.8754940711462504</c:v>
                </c:pt>
                <c:pt idx="15">
                  <c:v>5.8537549407114602</c:v>
                </c:pt>
                <c:pt idx="16">
                  <c:v>5.7312252964426902</c:v>
                </c:pt>
                <c:pt idx="17">
                  <c:v>5.6916996047430803</c:v>
                </c:pt>
              </c:numCache>
            </c:numRef>
          </c:val>
          <c:extLst>
            <c:ext xmlns:c16="http://schemas.microsoft.com/office/drawing/2014/chart" uri="{C3380CC4-5D6E-409C-BE32-E72D297353CC}">
              <c16:uniqueId val="{00000000-4F4B-4B8D-B990-2E1A5F7063FE}"/>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scaling>
        <c:delete val="1"/>
        <c:axPos val="t"/>
        <c:numFmt formatCode="#,##0.00" sourceLinked="1"/>
        <c:majorTickMark val="none"/>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635175299843101"/>
          <c:y val="1.62391929444544E-2"/>
          <c:w val="0.37510756906785803"/>
          <c:h val="0.96460868562692104"/>
        </c:manualLayout>
      </c:layout>
      <c:barChart>
        <c:barDir val="bar"/>
        <c:grouping val="clustered"/>
        <c:varyColors val="0"/>
        <c:ser>
          <c:idx val="0"/>
          <c:order val="0"/>
          <c:tx>
            <c:strRef>
              <c:f>Sheet1!$B$1</c:f>
              <c:strCache>
                <c:ptCount val="1"/>
                <c:pt idx="0">
                  <c:v>Series 1</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Tradiția industrială a județului Argeș (mai ales în domeniul auto)  </c:v>
                </c:pt>
                <c:pt idx="1">
                  <c:v>Apropierea de București și autostrada București-Pitești</c:v>
                </c:pt>
                <c:pt idx="2">
                  <c:v>Infrastructuri de afaceri /spații adecvate, cu utilitățile necesare (parcuri industriale, clădiri de birouri etc., conectate la rețelele de apă, canal, electricitate, internet, telefonie)</c:v>
                </c:pt>
                <c:pt idx="3">
                  <c:v>Costuri salariale mai mici ca în alte zone din țară și din Europa</c:v>
                </c:pt>
                <c:pt idx="4">
                  <c:v>Forță de muncă calificată</c:v>
                </c:pt>
                <c:pt idx="5">
                  <c:v>Acces la materie primă locală ieftină și de calitate</c:v>
                </c:pt>
                <c:pt idx="6">
                  <c:v>Piață de desfacere în județ</c:v>
                </c:pt>
                <c:pt idx="7">
                  <c:v>Infrastructuri de transport și legături bune (rutiere, feroviare)</c:v>
                </c:pt>
                <c:pt idx="8">
                  <c:v>Potențialul de colaborare cu firmele mari deja existente în județ</c:v>
                </c:pt>
                <c:pt idx="9">
                  <c:v>Administrație publică locală proactivă, deschisă către sectorul privat</c:v>
                </c:pt>
                <c:pt idx="10">
                  <c:v>Birocrație și corupție reduse</c:v>
                </c:pt>
              </c:strCache>
            </c:strRef>
          </c:cat>
          <c:val>
            <c:numRef>
              <c:f>Sheet1!$B$2:$B$12</c:f>
              <c:numCache>
                <c:formatCode>0%</c:formatCode>
                <c:ptCount val="11"/>
                <c:pt idx="0">
                  <c:v>0.78134376452795995</c:v>
                </c:pt>
                <c:pt idx="1">
                  <c:v>0.65580328380541397</c:v>
                </c:pt>
                <c:pt idx="2">
                  <c:v>0.49239269702925598</c:v>
                </c:pt>
                <c:pt idx="3">
                  <c:v>0.36945374894272798</c:v>
                </c:pt>
                <c:pt idx="4">
                  <c:v>0.26142871919715799</c:v>
                </c:pt>
                <c:pt idx="5">
                  <c:v>0.11575275712337001</c:v>
                </c:pt>
                <c:pt idx="6">
                  <c:v>9.6091001611183405E-2</c:v>
                </c:pt>
                <c:pt idx="7">
                  <c:v>8.5932057958265903E-2</c:v>
                </c:pt>
                <c:pt idx="8">
                  <c:v>7.9956541192071101E-2</c:v>
                </c:pt>
                <c:pt idx="9">
                  <c:v>4.6015620091133101E-2</c:v>
                </c:pt>
                <c:pt idx="10">
                  <c:v>1.5829808521460199E-2</c:v>
                </c:pt>
              </c:numCache>
            </c:numRef>
          </c:val>
          <c:extLst>
            <c:ext xmlns:c16="http://schemas.microsoft.com/office/drawing/2014/chart" uri="{C3380CC4-5D6E-409C-BE32-E72D297353CC}">
              <c16:uniqueId val="{00000000-BC2F-4A7E-9CA0-DEAAD17C12E9}"/>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scaling>
        <c:delete val="1"/>
        <c:axPos val="t"/>
        <c:numFmt formatCode="0%" sourceLinked="1"/>
        <c:majorTickMark val="none"/>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635175299843101"/>
          <c:y val="1.62391929444544E-2"/>
          <c:w val="0.37510756906785803"/>
          <c:h val="0.96460868562692104"/>
        </c:manualLayout>
      </c:layout>
      <c:barChart>
        <c:barDir val="bar"/>
        <c:grouping val="clustered"/>
        <c:varyColors val="0"/>
        <c:ser>
          <c:idx val="0"/>
          <c:order val="0"/>
          <c:tx>
            <c:strRef>
              <c:f>Sheet1!$B$1</c:f>
              <c:strCache>
                <c:ptCount val="1"/>
                <c:pt idx="0">
                  <c:v>Series 1</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Apropierea de București și autostrada București-Pitești</c:v>
                </c:pt>
                <c:pt idx="1">
                  <c:v>Infrastructuri de afaceri /spații adecvate, cu utilitățile necesare (parcuri industriale, clădiri de birouri etc., conectate la rețelele de apă, canal, electricitate, internet, telefonie)</c:v>
                </c:pt>
                <c:pt idx="2">
                  <c:v>Tradiția industrială a județului Argeș (mai ales în domeniul auto)  </c:v>
                </c:pt>
                <c:pt idx="3">
                  <c:v>Forță de muncă calificată</c:v>
                </c:pt>
                <c:pt idx="4">
                  <c:v>Costuri salariale mai mici ca în alte zone din țară și din Europa</c:v>
                </c:pt>
                <c:pt idx="5">
                  <c:v>Piață de desfacere în județ</c:v>
                </c:pt>
                <c:pt idx="6">
                  <c:v>Potențialul de colaborare cu firmele mari deja existente în județ</c:v>
                </c:pt>
                <c:pt idx="7">
                  <c:v>Infrastructuri de transport și legături bune (rutiere, feroviare)</c:v>
                </c:pt>
                <c:pt idx="8">
                  <c:v>Acces la materie primă locală ieftină și de calitate</c:v>
                </c:pt>
                <c:pt idx="9">
                  <c:v>Administrație publică locală proactivă, deschisă către sectorul privat</c:v>
                </c:pt>
                <c:pt idx="10">
                  <c:v>Birocrație și corupție reduse</c:v>
                </c:pt>
              </c:strCache>
            </c:strRef>
          </c:cat>
          <c:val>
            <c:numRef>
              <c:f>Sheet1!$B$2:$B$12</c:f>
              <c:numCache>
                <c:formatCode>0%</c:formatCode>
                <c:ptCount val="11"/>
                <c:pt idx="0">
                  <c:v>0.720067326490474</c:v>
                </c:pt>
                <c:pt idx="1">
                  <c:v>0.56166559165219798</c:v>
                </c:pt>
                <c:pt idx="2">
                  <c:v>0.491163161512774</c:v>
                </c:pt>
                <c:pt idx="3">
                  <c:v>0.37598735872061401</c:v>
                </c:pt>
                <c:pt idx="4">
                  <c:v>0.37003147084611998</c:v>
                </c:pt>
                <c:pt idx="5">
                  <c:v>0.121705748608579</c:v>
                </c:pt>
                <c:pt idx="6">
                  <c:v>0.117651144509706</c:v>
                </c:pt>
                <c:pt idx="7">
                  <c:v>9.2930498126292602E-2</c:v>
                </c:pt>
                <c:pt idx="8">
                  <c:v>8.8545684369513197E-2</c:v>
                </c:pt>
                <c:pt idx="9">
                  <c:v>4.99829094761969E-2</c:v>
                </c:pt>
                <c:pt idx="10">
                  <c:v>5.5630599071453202E-3</c:v>
                </c:pt>
              </c:numCache>
            </c:numRef>
          </c:val>
          <c:extLst>
            <c:ext xmlns:c16="http://schemas.microsoft.com/office/drawing/2014/chart" uri="{C3380CC4-5D6E-409C-BE32-E72D297353CC}">
              <c16:uniqueId val="{00000000-74CF-4850-9810-312B08B6B011}"/>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scaling>
        <c:delete val="1"/>
        <c:axPos val="t"/>
        <c:numFmt formatCode="0%" sourceLinked="1"/>
        <c:majorTickMark val="none"/>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635175299843101"/>
          <c:y val="1.62391929444544E-2"/>
          <c:w val="0.37510756906785803"/>
          <c:h val="0.96460868562692104"/>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Lipsa locurilor de muncă</c:v>
                </c:pt>
                <c:pt idx="1">
                  <c:v>Diversitatea scăzută a domeniilor de activitate/ locurilor de muncă</c:v>
                </c:pt>
                <c:pt idx="2">
                  <c:v>Migrația/ lipsa forței de muncă</c:v>
                </c:pt>
                <c:pt idx="3">
                  <c:v>Promovarea deficitară a județului ca destinație de afaceri si turism</c:v>
                </c:pt>
                <c:pt idx="4">
                  <c:v>Forță de muncă slab/ insuficient calificată</c:v>
                </c:pt>
                <c:pt idx="5">
                  <c:v>Lipsa infrastructurilor de sprijinire a afacerilor (parcuri industriale, tehnologice, clădiri de birouri etc.)</c:v>
                </c:pt>
                <c:pt idx="6">
                  <c:v>Costurile mari cu terenurile, utilitățile, transport, forță de munca</c:v>
                </c:pt>
                <c:pt idx="7">
                  <c:v>Piață de desfacere restrânsă a județului si distanța mare față de piețele externe</c:v>
                </c:pt>
                <c:pt idx="8">
                  <c:v>Poluarea pe care o generează firmele existente</c:v>
                </c:pt>
              </c:strCache>
            </c:strRef>
          </c:cat>
          <c:val>
            <c:numRef>
              <c:f>Sheet1!$B$2:$B$10</c:f>
              <c:numCache>
                <c:formatCode>0%</c:formatCode>
                <c:ptCount val="9"/>
                <c:pt idx="0">
                  <c:v>0.64</c:v>
                </c:pt>
                <c:pt idx="1">
                  <c:v>0.56999999999999995</c:v>
                </c:pt>
                <c:pt idx="2">
                  <c:v>0.48</c:v>
                </c:pt>
                <c:pt idx="3">
                  <c:v>0.32</c:v>
                </c:pt>
                <c:pt idx="4">
                  <c:v>0.3</c:v>
                </c:pt>
                <c:pt idx="5">
                  <c:v>0.26</c:v>
                </c:pt>
                <c:pt idx="6">
                  <c:v>0.19</c:v>
                </c:pt>
                <c:pt idx="7">
                  <c:v>0.17</c:v>
                </c:pt>
                <c:pt idx="8">
                  <c:v>0.06</c:v>
                </c:pt>
              </c:numCache>
            </c:numRef>
          </c:val>
          <c:extLst>
            <c:ext xmlns:c16="http://schemas.microsoft.com/office/drawing/2014/chart" uri="{C3380CC4-5D6E-409C-BE32-E72D297353CC}">
              <c16:uniqueId val="{00000000-A380-4A1E-B0E4-70EE713E2A26}"/>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scaling>
        <c:delete val="1"/>
        <c:axPos val="t"/>
        <c:numFmt formatCode="0%" sourceLinked="1"/>
        <c:majorTickMark val="none"/>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Deplasări In fiecare zi lucrătoare</c:v>
                </c:pt>
                <c:pt idx="1">
                  <c:v>Deplasări în weekend</c:v>
                </c:pt>
                <c:pt idx="2">
                  <c:v>Deplasări ocazionale în cursul săptămânii</c:v>
                </c:pt>
                <c:pt idx="3">
                  <c:v>Deplasări mai rar de o dată pe săptămână</c:v>
                </c:pt>
              </c:strCache>
            </c:strRef>
          </c:cat>
          <c:val>
            <c:numRef>
              <c:f>Sheet1!$B$2:$B$5</c:f>
              <c:numCache>
                <c:formatCode>0%</c:formatCode>
                <c:ptCount val="4"/>
                <c:pt idx="0">
                  <c:v>0.34130919213585298</c:v>
                </c:pt>
                <c:pt idx="1">
                  <c:v>0.329488327282567</c:v>
                </c:pt>
                <c:pt idx="2">
                  <c:v>0.18911672434989299</c:v>
                </c:pt>
                <c:pt idx="3">
                  <c:v>0.20987242602214101</c:v>
                </c:pt>
              </c:numCache>
            </c:numRef>
          </c:val>
          <c:extLst>
            <c:ext xmlns:c16="http://schemas.microsoft.com/office/drawing/2014/chart" uri="{C3380CC4-5D6E-409C-BE32-E72D297353CC}">
              <c16:uniqueId val="{00000000-A4D2-41DF-91A8-9BC03B353BCF}"/>
            </c:ext>
          </c:extLst>
        </c:ser>
        <c:dLbls>
          <c:showLegendKey val="0"/>
          <c:showVal val="0"/>
          <c:showCatName val="0"/>
          <c:showSerName val="0"/>
          <c:showPercent val="0"/>
          <c:showBubbleSize val="0"/>
        </c:dLbls>
        <c:gapWidth val="219"/>
        <c:overlap val="-27"/>
        <c:axId val="1771852975"/>
        <c:axId val="1771833775"/>
      </c:barChart>
      <c:catAx>
        <c:axId val="1771852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l"/>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68702373176599"/>
          <c:y val="0"/>
          <c:w val="0.359246089099509"/>
          <c:h val="0.96460868562692104"/>
        </c:manualLayout>
      </c:layout>
      <c:barChart>
        <c:barDir val="bar"/>
        <c:grouping val="clustered"/>
        <c:varyColors val="0"/>
        <c:ser>
          <c:idx val="0"/>
          <c:order val="0"/>
          <c:tx>
            <c:strRef>
              <c:f>Sheet1!$B$1</c:f>
              <c:strCache>
                <c:ptCount val="1"/>
                <c:pt idx="0">
                  <c:v>Series 1</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Autoturism personal sau al firmei</c:v>
                </c:pt>
                <c:pt idx="1">
                  <c:v>Transport public comun</c:v>
                </c:pt>
                <c:pt idx="2">
                  <c:v>Autoturism cu combustibil ecologic, hibrid/electric</c:v>
                </c:pt>
                <c:pt idx="3">
                  <c:v>Moduri neconvenționale: bicicletă/ trotinetă</c:v>
                </c:pt>
                <c:pt idx="4">
                  <c:v>Motocicletă, scuter</c:v>
                </c:pt>
              </c:strCache>
            </c:strRef>
          </c:cat>
          <c:val>
            <c:numRef>
              <c:f>Sheet1!$B$2:$B$6</c:f>
              <c:numCache>
                <c:formatCode>0%</c:formatCode>
                <c:ptCount val="5"/>
                <c:pt idx="0">
                  <c:v>0.42807313683660297</c:v>
                </c:pt>
                <c:pt idx="1">
                  <c:v>0.34446366797868899</c:v>
                </c:pt>
                <c:pt idx="2">
                  <c:v>0.21041149879023699</c:v>
                </c:pt>
                <c:pt idx="3">
                  <c:v>1.6391610466890999E-2</c:v>
                </c:pt>
                <c:pt idx="4">
                  <c:v>6.6008592758025201E-4</c:v>
                </c:pt>
              </c:numCache>
            </c:numRef>
          </c:val>
          <c:extLst>
            <c:ext xmlns:c16="http://schemas.microsoft.com/office/drawing/2014/chart" uri="{C3380CC4-5D6E-409C-BE32-E72D297353CC}">
              <c16:uniqueId val="{00000000-914B-41B2-A789-A2C88552B57C}"/>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scaling>
        <c:delete val="1"/>
        <c:axPos val="t"/>
        <c:numFmt formatCode="0%" sourceLinked="1"/>
        <c:majorTickMark val="none"/>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59300247661"/>
          <c:y val="0.19547209429800899"/>
          <c:w val="0.57315688938776299"/>
          <c:h val="0.72309344235496298"/>
        </c:manualLayout>
      </c:layout>
      <c:doughnutChart>
        <c:varyColors val="1"/>
        <c:ser>
          <c:idx val="0"/>
          <c:order val="0"/>
          <c:tx>
            <c:strRef>
              <c:f>Sheet1!$B$1</c:f>
              <c:strCache>
                <c:ptCount val="1"/>
                <c:pt idx="0">
                  <c:v>Sales</c:v>
                </c:pt>
              </c:strCache>
            </c:strRef>
          </c:tx>
          <c:spPr>
            <a:solidFill>
              <a:schemeClr val="accent3">
                <a:lumMod val="60000"/>
                <a:lumOff val="40000"/>
              </a:schemeClr>
            </a:solidFill>
          </c:spPr>
          <c:explosion val="1"/>
          <c:dPt>
            <c:idx val="0"/>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1-1EDA-44D4-8947-1DBC621C6476}"/>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1EDA-44D4-8947-1DBC621C6476}"/>
              </c:ext>
            </c:extLst>
          </c:dPt>
          <c:dLbls>
            <c:dLbl>
              <c:idx val="0"/>
              <c:layout>
                <c:manualLayout>
                  <c:x val="-0.17542256434199999"/>
                  <c:y val="0.132032467571845"/>
                </c:manualLayout>
              </c:layout>
              <c:spPr>
                <a:noFill/>
                <a:ln>
                  <a:noFill/>
                </a:ln>
                <a:effectLst/>
              </c:spPr>
              <c:txPr>
                <a:bodyPr rot="0" spcFirstLastPara="1" vertOverflow="ellipsis" vert="horz" wrap="square" lIns="38100" tIns="19050" rIns="38100" bIns="19050" anchor="ctr" anchorCtr="1">
                  <a:no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extLst>
                <c:ext xmlns:c15="http://schemas.microsoft.com/office/drawing/2012/chart" uri="{CE6537A1-D6FC-4f65-9D91-7224C49458BB}">
                  <c15:layout>
                    <c:manualLayout>
                      <c:w val="0.34498431382185801"/>
                      <c:h val="0.222997155903774"/>
                    </c:manualLayout>
                  </c15:layout>
                </c:ext>
                <c:ext xmlns:c16="http://schemas.microsoft.com/office/drawing/2014/chart" uri="{C3380CC4-5D6E-409C-BE32-E72D297353CC}">
                  <c16:uniqueId val="{00000001-1EDA-44D4-8947-1DBC621C6476}"/>
                </c:ext>
              </c:extLst>
            </c:dLbl>
            <c:dLbl>
              <c:idx val="1"/>
              <c:layout>
                <c:manualLayout>
                  <c:x val="0.158634667682377"/>
                  <c:y val="-0.14632844763285099"/>
                </c:manualLayout>
              </c:layout>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extLst>
                <c:ext xmlns:c15="http://schemas.microsoft.com/office/drawing/2012/chart" uri="{CE6537A1-D6FC-4f65-9D91-7224C49458BB}">
                  <c15:layout>
                    <c:manualLayout>
                      <c:w val="0.29558616339837201"/>
                      <c:h val="0.27690763661061402"/>
                    </c:manualLayout>
                  </c15:layout>
                </c:ext>
                <c:ext xmlns:c16="http://schemas.microsoft.com/office/drawing/2014/chart" uri="{C3380CC4-5D6E-409C-BE32-E72D297353CC}">
                  <c16:uniqueId val="{00000003-1EDA-44D4-8947-1DBC621C6476}"/>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Masculin</c:v>
                </c:pt>
                <c:pt idx="1">
                  <c:v>Feminin</c:v>
                </c:pt>
              </c:strCache>
            </c:strRef>
          </c:cat>
          <c:val>
            <c:numRef>
              <c:f>Sheet1!$B$2:$B$3</c:f>
              <c:numCache>
                <c:formatCode>0%</c:formatCode>
                <c:ptCount val="2"/>
                <c:pt idx="0">
                  <c:v>0.49</c:v>
                </c:pt>
                <c:pt idx="1">
                  <c:v>0.51</c:v>
                </c:pt>
              </c:numCache>
            </c:numRef>
          </c:val>
          <c:extLst>
            <c:ext xmlns:c16="http://schemas.microsoft.com/office/drawing/2014/chart" uri="{C3380CC4-5D6E-409C-BE32-E72D297353CC}">
              <c16:uniqueId val="{00000004-1EDA-44D4-8947-1DBC621C6476}"/>
            </c:ext>
          </c:extLst>
        </c:ser>
        <c:dLbls>
          <c:showLegendKey val="0"/>
          <c:showVal val="0"/>
          <c:showCatName val="0"/>
          <c:showSerName val="0"/>
          <c:showPercent val="0"/>
          <c:showBubbleSize val="0"/>
          <c:showLeaderLines val="1"/>
        </c:dLbls>
        <c:firstSliceAng val="143"/>
        <c:holeSize val="50"/>
      </c:doughnutChart>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altLang="en-GB" sz="1050" b="1" dirty="0">
                <a:latin typeface="Calibri" panose="020F0502020204030204" pitchFamily="34" charset="0"/>
                <a:ea typeface="Calibri" panose="020F0502020204030204" pitchFamily="34" charset="0"/>
                <a:cs typeface="Calibri" panose="020F0502020204030204" pitchFamily="34" charset="0"/>
              </a:rPr>
              <a:t>Microzona Argeș</a:t>
            </a:r>
          </a:p>
        </c:rich>
      </c:tx>
      <c:layout>
        <c:manualLayout>
          <c:xMode val="edge"/>
          <c:yMode val="edge"/>
          <c:x val="0.26702010120035902"/>
          <c:y val="2.1678212258716099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tx>
            <c:strRef>
              <c:f>Sheet1!$B$1</c:f>
              <c:strCache>
                <c:ptCount val="1"/>
                <c:pt idx="0">
                  <c:v>Microzona Argeș</c:v>
                </c:pt>
              </c:strCache>
            </c:strRef>
          </c:tx>
          <c:spPr>
            <a:solidFill>
              <a:srgbClr val="335B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Deplasări In fiecare zi lucrătoare</c:v>
                </c:pt>
                <c:pt idx="1">
                  <c:v>Deplasări în week-end</c:v>
                </c:pt>
                <c:pt idx="2">
                  <c:v>Deplasări în cursul săptămânii</c:v>
                </c:pt>
                <c:pt idx="3">
                  <c:v>Deplasări mai rar de o dată pe săptămână</c:v>
                </c:pt>
              </c:strCache>
            </c:strRef>
          </c:cat>
          <c:val>
            <c:numRef>
              <c:f>Sheet1!$B$2:$B$5</c:f>
              <c:numCache>
                <c:formatCode>#,##0%</c:formatCode>
                <c:ptCount val="4"/>
                <c:pt idx="0">
                  <c:v>0.44</c:v>
                </c:pt>
                <c:pt idx="1">
                  <c:v>0.27</c:v>
                </c:pt>
                <c:pt idx="2">
                  <c:v>0.12</c:v>
                </c:pt>
                <c:pt idx="3">
                  <c:v>0.25</c:v>
                </c:pt>
              </c:numCache>
            </c:numRef>
          </c:val>
          <c:extLst>
            <c:ext xmlns:c16="http://schemas.microsoft.com/office/drawing/2014/chart" uri="{C3380CC4-5D6E-409C-BE32-E72D297353CC}">
              <c16:uniqueId val="{00000000-CD5E-4C43-97A1-A70395B1D0B3}"/>
            </c:ext>
          </c:extLst>
        </c:ser>
        <c:dLbls>
          <c:showLegendKey val="0"/>
          <c:showVal val="0"/>
          <c:showCatName val="0"/>
          <c:showSerName val="0"/>
          <c:showPercent val="0"/>
          <c:showBubbleSize val="0"/>
        </c:dLbls>
        <c:gapWidth val="219"/>
        <c:overlap val="-27"/>
        <c:axId val="1771852975"/>
        <c:axId val="1771833775"/>
      </c:barChart>
      <c:catAx>
        <c:axId val="1771852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l"/>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altLang="en-GB" sz="1050" b="1" dirty="0">
                <a:latin typeface="Calibri" panose="020F0502020204030204" pitchFamily="34" charset="0"/>
                <a:ea typeface="Calibri" panose="020F0502020204030204" pitchFamily="34" charset="0"/>
                <a:cs typeface="Calibri" panose="020F0502020204030204" pitchFamily="34" charset="0"/>
              </a:rPr>
              <a:t>Microzona Costești</a:t>
            </a:r>
          </a:p>
        </c:rich>
      </c:tx>
      <c:layout>
        <c:manualLayout>
          <c:xMode val="edge"/>
          <c:yMode val="edge"/>
          <c:x val="0.38095214172499903"/>
          <c:y val="2.8904283011621498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tx>
            <c:strRef>
              <c:f>Sheet1!$B$1</c:f>
              <c:strCache>
                <c:ptCount val="1"/>
                <c:pt idx="0">
                  <c:v>Microzona Costești</c:v>
                </c:pt>
              </c:strCache>
            </c:strRef>
          </c:tx>
          <c:spPr>
            <a:solidFill>
              <a:srgbClr val="2683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Deplasări In fiecare zi lucrătoare</c:v>
                </c:pt>
                <c:pt idx="1">
                  <c:v>Deplasări în week-end</c:v>
                </c:pt>
                <c:pt idx="2">
                  <c:v>Deplasări în cursul săptămânii</c:v>
                </c:pt>
                <c:pt idx="3">
                  <c:v>Deplasări mai rar de o dată pe săptămână</c:v>
                </c:pt>
              </c:strCache>
            </c:strRef>
          </c:cat>
          <c:val>
            <c:numRef>
              <c:f>Sheet1!$B$2:$B$5</c:f>
              <c:numCache>
                <c:formatCode>#,##0%</c:formatCode>
                <c:ptCount val="4"/>
                <c:pt idx="0">
                  <c:v>0.31372549019607798</c:v>
                </c:pt>
                <c:pt idx="1">
                  <c:v>0.29411764705882398</c:v>
                </c:pt>
                <c:pt idx="2">
                  <c:v>0.23529411764705899</c:v>
                </c:pt>
                <c:pt idx="3">
                  <c:v>0.19607843137254899</c:v>
                </c:pt>
              </c:numCache>
            </c:numRef>
          </c:val>
          <c:extLst>
            <c:ext xmlns:c16="http://schemas.microsoft.com/office/drawing/2014/chart" uri="{C3380CC4-5D6E-409C-BE32-E72D297353CC}">
              <c16:uniqueId val="{00000000-FBDA-4B13-AA68-139CBA0BEDAF}"/>
            </c:ext>
          </c:extLst>
        </c:ser>
        <c:dLbls>
          <c:showLegendKey val="0"/>
          <c:showVal val="0"/>
          <c:showCatName val="0"/>
          <c:showSerName val="0"/>
          <c:showPercent val="0"/>
          <c:showBubbleSize val="0"/>
        </c:dLbls>
        <c:gapWidth val="219"/>
        <c:overlap val="-27"/>
        <c:axId val="1771852975"/>
        <c:axId val="1771833775"/>
      </c:barChart>
      <c:catAx>
        <c:axId val="1771852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l"/>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Microzona Câmpulung</a:t>
            </a:r>
            <a:endParaRPr lang="en-GB" sz="1050" b="1"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38095214172499903"/>
          <c:y val="2.8904283011621498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Sheet1!$B$1</c:f>
              <c:strCache>
                <c:ptCount val="1"/>
                <c:pt idx="0">
                  <c:v>Microzona Câmpulung</c:v>
                </c:pt>
              </c:strCache>
            </c:strRef>
          </c:tx>
          <c:spPr>
            <a:solidFill>
              <a:srgbClr val="DFEC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Deplasări In fiecare zi lucrătoare</c:v>
                </c:pt>
                <c:pt idx="1">
                  <c:v>Deplasări în week-end</c:v>
                </c:pt>
                <c:pt idx="2">
                  <c:v>Deplasări în cursul săptămânii</c:v>
                </c:pt>
                <c:pt idx="3">
                  <c:v>Deplasări mai rar de o dată pe săptămână</c:v>
                </c:pt>
              </c:strCache>
            </c:strRef>
          </c:cat>
          <c:val>
            <c:numRef>
              <c:f>Sheet1!$B$2:$B$5</c:f>
              <c:numCache>
                <c:formatCode>#,##0%</c:formatCode>
                <c:ptCount val="4"/>
                <c:pt idx="0">
                  <c:v>0.38</c:v>
                </c:pt>
                <c:pt idx="1">
                  <c:v>0.35</c:v>
                </c:pt>
                <c:pt idx="2">
                  <c:v>0.17</c:v>
                </c:pt>
                <c:pt idx="3">
                  <c:v>0.19</c:v>
                </c:pt>
              </c:numCache>
            </c:numRef>
          </c:val>
          <c:extLst>
            <c:ext xmlns:c16="http://schemas.microsoft.com/office/drawing/2014/chart" uri="{C3380CC4-5D6E-409C-BE32-E72D297353CC}">
              <c16:uniqueId val="{00000000-DA9E-461F-882F-14CF8862F80C}"/>
            </c:ext>
          </c:extLst>
        </c:ser>
        <c:dLbls>
          <c:showLegendKey val="0"/>
          <c:showVal val="0"/>
          <c:showCatName val="0"/>
          <c:showSerName val="0"/>
          <c:showPercent val="0"/>
          <c:showBubbleSize val="0"/>
        </c:dLbls>
        <c:gapWidth val="219"/>
        <c:overlap val="-27"/>
        <c:axId val="1771852975"/>
        <c:axId val="1771833775"/>
      </c:barChart>
      <c:catAx>
        <c:axId val="1771852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l"/>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Microzona Pitești</a:t>
            </a:r>
            <a:endParaRPr lang="en-GB" sz="1050" b="1"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26702010120035902"/>
          <c:y val="2.1678212258716099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Sheet1!$B$1</c:f>
              <c:strCache>
                <c:ptCount val="1"/>
                <c:pt idx="0">
                  <c:v>Microzona Pitești</c:v>
                </c:pt>
              </c:strCache>
            </c:strRef>
          </c:tx>
          <c:spPr>
            <a:solidFill>
              <a:srgbClr val="A3CEE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Deplasări In fiecare zi lucrătoare</c:v>
                </c:pt>
                <c:pt idx="1">
                  <c:v>Deplasări în week-end</c:v>
                </c:pt>
                <c:pt idx="2">
                  <c:v>Deplasări în cursul săptămânii</c:v>
                </c:pt>
                <c:pt idx="3">
                  <c:v>Deplasări mai rar de o dată pe săptămână</c:v>
                </c:pt>
              </c:strCache>
            </c:strRef>
          </c:cat>
          <c:val>
            <c:numRef>
              <c:f>Sheet1!$B$2:$B$5</c:f>
              <c:numCache>
                <c:formatCode>#,##0%</c:formatCode>
                <c:ptCount val="4"/>
                <c:pt idx="0">
                  <c:v>0.27884615384615402</c:v>
                </c:pt>
                <c:pt idx="1">
                  <c:v>0.32692307692307698</c:v>
                </c:pt>
                <c:pt idx="2">
                  <c:v>0.20192307692307701</c:v>
                </c:pt>
                <c:pt idx="3">
                  <c:v>0.240384615384615</c:v>
                </c:pt>
              </c:numCache>
            </c:numRef>
          </c:val>
          <c:extLst>
            <c:ext xmlns:c16="http://schemas.microsoft.com/office/drawing/2014/chart" uri="{C3380CC4-5D6E-409C-BE32-E72D297353CC}">
              <c16:uniqueId val="{00000000-42AD-453D-B274-C09F33C19BEB}"/>
            </c:ext>
          </c:extLst>
        </c:ser>
        <c:dLbls>
          <c:showLegendKey val="0"/>
          <c:showVal val="0"/>
          <c:showCatName val="0"/>
          <c:showSerName val="0"/>
          <c:showPercent val="0"/>
          <c:showBubbleSize val="0"/>
        </c:dLbls>
        <c:gapWidth val="219"/>
        <c:overlap val="-27"/>
        <c:axId val="1771852975"/>
        <c:axId val="1771833775"/>
      </c:barChart>
      <c:catAx>
        <c:axId val="1771852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l"/>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Topoloveni</a:t>
            </a:r>
          </a:p>
        </c:rich>
      </c:tx>
      <c:layout>
        <c:manualLayout>
          <c:xMode val="edge"/>
          <c:yMode val="edge"/>
          <c:x val="0.413735089690212"/>
          <c:y val="4.3356424517432199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manualLayout>
          <c:layoutTarget val="inner"/>
          <c:xMode val="edge"/>
          <c:yMode val="edge"/>
          <c:x val="9.4872859820643002E-2"/>
          <c:y val="4.7981109799291599E-2"/>
          <c:w val="0.90512714017935703"/>
          <c:h val="0.58238090496578998"/>
        </c:manualLayout>
      </c:layout>
      <c:barChart>
        <c:barDir val="col"/>
        <c:grouping val="clustered"/>
        <c:varyColors val="0"/>
        <c:ser>
          <c:idx val="0"/>
          <c:order val="0"/>
          <c:tx>
            <c:strRef>
              <c:f>Sheet1!$B$1</c:f>
              <c:strCache>
                <c:ptCount val="1"/>
                <c:pt idx="0">
                  <c:v>Topoloveni</c:v>
                </c:pt>
              </c:strCache>
            </c:strRef>
          </c:tx>
          <c:spPr>
            <a:solidFill>
              <a:srgbClr val="6574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Deplasări In fiecare zi lucrătoare</c:v>
                </c:pt>
                <c:pt idx="1">
                  <c:v>Deplasări în week-end</c:v>
                </c:pt>
                <c:pt idx="2">
                  <c:v>Deplasări în cursul săptămânii</c:v>
                </c:pt>
                <c:pt idx="3">
                  <c:v>Deplasări mai rar de o dată pe săptămână</c:v>
                </c:pt>
              </c:strCache>
            </c:strRef>
          </c:cat>
          <c:val>
            <c:numRef>
              <c:f>Sheet1!$B$2:$B$5</c:f>
              <c:numCache>
                <c:formatCode>#,##0%</c:formatCode>
                <c:ptCount val="4"/>
                <c:pt idx="0">
                  <c:v>0.45</c:v>
                </c:pt>
                <c:pt idx="1">
                  <c:v>0.35</c:v>
                </c:pt>
                <c:pt idx="2">
                  <c:v>0.23</c:v>
                </c:pt>
                <c:pt idx="3">
                  <c:v>0.09</c:v>
                </c:pt>
              </c:numCache>
            </c:numRef>
          </c:val>
          <c:extLst>
            <c:ext xmlns:c16="http://schemas.microsoft.com/office/drawing/2014/chart" uri="{C3380CC4-5D6E-409C-BE32-E72D297353CC}">
              <c16:uniqueId val="{00000000-F7DF-4FF6-98FA-600687FC8BAA}"/>
            </c:ext>
          </c:extLst>
        </c:ser>
        <c:dLbls>
          <c:showLegendKey val="0"/>
          <c:showVal val="0"/>
          <c:showCatName val="0"/>
          <c:showSerName val="0"/>
          <c:showPercent val="0"/>
          <c:showBubbleSize val="0"/>
        </c:dLbls>
        <c:gapWidth val="219"/>
        <c:overlap val="-27"/>
        <c:axId val="1771852975"/>
        <c:axId val="1771833775"/>
      </c:barChart>
      <c:catAx>
        <c:axId val="1771852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l"/>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altLang="en-US" sz="1050" b="1" noProof="0" dirty="0">
                <a:latin typeface="Calibri" panose="020F0502020204030204" pitchFamily="34" charset="0"/>
                <a:ea typeface="Calibri" panose="020F0502020204030204" pitchFamily="34" charset="0"/>
                <a:cs typeface="Calibri" panose="020F0502020204030204" pitchFamily="34" charset="0"/>
              </a:rPr>
              <a:t>Microzona Argeș</a:t>
            </a:r>
            <a:endParaRPr lang="ro-RO" altLang="en-US" sz="1050" b="1"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31474841466235298"/>
          <c:y val="2.1677826155111001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o-RO" altLang="en-US"/>
        </a:p>
      </c:txPr>
    </c:title>
    <c:autoTitleDeleted val="0"/>
    <c:plotArea>
      <c:layout>
        <c:manualLayout>
          <c:layoutTarget val="inner"/>
          <c:xMode val="edge"/>
          <c:yMode val="edge"/>
          <c:x val="0.53789692375654197"/>
          <c:y val="0.26105402659805699"/>
          <c:w val="0.36664629298672802"/>
          <c:h val="0.65145071768656804"/>
        </c:manualLayout>
      </c:layout>
      <c:barChart>
        <c:barDir val="bar"/>
        <c:grouping val="clustered"/>
        <c:varyColors val="0"/>
        <c:ser>
          <c:idx val="0"/>
          <c:order val="0"/>
          <c:tx>
            <c:strRef>
              <c:f>Sheet1!$B$1</c:f>
              <c:strCache>
                <c:ptCount val="1"/>
                <c:pt idx="0">
                  <c:v>Microzona Argeș</c:v>
                </c:pt>
              </c:strCache>
            </c:strRef>
          </c:tx>
          <c:spPr>
            <a:solidFill>
              <a:srgbClr val="335B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Autoturism personal sau al firmei</c:v>
                </c:pt>
                <c:pt idx="1">
                  <c:v>Transport public comun</c:v>
                </c:pt>
                <c:pt idx="2">
                  <c:v>Autoturism cu combustibil tradițional, hibrid/electric</c:v>
                </c:pt>
                <c:pt idx="3">
                  <c:v>Moduri neconvenționale: bicicletă/ trotinetă</c:v>
                </c:pt>
              </c:strCache>
            </c:strRef>
          </c:cat>
          <c:val>
            <c:numRef>
              <c:f>Sheet1!$B$2:$B$5</c:f>
              <c:numCache>
                <c:formatCode>#,##0%</c:formatCode>
                <c:ptCount val="4"/>
                <c:pt idx="0">
                  <c:v>0.42</c:v>
                </c:pt>
                <c:pt idx="1">
                  <c:v>0.36</c:v>
                </c:pt>
                <c:pt idx="2">
                  <c:v>0.19</c:v>
                </c:pt>
                <c:pt idx="3">
                  <c:v>0.03</c:v>
                </c:pt>
              </c:numCache>
            </c:numRef>
          </c:val>
          <c:extLst>
            <c:ext xmlns:c16="http://schemas.microsoft.com/office/drawing/2014/chart" uri="{C3380CC4-5D6E-409C-BE32-E72D297353CC}">
              <c16:uniqueId val="{00000000-A3BB-4B11-9C49-6ECE9B4AB2E9}"/>
            </c:ext>
          </c:extLst>
        </c:ser>
        <c:dLbls>
          <c:showLegendKey val="0"/>
          <c:showVal val="0"/>
          <c:showCatName val="0"/>
          <c:showSerName val="0"/>
          <c:showPercent val="0"/>
          <c:showBubbleSize val="0"/>
        </c:dLbls>
        <c:gapWidth val="219"/>
        <c:axId val="1771852975"/>
        <c:axId val="1771833775"/>
      </c:barChart>
      <c:catAx>
        <c:axId val="17718529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t"/>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Microzona Costești</a:t>
            </a:r>
            <a:endParaRPr lang="en-GB" sz="1050" b="1"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38095214172499903"/>
          <c:y val="2.8904283011621498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0.53733590462067804"/>
          <c:y val="0.23715964211035401"/>
          <c:w val="0.41253399519126399"/>
          <c:h val="0.68335357960768695"/>
        </c:manualLayout>
      </c:layout>
      <c:barChart>
        <c:barDir val="bar"/>
        <c:grouping val="clustered"/>
        <c:varyColors val="0"/>
        <c:ser>
          <c:idx val="0"/>
          <c:order val="0"/>
          <c:tx>
            <c:strRef>
              <c:f>Sheet1!$B$1</c:f>
              <c:strCache>
                <c:ptCount val="1"/>
                <c:pt idx="0">
                  <c:v>Tara Hațegului</c:v>
                </c:pt>
              </c:strCache>
            </c:strRef>
          </c:tx>
          <c:spPr>
            <a:solidFill>
              <a:srgbClr val="2683C6"/>
            </a:solidFill>
            <a:ln>
              <a:noFill/>
            </a:ln>
            <a:effectLst/>
          </c:spPr>
          <c:invertIfNegative val="0"/>
          <c:dLbls>
            <c:dLbl>
              <c:idx val="2"/>
              <c:layout>
                <c:manualLayout>
                  <c:x val="-1.2942779291553101E-2"/>
                  <c:y val="4.02488108305890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27-41F6-BA25-FFDBF425D631}"/>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Autoturism personal sau al firmei</c:v>
                </c:pt>
                <c:pt idx="1">
                  <c:v>Transport public comun</c:v>
                </c:pt>
                <c:pt idx="2">
                  <c:v>Autoturism cu combustibil tradițional, hibrid/electric</c:v>
                </c:pt>
                <c:pt idx="3">
                  <c:v>Moduri neconvenționale: bicicletă/ trotinetă</c:v>
                </c:pt>
              </c:strCache>
            </c:strRef>
          </c:cat>
          <c:val>
            <c:numRef>
              <c:f>Sheet1!$B$2:$B$5</c:f>
              <c:numCache>
                <c:formatCode>#,##0%</c:formatCode>
                <c:ptCount val="4"/>
                <c:pt idx="0">
                  <c:v>0.45098039215686297</c:v>
                </c:pt>
                <c:pt idx="1">
                  <c:v>0.40196078431372601</c:v>
                </c:pt>
                <c:pt idx="2">
                  <c:v>0.12745098039215699</c:v>
                </c:pt>
                <c:pt idx="3">
                  <c:v>1.9607843137254902E-2</c:v>
                </c:pt>
              </c:numCache>
            </c:numRef>
          </c:val>
          <c:extLst>
            <c:ext xmlns:c16="http://schemas.microsoft.com/office/drawing/2014/chart" uri="{C3380CC4-5D6E-409C-BE32-E72D297353CC}">
              <c16:uniqueId val="{00000001-5927-41F6-BA25-FFDBF425D631}"/>
            </c:ext>
          </c:extLst>
        </c:ser>
        <c:dLbls>
          <c:showLegendKey val="0"/>
          <c:showVal val="0"/>
          <c:showCatName val="0"/>
          <c:showSerName val="0"/>
          <c:showPercent val="0"/>
          <c:showBubbleSize val="0"/>
        </c:dLbls>
        <c:gapWidth val="219"/>
        <c:axId val="1771852975"/>
        <c:axId val="1771833775"/>
      </c:barChart>
      <c:catAx>
        <c:axId val="17718529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t"/>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Microzona Câmpulung</a:t>
            </a:r>
            <a:endParaRPr lang="en-GB" sz="1050" b="1"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38095214172499903"/>
          <c:y val="2.8904283011621498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clustered"/>
        <c:varyColors val="0"/>
        <c:ser>
          <c:idx val="0"/>
          <c:order val="0"/>
          <c:tx>
            <c:strRef>
              <c:f>Sheet1!$B$1</c:f>
              <c:strCache>
                <c:ptCount val="1"/>
                <c:pt idx="0">
                  <c:v>Microzona Câmpulung</c:v>
                </c:pt>
              </c:strCache>
            </c:strRef>
          </c:tx>
          <c:spPr>
            <a:solidFill>
              <a:srgbClr val="DFEC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Autoturism personal sau al firmei</c:v>
                </c:pt>
                <c:pt idx="1">
                  <c:v>Transport public comun</c:v>
                </c:pt>
                <c:pt idx="2">
                  <c:v>Autoturism cu combustibil tradițional, hibrid/electric</c:v>
                </c:pt>
                <c:pt idx="3">
                  <c:v>Moduri neconvenționale: bicicletă/ trotinetă</c:v>
                </c:pt>
              </c:strCache>
            </c:strRef>
          </c:cat>
          <c:val>
            <c:numRef>
              <c:f>Sheet1!$B$2:$B$5</c:f>
              <c:numCache>
                <c:formatCode>#,##0%</c:formatCode>
                <c:ptCount val="4"/>
                <c:pt idx="0">
                  <c:v>0.47</c:v>
                </c:pt>
                <c:pt idx="1">
                  <c:v>0.34</c:v>
                </c:pt>
                <c:pt idx="2">
                  <c:v>0.17</c:v>
                </c:pt>
                <c:pt idx="3">
                  <c:v>0.02</c:v>
                </c:pt>
              </c:numCache>
            </c:numRef>
          </c:val>
          <c:extLst>
            <c:ext xmlns:c16="http://schemas.microsoft.com/office/drawing/2014/chart" uri="{C3380CC4-5D6E-409C-BE32-E72D297353CC}">
              <c16:uniqueId val="{00000000-E5C3-4749-8D1E-E28D065BB364}"/>
            </c:ext>
          </c:extLst>
        </c:ser>
        <c:dLbls>
          <c:showLegendKey val="0"/>
          <c:showVal val="0"/>
          <c:showCatName val="0"/>
          <c:showSerName val="0"/>
          <c:showPercent val="0"/>
          <c:showBubbleSize val="0"/>
        </c:dLbls>
        <c:gapWidth val="219"/>
        <c:axId val="1771852975"/>
        <c:axId val="1771833775"/>
      </c:barChart>
      <c:catAx>
        <c:axId val="17718529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t"/>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altLang="en-GB" sz="1050" b="1" dirty="0">
                <a:latin typeface="Calibri" panose="020F0502020204030204" pitchFamily="34" charset="0"/>
                <a:ea typeface="Calibri" panose="020F0502020204030204" pitchFamily="34" charset="0"/>
                <a:cs typeface="Calibri" panose="020F0502020204030204" pitchFamily="34" charset="0"/>
              </a:rPr>
              <a:t>Microzona Pitești</a:t>
            </a:r>
          </a:p>
        </c:rich>
      </c:tx>
      <c:layout>
        <c:manualLayout>
          <c:xMode val="edge"/>
          <c:yMode val="edge"/>
          <c:x val="0.35269999136456098"/>
          <c:y val="2.16784057700522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manualLayout>
          <c:layoutTarget val="inner"/>
          <c:xMode val="edge"/>
          <c:yMode val="edge"/>
          <c:x val="0.50281965075683199"/>
          <c:y val="0.24617767003767699"/>
          <c:w val="0.39565732945846399"/>
          <c:h val="0.65948724773735001"/>
        </c:manualLayout>
      </c:layout>
      <c:barChart>
        <c:barDir val="bar"/>
        <c:grouping val="clustered"/>
        <c:varyColors val="0"/>
        <c:ser>
          <c:idx val="0"/>
          <c:order val="0"/>
          <c:tx>
            <c:strRef>
              <c:f>Sheet1!$B$1</c:f>
              <c:strCache>
                <c:ptCount val="1"/>
                <c:pt idx="0">
                  <c:v>Tinutul Padurenilor</c:v>
                </c:pt>
              </c:strCache>
            </c:strRef>
          </c:tx>
          <c:spPr>
            <a:solidFill>
              <a:srgbClr val="A3CEE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Autoturism personal sau al firmei</c:v>
                </c:pt>
                <c:pt idx="1">
                  <c:v>Transport public comun</c:v>
                </c:pt>
                <c:pt idx="2">
                  <c:v>Autoturism cu combustibil tradițional, hibrid/electric</c:v>
                </c:pt>
                <c:pt idx="3">
                  <c:v>Moduri neconvenționale: bicicletă/ trotinetă</c:v>
                </c:pt>
              </c:strCache>
            </c:strRef>
          </c:cat>
          <c:val>
            <c:numRef>
              <c:f>Sheet1!$B$2:$B$5</c:f>
              <c:numCache>
                <c:formatCode>#,##0%</c:formatCode>
                <c:ptCount val="4"/>
                <c:pt idx="0">
                  <c:v>0.38461538461538503</c:v>
                </c:pt>
                <c:pt idx="1">
                  <c:v>0.33653846153846201</c:v>
                </c:pt>
                <c:pt idx="2">
                  <c:v>0.269230769230769</c:v>
                </c:pt>
                <c:pt idx="3">
                  <c:v>9.6153846153846194E-3</c:v>
                </c:pt>
              </c:numCache>
            </c:numRef>
          </c:val>
          <c:extLst>
            <c:ext xmlns:c16="http://schemas.microsoft.com/office/drawing/2014/chart" uri="{C3380CC4-5D6E-409C-BE32-E72D297353CC}">
              <c16:uniqueId val="{00000000-BD3E-4BBE-B162-EE9B48155E24}"/>
            </c:ext>
          </c:extLst>
        </c:ser>
        <c:dLbls>
          <c:showLegendKey val="0"/>
          <c:showVal val="0"/>
          <c:showCatName val="0"/>
          <c:showSerName val="0"/>
          <c:showPercent val="0"/>
          <c:showBubbleSize val="0"/>
        </c:dLbls>
        <c:gapWidth val="219"/>
        <c:axId val="1771852975"/>
        <c:axId val="1771833775"/>
      </c:barChart>
      <c:catAx>
        <c:axId val="17718529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t"/>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Topoloveni</a:t>
            </a:r>
          </a:p>
        </c:rich>
      </c:tx>
      <c:layout>
        <c:manualLayout>
          <c:xMode val="edge"/>
          <c:yMode val="edge"/>
          <c:x val="0.413735089690212"/>
          <c:y val="4.3356424517432199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manualLayout>
          <c:layoutTarget val="inner"/>
          <c:xMode val="edge"/>
          <c:yMode val="edge"/>
          <c:x val="0.51976670745394704"/>
          <c:y val="0.202376522152618"/>
          <c:w val="0.43729687276769902"/>
          <c:h val="0.74714848353284102"/>
        </c:manualLayout>
      </c:layout>
      <c:barChart>
        <c:barDir val="bar"/>
        <c:grouping val="clustered"/>
        <c:varyColors val="0"/>
        <c:ser>
          <c:idx val="0"/>
          <c:order val="0"/>
          <c:tx>
            <c:strRef>
              <c:f>Sheet1!$B$1</c:f>
              <c:strCache>
                <c:ptCount val="1"/>
                <c:pt idx="0">
                  <c:v>Valea Jiului</c:v>
                </c:pt>
              </c:strCache>
            </c:strRef>
          </c:tx>
          <c:spPr>
            <a:solidFill>
              <a:srgbClr val="6574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Autoturism personal sau al firmei</c:v>
                </c:pt>
                <c:pt idx="1">
                  <c:v>Autoturism cu combustibil tradițional, hibrid/electric</c:v>
                </c:pt>
                <c:pt idx="2">
                  <c:v>Transport public comun</c:v>
                </c:pt>
                <c:pt idx="3">
                  <c:v>Moduri neconvenționale: bicicletă/ trotinetă</c:v>
                </c:pt>
                <c:pt idx="4">
                  <c:v>Motocicletă, scuter</c:v>
                </c:pt>
              </c:strCache>
            </c:strRef>
          </c:cat>
          <c:val>
            <c:numRef>
              <c:f>Sheet1!$B$2:$B$6</c:f>
              <c:numCache>
                <c:formatCode>#,##0%</c:formatCode>
                <c:ptCount val="5"/>
                <c:pt idx="0">
                  <c:v>0.51</c:v>
                </c:pt>
                <c:pt idx="1">
                  <c:v>0.14000000000000001</c:v>
                </c:pt>
                <c:pt idx="2">
                  <c:v>0.32</c:v>
                </c:pt>
                <c:pt idx="3">
                  <c:v>0.02</c:v>
                </c:pt>
                <c:pt idx="4">
                  <c:v>0.01</c:v>
                </c:pt>
              </c:numCache>
            </c:numRef>
          </c:val>
          <c:extLst>
            <c:ext xmlns:c16="http://schemas.microsoft.com/office/drawing/2014/chart" uri="{C3380CC4-5D6E-409C-BE32-E72D297353CC}">
              <c16:uniqueId val="{00000000-08B2-4418-B9D6-D5D6C41C9E71}"/>
            </c:ext>
          </c:extLst>
        </c:ser>
        <c:dLbls>
          <c:showLegendKey val="0"/>
          <c:showVal val="0"/>
          <c:showCatName val="0"/>
          <c:showSerName val="0"/>
          <c:showPercent val="0"/>
          <c:showBubbleSize val="0"/>
        </c:dLbls>
        <c:gapWidth val="219"/>
        <c:axId val="1771852975"/>
        <c:axId val="1771833775"/>
      </c:barChart>
      <c:catAx>
        <c:axId val="17718529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t"/>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17651702982402E-2"/>
          <c:y val="7.8491819854474898E-2"/>
          <c:w val="0.91176469659403503"/>
          <c:h val="0.73157157310585996"/>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dLbl>
              <c:idx val="1"/>
              <c:layout>
                <c:manualLayout>
                  <c:x val="-5.6149738531068499E-2"/>
                  <c:y val="-7.8491819854474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3A-455F-9CCB-08545F5FB28C}"/>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18-29</c:v>
                </c:pt>
                <c:pt idx="1">
                  <c:v>30-49</c:v>
                </c:pt>
                <c:pt idx="2">
                  <c:v>50-69</c:v>
                </c:pt>
                <c:pt idx="3">
                  <c:v>Peste 70</c:v>
                </c:pt>
              </c:strCache>
            </c:strRef>
          </c:cat>
          <c:val>
            <c:numRef>
              <c:f>Sheet1!$B$2:$B$5</c:f>
              <c:numCache>
                <c:formatCode>#,##0</c:formatCode>
                <c:ptCount val="4"/>
                <c:pt idx="0">
                  <c:v>10.433552006783099</c:v>
                </c:pt>
                <c:pt idx="1">
                  <c:v>40.968871857832902</c:v>
                </c:pt>
                <c:pt idx="2">
                  <c:v>34.373313961782102</c:v>
                </c:pt>
                <c:pt idx="3">
                  <c:v>14.2242621736019</c:v>
                </c:pt>
              </c:numCache>
            </c:numRef>
          </c:val>
          <c:smooth val="0"/>
          <c:extLst>
            <c:ext xmlns:c16="http://schemas.microsoft.com/office/drawing/2014/chart" uri="{C3380CC4-5D6E-409C-BE32-E72D297353CC}">
              <c16:uniqueId val="{00000001-843A-455F-9CCB-08545F5FB28C}"/>
            </c:ext>
          </c:extLst>
        </c:ser>
        <c:dLbls>
          <c:showLegendKey val="0"/>
          <c:showVal val="0"/>
          <c:showCatName val="0"/>
          <c:showSerName val="0"/>
          <c:showPercent val="0"/>
          <c:showBubbleSize val="0"/>
        </c:dLbls>
        <c:smooth val="0"/>
        <c:axId val="55297087"/>
        <c:axId val="55297567"/>
      </c:lineChart>
      <c:catAx>
        <c:axId val="55297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55297567"/>
        <c:crosses val="autoZero"/>
        <c:auto val="1"/>
        <c:lblAlgn val="ctr"/>
        <c:lblOffset val="100"/>
        <c:noMultiLvlLbl val="0"/>
      </c:catAx>
      <c:valAx>
        <c:axId val="55297567"/>
        <c:scaling>
          <c:orientation val="minMax"/>
        </c:scaling>
        <c:delete val="1"/>
        <c:axPos val="l"/>
        <c:numFmt formatCode="#,##0" sourceLinked="1"/>
        <c:majorTickMark val="none"/>
        <c:minorTickMark val="none"/>
        <c:tickLblPos val="nextTo"/>
        <c:crossAx val="5529708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33783409116122"/>
          <c:y val="2.0968565016306701E-2"/>
          <c:w val="0.35659947876233783"/>
          <c:h val="0.96460868562692104"/>
        </c:manualLayout>
      </c:layout>
      <c:barChart>
        <c:barDir val="bar"/>
        <c:grouping val="clustered"/>
        <c:varyColors val="0"/>
        <c:ser>
          <c:idx val="0"/>
          <c:order val="0"/>
          <c:tx>
            <c:strRef>
              <c:f>Sheet1!$B$1</c:f>
              <c:strCache>
                <c:ptCount val="1"/>
                <c:pt idx="0">
                  <c:v>Series 1</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5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Calitatea serviciului de alimentare cu apă potabilă</c:v>
                </c:pt>
                <c:pt idx="1">
                  <c:v>Calitatea serviciului de alimentare cu energie electrică și gaz natural</c:v>
                </c:pt>
                <c:pt idx="2">
                  <c:v>Calitatea serviciului de salubritate</c:v>
                </c:pt>
                <c:pt idx="3">
                  <c:v>Calitate serviciului de canalizare</c:v>
                </c:pt>
                <c:pt idx="4">
                  <c:v>Nivelul de siguranță în traficul rutier în zona Dvs.</c:v>
                </c:pt>
                <c:pt idx="5">
                  <c:v>Gradul de accesibilitate la instituții de servicii publice de interes general</c:v>
                </c:pt>
                <c:pt idx="6">
                  <c:v>Frecvența mijloacelor microbuzelor/autobuzelor interurbane</c:v>
                </c:pt>
                <c:pt idx="7">
                  <c:v>Orarul mijloacelor microbuzelor/autobuzelor interurbane</c:v>
                </c:pt>
                <c:pt idx="8">
                  <c:v>Calitate spațiului pietonal (trotuar, piețe/alei etc)</c:v>
                </c:pt>
                <c:pt idx="9">
                  <c:v>Calitatea drumurilor/șoșelelor din zona dvs.</c:v>
                </c:pt>
                <c:pt idx="10">
                  <c:v>Prezența pistelor pentru biciclete/ trotinete</c:v>
                </c:pt>
              </c:strCache>
            </c:strRef>
          </c:cat>
          <c:val>
            <c:numRef>
              <c:f>Sheet1!$B$2:$B$12</c:f>
              <c:numCache>
                <c:formatCode>#,##0.00</c:formatCode>
                <c:ptCount val="11"/>
                <c:pt idx="0">
                  <c:v>8.2915354336616094</c:v>
                </c:pt>
                <c:pt idx="1">
                  <c:v>8.1923025874735895</c:v>
                </c:pt>
                <c:pt idx="2">
                  <c:v>8.0499281692953808</c:v>
                </c:pt>
                <c:pt idx="3">
                  <c:v>8.0144150400523007</c:v>
                </c:pt>
                <c:pt idx="4">
                  <c:v>7.6465265778199099</c:v>
                </c:pt>
                <c:pt idx="5">
                  <c:v>7.4416375156836896</c:v>
                </c:pt>
                <c:pt idx="6">
                  <c:v>7.1112102026716197</c:v>
                </c:pt>
                <c:pt idx="7">
                  <c:v>7.0484930280958196</c:v>
                </c:pt>
                <c:pt idx="8">
                  <c:v>6.9529163598325603</c:v>
                </c:pt>
                <c:pt idx="9">
                  <c:v>6.4259306910238498</c:v>
                </c:pt>
                <c:pt idx="10">
                  <c:v>5.48900096119766</c:v>
                </c:pt>
              </c:numCache>
            </c:numRef>
          </c:val>
          <c:extLst>
            <c:ext xmlns:c16="http://schemas.microsoft.com/office/drawing/2014/chart" uri="{C3380CC4-5D6E-409C-BE32-E72D297353CC}">
              <c16:uniqueId val="{00000000-F732-4AB2-9A3F-BC12A4D5865B}"/>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min val="3.5"/>
        </c:scaling>
        <c:delete val="1"/>
        <c:axPos val="t"/>
        <c:numFmt formatCode="#,##0.00" sourceLinked="1"/>
        <c:majorTickMark val="out"/>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50762287385699"/>
          <c:y val="0.155165889203882"/>
          <c:w val="0.59827949008604198"/>
          <c:h val="0.69299903705553001"/>
        </c:manualLayout>
      </c:layout>
      <c:doughnutChart>
        <c:varyColors val="1"/>
        <c:ser>
          <c:idx val="0"/>
          <c:order val="0"/>
          <c:tx>
            <c:strRef>
              <c:f>Sheet1!$B$1</c:f>
              <c:strCache>
                <c:ptCount val="1"/>
                <c:pt idx="0">
                  <c:v>Sales</c:v>
                </c:pt>
              </c:strCache>
            </c:strRef>
          </c:tx>
          <c:dPt>
            <c:idx val="0"/>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1-A2EF-487B-94A5-CEB6162EF7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2EF-487B-94A5-CEB6162EF7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2EF-487B-94A5-CEB6162EF72F}"/>
              </c:ext>
            </c:extLst>
          </c:dPt>
          <c:dLbls>
            <c:dLbl>
              <c:idx val="0"/>
              <c:layout>
                <c:manualLayout>
                  <c:x val="0.15253694680541399"/>
                  <c:y val="-0.11643996738282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EF-487B-94A5-CEB6162EF72F}"/>
                </c:ext>
              </c:extLst>
            </c:dLbl>
            <c:dLbl>
              <c:idx val="1"/>
              <c:layout>
                <c:manualLayout>
                  <c:x val="0.14780228699397899"/>
                  <c:y val="0.1340251620863469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EF-487B-94A5-CEB6162EF72F}"/>
                </c:ext>
              </c:extLst>
            </c:dLbl>
            <c:dLbl>
              <c:idx val="2"/>
              <c:layout>
                <c:manualLayout>
                  <c:x val="-0.129147629412214"/>
                  <c:y val="-0.12398803541027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EF-487B-94A5-CEB6162EF72F}"/>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Deloc interesat</c:v>
                </c:pt>
                <c:pt idx="1">
                  <c:v>Puțin interesat</c:v>
                </c:pt>
                <c:pt idx="2">
                  <c:v>Interesat</c:v>
                </c:pt>
              </c:strCache>
            </c:strRef>
          </c:cat>
          <c:val>
            <c:numRef>
              <c:f>Sheet1!$B$2:$B$4</c:f>
              <c:numCache>
                <c:formatCode>0%</c:formatCode>
                <c:ptCount val="3"/>
                <c:pt idx="0">
                  <c:v>0.22471788105374399</c:v>
                </c:pt>
                <c:pt idx="1">
                  <c:v>0.28354204293902102</c:v>
                </c:pt>
                <c:pt idx="2">
                  <c:v>0.49174007600723502</c:v>
                </c:pt>
              </c:numCache>
            </c:numRef>
          </c:val>
          <c:extLst>
            <c:ext xmlns:c16="http://schemas.microsoft.com/office/drawing/2014/chart" uri="{C3380CC4-5D6E-409C-BE32-E72D297353CC}">
              <c16:uniqueId val="{00000006-A2EF-487B-94A5-CEB6162EF72F}"/>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altLang="en-US" sz="1050" b="1" noProof="0" dirty="0">
                <a:latin typeface="Calibri" panose="020F0502020204030204" pitchFamily="34" charset="0"/>
                <a:ea typeface="Calibri" panose="020F0502020204030204" pitchFamily="34" charset="0"/>
                <a:cs typeface="Calibri" panose="020F0502020204030204" pitchFamily="34" charset="0"/>
              </a:rPr>
              <a:t>Microzona Argeș</a:t>
            </a:r>
            <a:endParaRPr lang="ro-RO" altLang="en-US" sz="1050" b="1"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31474841466235298"/>
          <c:y val="2.1677826155111001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o-RO" altLang="en-US"/>
        </a:p>
      </c:txPr>
    </c:title>
    <c:autoTitleDeleted val="0"/>
    <c:plotArea>
      <c:layout>
        <c:manualLayout>
          <c:layoutTarget val="inner"/>
          <c:xMode val="edge"/>
          <c:yMode val="edge"/>
          <c:x val="0.53789692375654197"/>
          <c:y val="0.26105402659805699"/>
          <c:w val="0.36664629298672802"/>
          <c:h val="0.65145071768656804"/>
        </c:manualLayout>
      </c:layout>
      <c:barChart>
        <c:barDir val="bar"/>
        <c:grouping val="clustered"/>
        <c:varyColors val="0"/>
        <c:ser>
          <c:idx val="0"/>
          <c:order val="0"/>
          <c:tx>
            <c:strRef>
              <c:f>Sheet1!$B$1</c:f>
              <c:strCache>
                <c:ptCount val="1"/>
                <c:pt idx="0">
                  <c:v>Microzona Argeș</c:v>
                </c:pt>
              </c:strCache>
            </c:strRef>
          </c:tx>
          <c:spPr>
            <a:solidFill>
              <a:srgbClr val="335B74"/>
            </a:solidFill>
            <a:ln>
              <a:noFill/>
            </a:ln>
            <a:effectLst/>
          </c:spPr>
          <c:invertIfNegative val="0"/>
          <c:dLbls>
            <c:dLbl>
              <c:idx val="2"/>
              <c:layout>
                <c:manualLayout>
                  <c:x val="-1.3012917284296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5E-4BB2-AE11-2241C826DCAA}"/>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Deloc interesat</c:v>
                </c:pt>
                <c:pt idx="1">
                  <c:v>Puțin interesat</c:v>
                </c:pt>
                <c:pt idx="2">
                  <c:v>Interesat</c:v>
                </c:pt>
              </c:strCache>
            </c:strRef>
          </c:cat>
          <c:val>
            <c:numRef>
              <c:f>Sheet1!$B$2:$B$4</c:f>
              <c:numCache>
                <c:formatCode>#,##0%</c:formatCode>
                <c:ptCount val="3"/>
                <c:pt idx="0">
                  <c:v>0.14000000000000001</c:v>
                </c:pt>
                <c:pt idx="1">
                  <c:v>0.39</c:v>
                </c:pt>
                <c:pt idx="2">
                  <c:v>0.47</c:v>
                </c:pt>
              </c:numCache>
            </c:numRef>
          </c:val>
          <c:extLst>
            <c:ext xmlns:c16="http://schemas.microsoft.com/office/drawing/2014/chart" uri="{C3380CC4-5D6E-409C-BE32-E72D297353CC}">
              <c16:uniqueId val="{00000001-D85E-4BB2-AE11-2241C826DCAA}"/>
            </c:ext>
          </c:extLst>
        </c:ser>
        <c:dLbls>
          <c:showLegendKey val="0"/>
          <c:showVal val="0"/>
          <c:showCatName val="0"/>
          <c:showSerName val="0"/>
          <c:showPercent val="0"/>
          <c:showBubbleSize val="0"/>
        </c:dLbls>
        <c:gapWidth val="219"/>
        <c:axId val="1771852975"/>
        <c:axId val="1771833775"/>
      </c:barChart>
      <c:catAx>
        <c:axId val="1771852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b"/>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Microzona Câmpulung</a:t>
            </a:r>
            <a:endParaRPr lang="en-GB" sz="1050" b="1"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38095214172499903"/>
          <c:y val="2.8904283011621498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0.53733590462067804"/>
          <c:y val="0.23715964211035401"/>
          <c:w val="0.41253399519126399"/>
          <c:h val="0.68335357960768695"/>
        </c:manualLayout>
      </c:layout>
      <c:barChart>
        <c:barDir val="bar"/>
        <c:grouping val="clustered"/>
        <c:varyColors val="0"/>
        <c:ser>
          <c:idx val="0"/>
          <c:order val="0"/>
          <c:tx>
            <c:strRef>
              <c:f>Sheet1!$B$1</c:f>
              <c:strCache>
                <c:ptCount val="1"/>
                <c:pt idx="0">
                  <c:v>Microzona Câmpulung</c:v>
                </c:pt>
              </c:strCache>
            </c:strRef>
          </c:tx>
          <c:spPr>
            <a:solidFill>
              <a:srgbClr val="2683C6"/>
            </a:solidFill>
            <a:ln>
              <a:noFill/>
            </a:ln>
            <a:effectLst/>
          </c:spPr>
          <c:invertIfNegative val="0"/>
          <c:dLbls>
            <c:dLbl>
              <c:idx val="2"/>
              <c:layout>
                <c:manualLayout>
                  <c:x val="0"/>
                  <c:y val="6.03510215314461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27-4FB6-BC76-8EC766E08623}"/>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Deloc interesat</c:v>
                </c:pt>
                <c:pt idx="1">
                  <c:v>Puțin interesat</c:v>
                </c:pt>
                <c:pt idx="2">
                  <c:v>Interesat</c:v>
                </c:pt>
              </c:strCache>
            </c:strRef>
          </c:cat>
          <c:val>
            <c:numRef>
              <c:f>Sheet1!$B$2:$B$4</c:f>
              <c:numCache>
                <c:formatCode>#,##0%</c:formatCode>
                <c:ptCount val="3"/>
                <c:pt idx="0">
                  <c:v>0.21</c:v>
                </c:pt>
                <c:pt idx="1">
                  <c:v>0.32</c:v>
                </c:pt>
                <c:pt idx="2">
                  <c:v>0.47</c:v>
                </c:pt>
              </c:numCache>
            </c:numRef>
          </c:val>
          <c:extLst>
            <c:ext xmlns:c16="http://schemas.microsoft.com/office/drawing/2014/chart" uri="{C3380CC4-5D6E-409C-BE32-E72D297353CC}">
              <c16:uniqueId val="{00000001-0227-4FB6-BC76-8EC766E08623}"/>
            </c:ext>
          </c:extLst>
        </c:ser>
        <c:dLbls>
          <c:showLegendKey val="0"/>
          <c:showVal val="0"/>
          <c:showCatName val="0"/>
          <c:showSerName val="0"/>
          <c:showPercent val="0"/>
          <c:showBubbleSize val="0"/>
        </c:dLbls>
        <c:gapWidth val="219"/>
        <c:axId val="1771852975"/>
        <c:axId val="1771833775"/>
      </c:barChart>
      <c:catAx>
        <c:axId val="1771852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b"/>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Microzona Pitești</a:t>
            </a:r>
            <a:endParaRPr lang="en-GB" sz="1050" b="1"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38095214172499903"/>
          <c:y val="2.8904283011621498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0.371225646717039"/>
          <c:y val="0.320155279312273"/>
          <c:w val="0.56537969407501198"/>
          <c:h val="0.57254100123510698"/>
        </c:manualLayout>
      </c:layout>
      <c:barChart>
        <c:barDir val="bar"/>
        <c:grouping val="clustered"/>
        <c:varyColors val="0"/>
        <c:ser>
          <c:idx val="0"/>
          <c:order val="0"/>
          <c:tx>
            <c:strRef>
              <c:f>Sheet1!$B$1</c:f>
              <c:strCache>
                <c:ptCount val="1"/>
                <c:pt idx="0">
                  <c:v>Tara Zarandului</c:v>
                </c:pt>
              </c:strCache>
            </c:strRef>
          </c:tx>
          <c:spPr>
            <a:solidFill>
              <a:srgbClr val="DFECEB"/>
            </a:solidFill>
            <a:ln>
              <a:solidFill>
                <a:schemeClr val="tx2">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Deloc interesat</c:v>
                </c:pt>
                <c:pt idx="1">
                  <c:v>Puțin interesat</c:v>
                </c:pt>
                <c:pt idx="2">
                  <c:v>Interesat</c:v>
                </c:pt>
              </c:strCache>
            </c:strRef>
          </c:cat>
          <c:val>
            <c:numRef>
              <c:f>Sheet1!$B$2:$B$4</c:f>
              <c:numCache>
                <c:formatCode>#,##0%</c:formatCode>
                <c:ptCount val="3"/>
                <c:pt idx="0">
                  <c:v>0.27884615384615402</c:v>
                </c:pt>
                <c:pt idx="1">
                  <c:v>0.22115384615384601</c:v>
                </c:pt>
                <c:pt idx="2">
                  <c:v>0.5</c:v>
                </c:pt>
              </c:numCache>
            </c:numRef>
          </c:val>
          <c:extLst>
            <c:ext xmlns:c16="http://schemas.microsoft.com/office/drawing/2014/chart" uri="{C3380CC4-5D6E-409C-BE32-E72D297353CC}">
              <c16:uniqueId val="{00000000-A211-428B-97C3-11E8AC1198C5}"/>
            </c:ext>
          </c:extLst>
        </c:ser>
        <c:dLbls>
          <c:showLegendKey val="0"/>
          <c:showVal val="0"/>
          <c:showCatName val="0"/>
          <c:showSerName val="0"/>
          <c:showPercent val="0"/>
          <c:showBubbleSize val="0"/>
        </c:dLbls>
        <c:gapWidth val="219"/>
        <c:axId val="1771852975"/>
        <c:axId val="1771833775"/>
      </c:barChart>
      <c:catAx>
        <c:axId val="1771852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b"/>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Microzona Costești</a:t>
            </a:r>
          </a:p>
        </c:rich>
      </c:tx>
      <c:layout>
        <c:manualLayout>
          <c:xMode val="edge"/>
          <c:yMode val="edge"/>
          <c:x val="0.31943126724391202"/>
          <c:y val="3.3141883758690802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manualLayout>
          <c:layoutTarget val="inner"/>
          <c:xMode val="edge"/>
          <c:yMode val="edge"/>
          <c:x val="0.535096669063157"/>
          <c:y val="0.38079532257172499"/>
          <c:w val="0.40824883418425501"/>
          <c:h val="0.57134353166727103"/>
        </c:manualLayout>
      </c:layout>
      <c:barChart>
        <c:barDir val="bar"/>
        <c:grouping val="clustered"/>
        <c:varyColors val="0"/>
        <c:ser>
          <c:idx val="0"/>
          <c:order val="0"/>
          <c:tx>
            <c:strRef>
              <c:f>Sheet1!$B$1</c:f>
              <c:strCache>
                <c:ptCount val="1"/>
                <c:pt idx="0">
                  <c:v>Conurbatia Deva - Hunedoara - Simeria - Calan</c:v>
                </c:pt>
              </c:strCache>
            </c:strRef>
          </c:tx>
          <c:spPr>
            <a:solidFill>
              <a:srgbClr val="2A31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Deloc interesat</c:v>
                </c:pt>
                <c:pt idx="1">
                  <c:v>Puțin interesat</c:v>
                </c:pt>
                <c:pt idx="2">
                  <c:v>Interesat</c:v>
                </c:pt>
              </c:strCache>
            </c:strRef>
          </c:cat>
          <c:val>
            <c:numRef>
              <c:f>Sheet1!$B$2:$B$4</c:f>
              <c:numCache>
                <c:formatCode>#,##0%</c:formatCode>
                <c:ptCount val="3"/>
                <c:pt idx="0">
                  <c:v>0.16666666666666699</c:v>
                </c:pt>
                <c:pt idx="1">
                  <c:v>0.32352941176470601</c:v>
                </c:pt>
                <c:pt idx="2">
                  <c:v>0.50980392156862697</c:v>
                </c:pt>
              </c:numCache>
            </c:numRef>
          </c:val>
          <c:extLst>
            <c:ext xmlns:c16="http://schemas.microsoft.com/office/drawing/2014/chart" uri="{C3380CC4-5D6E-409C-BE32-E72D297353CC}">
              <c16:uniqueId val="{00000000-226F-490F-AF54-5BBA3E5DDA9D}"/>
            </c:ext>
          </c:extLst>
        </c:ser>
        <c:dLbls>
          <c:showLegendKey val="0"/>
          <c:showVal val="0"/>
          <c:showCatName val="0"/>
          <c:showSerName val="0"/>
          <c:showPercent val="0"/>
          <c:showBubbleSize val="0"/>
        </c:dLbls>
        <c:gapWidth val="219"/>
        <c:axId val="1771852975"/>
        <c:axId val="1771833775"/>
      </c:barChart>
      <c:catAx>
        <c:axId val="1771852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b"/>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Topoloveni</a:t>
            </a:r>
            <a:endParaRPr lang="en-GB" sz="1050" b="1"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38095214172499903"/>
          <c:y val="2.8904283011621498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0.434119269885827"/>
          <c:y val="0.18747537444339499"/>
          <c:w val="0.39401134678688099"/>
          <c:h val="0.74969010030135397"/>
        </c:manualLayout>
      </c:layout>
      <c:barChart>
        <c:barDir val="bar"/>
        <c:grouping val="clustered"/>
        <c:varyColors val="0"/>
        <c:ser>
          <c:idx val="0"/>
          <c:order val="0"/>
          <c:tx>
            <c:strRef>
              <c:f>Sheet1!$B$1</c:f>
              <c:strCache>
                <c:ptCount val="1"/>
                <c:pt idx="0">
                  <c:v>Tinutul Orastiei</c:v>
                </c:pt>
              </c:strCache>
            </c:strRef>
          </c:tx>
          <c:spPr>
            <a:solidFill>
              <a:srgbClr val="76CDE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Deloc interesat</c:v>
                </c:pt>
                <c:pt idx="1">
                  <c:v>Puțin interesat</c:v>
                </c:pt>
                <c:pt idx="2">
                  <c:v>Interesat</c:v>
                </c:pt>
              </c:strCache>
            </c:strRef>
          </c:cat>
          <c:val>
            <c:numRef>
              <c:f>Sheet1!$B$2:$B$4</c:f>
              <c:numCache>
                <c:formatCode>#,##0%</c:formatCode>
                <c:ptCount val="3"/>
                <c:pt idx="0">
                  <c:v>0.17</c:v>
                </c:pt>
                <c:pt idx="1">
                  <c:v>0.25</c:v>
                </c:pt>
                <c:pt idx="2">
                  <c:v>0.57999999999999996</c:v>
                </c:pt>
              </c:numCache>
            </c:numRef>
          </c:val>
          <c:extLst>
            <c:ext xmlns:c16="http://schemas.microsoft.com/office/drawing/2014/chart" uri="{C3380CC4-5D6E-409C-BE32-E72D297353CC}">
              <c16:uniqueId val="{00000000-9DD1-4D45-8A45-3BBB6EEF5CD6}"/>
            </c:ext>
          </c:extLst>
        </c:ser>
        <c:dLbls>
          <c:showLegendKey val="0"/>
          <c:showVal val="0"/>
          <c:showCatName val="0"/>
          <c:showSerName val="0"/>
          <c:showPercent val="0"/>
          <c:showBubbleSize val="0"/>
        </c:dLbls>
        <c:gapWidth val="219"/>
        <c:axId val="1771852975"/>
        <c:axId val="1771833775"/>
      </c:barChart>
      <c:catAx>
        <c:axId val="1771852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b"/>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36598465961902"/>
          <c:y val="2.09685798609709E-2"/>
          <c:w val="0.39357136506566598"/>
          <c:h val="0.96460868562692104"/>
        </c:manualLayout>
      </c:layout>
      <c:barChart>
        <c:barDir val="bar"/>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ED28-41EC-976E-875CEC7D9D10}"/>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2-ED28-41EC-976E-875CEC7D9D10}"/>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ED28-41EC-976E-875CEC7D9D10}"/>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0-ED28-41EC-976E-875CEC7D9D10}"/>
              </c:ext>
            </c:extLst>
          </c:dPt>
          <c:dPt>
            <c:idx val="6"/>
            <c:invertIfNegative val="0"/>
            <c:bubble3D val="0"/>
            <c:spPr>
              <a:solidFill>
                <a:schemeClr val="accent2">
                  <a:lumMod val="50000"/>
                </a:schemeClr>
              </a:solidFill>
              <a:ln>
                <a:noFill/>
              </a:ln>
              <a:effectLst/>
            </c:spPr>
            <c:extLst>
              <c:ext xmlns:c16="http://schemas.microsoft.com/office/drawing/2014/chart" uri="{C3380CC4-5D6E-409C-BE32-E72D297353CC}">
                <c16:uniqueId val="{00000004-ED28-41EC-976E-875CEC7D9D10}"/>
              </c:ext>
            </c:extLst>
          </c:dPt>
          <c:dPt>
            <c:idx val="7"/>
            <c:invertIfNegative val="0"/>
            <c:bubble3D val="0"/>
            <c:spPr>
              <a:solidFill>
                <a:schemeClr val="accent2">
                  <a:lumMod val="50000"/>
                </a:schemeClr>
              </a:solidFill>
              <a:ln>
                <a:noFill/>
              </a:ln>
              <a:effectLst/>
            </c:spPr>
            <c:extLst>
              <c:ext xmlns:c16="http://schemas.microsoft.com/office/drawing/2014/chart" uri="{C3380CC4-5D6E-409C-BE32-E72D297353CC}">
                <c16:uniqueId val="{00000005-ED28-41EC-976E-875CEC7D9D10}"/>
              </c:ext>
            </c:extLst>
          </c:dPt>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Servicii medicale private</c:v>
                </c:pt>
                <c:pt idx="1">
                  <c:v>Cabinete stomatologice</c:v>
                </c:pt>
                <c:pt idx="2">
                  <c:v>Nivelul de pregătire a personalului medical</c:v>
                </c:pt>
                <c:pt idx="3">
                  <c:v>Rețeaua de cabinete medici de familie</c:v>
                </c:pt>
                <c:pt idx="4">
                  <c:v>Numărul suficiente de cadre medicale</c:v>
                </c:pt>
                <c:pt idx="5">
                  <c:v>Diversitatea serviciilor medicale oferite în cadrul județului</c:v>
                </c:pt>
                <c:pt idx="6">
                  <c:v>Servicii de urgență (ambulanță)</c:v>
                </c:pt>
                <c:pt idx="7">
                  <c:v>Spitalele județene / municipal</c:v>
                </c:pt>
              </c:strCache>
            </c:strRef>
          </c:cat>
          <c:val>
            <c:numRef>
              <c:f>Sheet1!$B$2:$B$9</c:f>
              <c:numCache>
                <c:formatCode>#,##0.00</c:formatCode>
                <c:ptCount val="8"/>
                <c:pt idx="0">
                  <c:v>8.0475341497073192</c:v>
                </c:pt>
                <c:pt idx="1">
                  <c:v>7.7370483212036198</c:v>
                </c:pt>
                <c:pt idx="2">
                  <c:v>7.6585290061528202</c:v>
                </c:pt>
                <c:pt idx="3">
                  <c:v>7.1480553007869201</c:v>
                </c:pt>
                <c:pt idx="4">
                  <c:v>6.6441710928403603</c:v>
                </c:pt>
                <c:pt idx="5">
                  <c:v>6.5452471620962402</c:v>
                </c:pt>
                <c:pt idx="6">
                  <c:v>5.82760534615959</c:v>
                </c:pt>
                <c:pt idx="7">
                  <c:v>5.7183698148799698</c:v>
                </c:pt>
              </c:numCache>
            </c:numRef>
          </c:val>
          <c:extLst>
            <c:ext xmlns:c16="http://schemas.microsoft.com/office/drawing/2014/chart" uri="{C3380CC4-5D6E-409C-BE32-E72D297353CC}">
              <c16:uniqueId val="{00000000-EE68-4177-AAE3-EB8E2612ACA8}"/>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scaling>
        <c:delete val="1"/>
        <c:axPos val="t"/>
        <c:numFmt formatCode="#,##0.00" sourceLinked="1"/>
        <c:majorTickMark val="none"/>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Proprietate personală </c:v>
                </c:pt>
                <c:pt idx="1">
                  <c:v>Sub credit ipotecar (cu rată la bancă)</c:v>
                </c:pt>
                <c:pt idx="2">
                  <c:v>Închiriată (prin închiriere) de la persoane particulare </c:v>
                </c:pt>
                <c:pt idx="3">
                  <c:v>Închiriată (prin închiriere sau subînchiriere) de la stat </c:v>
                </c:pt>
              </c:strCache>
            </c:strRef>
          </c:cat>
          <c:val>
            <c:numRef>
              <c:f>Sheet1!$B$2:$B$5</c:f>
              <c:numCache>
                <c:formatCode>0%</c:formatCode>
                <c:ptCount val="4"/>
                <c:pt idx="0">
                  <c:v>0.88114609470781302</c:v>
                </c:pt>
                <c:pt idx="1">
                  <c:v>6.83977395736491E-2</c:v>
                </c:pt>
                <c:pt idx="2">
                  <c:v>3.6557946524231402E-2</c:v>
                </c:pt>
                <c:pt idx="3">
                  <c:v>1.3898219194307599E-2</c:v>
                </c:pt>
              </c:numCache>
            </c:numRef>
          </c:val>
          <c:extLst>
            <c:ext xmlns:c16="http://schemas.microsoft.com/office/drawing/2014/chart" uri="{C3380CC4-5D6E-409C-BE32-E72D297353CC}">
              <c16:uniqueId val="{00000000-6D36-45D8-8B79-D3022AE5C04E}"/>
            </c:ext>
          </c:extLst>
        </c:ser>
        <c:dLbls>
          <c:showLegendKey val="0"/>
          <c:showVal val="0"/>
          <c:showCatName val="0"/>
          <c:showSerName val="0"/>
          <c:showPercent val="0"/>
          <c:showBubbleSize val="0"/>
        </c:dLbls>
        <c:gapWidth val="219"/>
        <c:axId val="1134612991"/>
        <c:axId val="1134605791"/>
      </c:barChart>
      <c:catAx>
        <c:axId val="11346129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134605791"/>
        <c:crosses val="autoZero"/>
        <c:auto val="1"/>
        <c:lblAlgn val="ctr"/>
        <c:lblOffset val="100"/>
        <c:noMultiLvlLbl val="0"/>
      </c:catAx>
      <c:valAx>
        <c:axId val="1134605791"/>
        <c:scaling>
          <c:orientation val="minMax"/>
        </c:scaling>
        <c:delete val="1"/>
        <c:axPos val="t"/>
        <c:numFmt formatCode="0%" sourceLinked="1"/>
        <c:majorTickMark val="none"/>
        <c:minorTickMark val="none"/>
        <c:tickLblPos val="nextTo"/>
        <c:crossAx val="1134612991"/>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69324376434701"/>
          <c:y val="0.14968816467789001"/>
          <c:w val="0.48812519893975198"/>
          <c:h val="0.73551626951413696"/>
        </c:manualLayout>
      </c:layout>
      <c:doughnutChart>
        <c:varyColors val="1"/>
        <c:ser>
          <c:idx val="0"/>
          <c:order val="0"/>
          <c:tx>
            <c:strRef>
              <c:f>Sheet1!$B$1</c:f>
              <c:strCache>
                <c:ptCount val="1"/>
                <c:pt idx="0">
                  <c:v>Sales</c:v>
                </c:pt>
              </c:strCache>
            </c:strRef>
          </c:tx>
          <c:spPr>
            <a:solidFill>
              <a:schemeClr val="accent3">
                <a:lumMod val="60000"/>
                <a:lumOff val="40000"/>
              </a:schemeClr>
            </a:solidFill>
          </c:spPr>
          <c:dPt>
            <c:idx val="0"/>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1-B01E-4413-95EC-1EB00EC0C18E}"/>
              </c:ext>
            </c:extLst>
          </c:dPt>
          <c:dPt>
            <c:idx val="1"/>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3-B01E-4413-95EC-1EB00EC0C18E}"/>
              </c:ext>
            </c:extLst>
          </c:dPt>
          <c:dLbls>
            <c:dLbl>
              <c:idx val="0"/>
              <c:layout>
                <c:manualLayout>
                  <c:x val="0.19900599048096801"/>
                  <c:y val="-0.19137495944338301"/>
                </c:manualLayout>
              </c:layout>
              <c:showLegendKey val="0"/>
              <c:showVal val="1"/>
              <c:showCatName val="1"/>
              <c:showSerName val="0"/>
              <c:showPercent val="0"/>
              <c:showBubbleSize val="0"/>
              <c:extLst>
                <c:ext xmlns:c15="http://schemas.microsoft.com/office/drawing/2012/chart" uri="{CE6537A1-D6FC-4f65-9D91-7224C49458BB}">
                  <c15:layout>
                    <c:manualLayout>
                      <c:w val="0.35156615039898897"/>
                      <c:h val="0.27436040712835102"/>
                    </c:manualLayout>
                  </c15:layout>
                </c:ext>
                <c:ext xmlns:c16="http://schemas.microsoft.com/office/drawing/2014/chart" uri="{C3380CC4-5D6E-409C-BE32-E72D297353CC}">
                  <c16:uniqueId val="{00000001-B01E-4413-95EC-1EB00EC0C18E}"/>
                </c:ext>
              </c:extLst>
            </c:dLbl>
            <c:dLbl>
              <c:idx val="1"/>
              <c:layout>
                <c:manualLayout>
                  <c:x val="-0.17238943411712901"/>
                  <c:y val="0.24463382043760601"/>
                </c:manualLayout>
              </c:layout>
              <c:showLegendKey val="0"/>
              <c:showVal val="1"/>
              <c:showCatName val="1"/>
              <c:showSerName val="0"/>
              <c:showPercent val="0"/>
              <c:showBubbleSize val="0"/>
              <c:extLst>
                <c:ext xmlns:c15="http://schemas.microsoft.com/office/drawing/2012/chart" uri="{CE6537A1-D6FC-4f65-9D91-7224C49458BB}">
                  <c15:layout>
                    <c:manualLayout>
                      <c:w val="0.36241138789322003"/>
                      <c:h val="0.35825912974512403"/>
                    </c:manualLayout>
                  </c15:layout>
                </c:ext>
                <c:ext xmlns:c16="http://schemas.microsoft.com/office/drawing/2014/chart" uri="{C3380CC4-5D6E-409C-BE32-E72D297353CC}">
                  <c16:uniqueId val="{00000003-B01E-4413-95EC-1EB00EC0C18E}"/>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Este acceptabila</c:v>
                </c:pt>
                <c:pt idx="1">
                  <c:v>Nu este acceptabilă. Este foarte greu de suportat</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4-B01E-4413-95EC-1EB00EC0C18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60557259111605"/>
          <c:y val="0"/>
          <c:w val="0.33502502820987601"/>
          <c:h val="0.98715679180704496"/>
        </c:manualLayout>
      </c:layout>
      <c:barChart>
        <c:barDir val="bar"/>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Salariat/ angajat</c:v>
                </c:pt>
                <c:pt idx="1">
                  <c:v>Pensionar/ă</c:v>
                </c:pt>
                <c:pt idx="2">
                  <c:v>Angajat pe cont propriu/liber profesionist</c:v>
                </c:pt>
                <c:pt idx="3">
                  <c:v>Casnic/ă</c:v>
                </c:pt>
                <c:pt idx="4">
                  <c:v>Patron/antreprenor/cu afacere proprie</c:v>
                </c:pt>
                <c:pt idx="5">
                  <c:v>Elev/student</c:v>
                </c:pt>
                <c:pt idx="6">
                  <c:v>Șomer/persoană în căutarea unui loc de muncă</c:v>
                </c:pt>
                <c:pt idx="7">
                  <c:v>Altă categorie</c:v>
                </c:pt>
              </c:strCache>
            </c:strRef>
          </c:cat>
          <c:val>
            <c:numRef>
              <c:f>Sheet1!$B$2:$B$9</c:f>
              <c:numCache>
                <c:formatCode>0%</c:formatCode>
                <c:ptCount val="8"/>
                <c:pt idx="0">
                  <c:v>0.52371541501976304</c:v>
                </c:pt>
                <c:pt idx="1">
                  <c:v>0.21343873517786599</c:v>
                </c:pt>
                <c:pt idx="2">
                  <c:v>7.9051383399209502E-2</c:v>
                </c:pt>
                <c:pt idx="3">
                  <c:v>7.9051383399209502E-2</c:v>
                </c:pt>
                <c:pt idx="4">
                  <c:v>3.9525691699604702E-2</c:v>
                </c:pt>
                <c:pt idx="5">
                  <c:v>3.3596837944663997E-2</c:v>
                </c:pt>
                <c:pt idx="6">
                  <c:v>1.97628458498024E-2</c:v>
                </c:pt>
                <c:pt idx="7">
                  <c:v>1.18577075098814E-2</c:v>
                </c:pt>
              </c:numCache>
            </c:numRef>
          </c:val>
          <c:extLst>
            <c:ext xmlns:c16="http://schemas.microsoft.com/office/drawing/2014/chart" uri="{C3380CC4-5D6E-409C-BE32-E72D297353CC}">
              <c16:uniqueId val="{00000000-F782-44B7-9446-443C19ACF502}"/>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scaling>
        <c:delete val="1"/>
        <c:axPos val="t"/>
        <c:numFmt formatCode="0%" sourceLinked="1"/>
        <c:majorTickMark val="none"/>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Proprietate personală </c:v>
                </c:pt>
                <c:pt idx="1">
                  <c:v>Sub credit ipotecar (cu rată la bancă)</c:v>
                </c:pt>
                <c:pt idx="2">
                  <c:v>Închiriată (prin închiriere) de la persoane particulare </c:v>
                </c:pt>
                <c:pt idx="3">
                  <c:v>Închiriată (prin închiriere sau subînchiriere) de la stat </c:v>
                </c:pt>
              </c:strCache>
            </c:strRef>
          </c:cat>
          <c:val>
            <c:numRef>
              <c:f>Sheet1!$B$2:$B$5</c:f>
              <c:numCache>
                <c:formatCode>0%</c:formatCode>
                <c:ptCount val="4"/>
                <c:pt idx="0">
                  <c:v>0.88114609470781302</c:v>
                </c:pt>
                <c:pt idx="1">
                  <c:v>6.83977395736491E-2</c:v>
                </c:pt>
                <c:pt idx="2">
                  <c:v>3.6557946524231402E-2</c:v>
                </c:pt>
                <c:pt idx="3">
                  <c:v>1.3898219194307599E-2</c:v>
                </c:pt>
              </c:numCache>
            </c:numRef>
          </c:val>
          <c:extLst>
            <c:ext xmlns:c16="http://schemas.microsoft.com/office/drawing/2014/chart" uri="{C3380CC4-5D6E-409C-BE32-E72D297353CC}">
              <c16:uniqueId val="{00000000-6EA4-48AE-961A-B6C91B7EB034}"/>
            </c:ext>
          </c:extLst>
        </c:ser>
        <c:dLbls>
          <c:showLegendKey val="0"/>
          <c:showVal val="0"/>
          <c:showCatName val="0"/>
          <c:showSerName val="0"/>
          <c:showPercent val="0"/>
          <c:showBubbleSize val="0"/>
        </c:dLbls>
        <c:gapWidth val="219"/>
        <c:axId val="1134612991"/>
        <c:axId val="1134605791"/>
      </c:barChart>
      <c:catAx>
        <c:axId val="11346129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134605791"/>
        <c:crosses val="autoZero"/>
        <c:auto val="1"/>
        <c:lblAlgn val="ctr"/>
        <c:lblOffset val="100"/>
        <c:noMultiLvlLbl val="0"/>
      </c:catAx>
      <c:valAx>
        <c:axId val="1134605791"/>
        <c:scaling>
          <c:orientation val="minMax"/>
        </c:scaling>
        <c:delete val="1"/>
        <c:axPos val="t"/>
        <c:numFmt formatCode="0%" sourceLinked="1"/>
        <c:majorTickMark val="none"/>
        <c:minorTickMark val="none"/>
        <c:tickLblPos val="nextTo"/>
        <c:crossAx val="1134612991"/>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69324376434701"/>
          <c:y val="0.14968816467789001"/>
          <c:w val="0.48812519893975198"/>
          <c:h val="0.73551626951413696"/>
        </c:manualLayout>
      </c:layout>
      <c:doughnutChart>
        <c:varyColors val="1"/>
        <c:ser>
          <c:idx val="0"/>
          <c:order val="0"/>
          <c:tx>
            <c:strRef>
              <c:f>Sheet1!$B$1</c:f>
              <c:strCache>
                <c:ptCount val="1"/>
                <c:pt idx="0">
                  <c:v>Sales</c:v>
                </c:pt>
              </c:strCache>
            </c:strRef>
          </c:tx>
          <c:spPr>
            <a:solidFill>
              <a:schemeClr val="accent1">
                <a:lumMod val="40000"/>
                <a:lumOff val="60000"/>
              </a:schemeClr>
            </a:solidFill>
          </c:spPr>
          <c:dPt>
            <c:idx val="0"/>
            <c:bubble3D val="0"/>
            <c:spPr>
              <a:solidFill>
                <a:schemeClr val="bg2"/>
              </a:solidFill>
              <a:ln w="19050">
                <a:solidFill>
                  <a:schemeClr val="lt1"/>
                </a:solidFill>
              </a:ln>
              <a:effectLst/>
            </c:spPr>
            <c:extLst>
              <c:ext xmlns:c16="http://schemas.microsoft.com/office/drawing/2014/chart" uri="{C3380CC4-5D6E-409C-BE32-E72D297353CC}">
                <c16:uniqueId val="{00000001-5C17-48AC-8CD4-9A93A2E627F0}"/>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5C17-48AC-8CD4-9A93A2E627F0}"/>
              </c:ext>
            </c:extLst>
          </c:dPt>
          <c:dLbls>
            <c:dLbl>
              <c:idx val="0"/>
              <c:layout>
                <c:manualLayout>
                  <c:x val="0.19900599048096801"/>
                  <c:y val="-0.19137495944338301"/>
                </c:manualLayout>
              </c:layout>
              <c:showLegendKey val="0"/>
              <c:showVal val="1"/>
              <c:showCatName val="1"/>
              <c:showSerName val="0"/>
              <c:showPercent val="0"/>
              <c:showBubbleSize val="0"/>
              <c:extLst>
                <c:ext xmlns:c15="http://schemas.microsoft.com/office/drawing/2012/chart" uri="{CE6537A1-D6FC-4f65-9D91-7224C49458BB}">
                  <c15:layout>
                    <c:manualLayout>
                      <c:w val="0.35156615039898897"/>
                      <c:h val="0.27436040712835102"/>
                    </c:manualLayout>
                  </c15:layout>
                </c:ext>
                <c:ext xmlns:c16="http://schemas.microsoft.com/office/drawing/2014/chart" uri="{C3380CC4-5D6E-409C-BE32-E72D297353CC}">
                  <c16:uniqueId val="{00000001-5C17-48AC-8CD4-9A93A2E627F0}"/>
                </c:ext>
              </c:extLst>
            </c:dLbl>
            <c:dLbl>
              <c:idx val="1"/>
              <c:layout>
                <c:manualLayout>
                  <c:x val="-0.17238943411712901"/>
                  <c:y val="0.24463382043760601"/>
                </c:manualLayout>
              </c:layout>
              <c:showLegendKey val="0"/>
              <c:showVal val="1"/>
              <c:showCatName val="1"/>
              <c:showSerName val="0"/>
              <c:showPercent val="0"/>
              <c:showBubbleSize val="0"/>
              <c:extLst>
                <c:ext xmlns:c15="http://schemas.microsoft.com/office/drawing/2012/chart" uri="{CE6537A1-D6FC-4f65-9D91-7224C49458BB}">
                  <c15:layout>
                    <c:manualLayout>
                      <c:w val="0.36241138789322003"/>
                      <c:h val="0.35825912974512403"/>
                    </c:manualLayout>
                  </c15:layout>
                </c:ext>
                <c:ext xmlns:c16="http://schemas.microsoft.com/office/drawing/2014/chart" uri="{C3380CC4-5D6E-409C-BE32-E72D297353CC}">
                  <c16:uniqueId val="{00000003-5C17-48AC-8CD4-9A93A2E627F0}"/>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Este acceptabila</c:v>
                </c:pt>
                <c:pt idx="1">
                  <c:v>Nu este acceptabilă. Este foarte greu de suportat</c:v>
                </c:pt>
              </c:strCache>
            </c:strRef>
          </c:cat>
          <c:val>
            <c:numRef>
              <c:f>Sheet1!$B$2:$B$3</c:f>
              <c:numCache>
                <c:formatCode>0%</c:formatCode>
                <c:ptCount val="2"/>
                <c:pt idx="0">
                  <c:v>0.39</c:v>
                </c:pt>
                <c:pt idx="1">
                  <c:v>0.61</c:v>
                </c:pt>
              </c:numCache>
            </c:numRef>
          </c:val>
          <c:extLst>
            <c:ext xmlns:c16="http://schemas.microsoft.com/office/drawing/2014/chart" uri="{C3380CC4-5D6E-409C-BE32-E72D297353CC}">
              <c16:uniqueId val="{00000004-5C17-48AC-8CD4-9A93A2E627F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Proprietate personală </c:v>
                </c:pt>
                <c:pt idx="1">
                  <c:v>Sub credit ipotecar (cu rată la bancă)</c:v>
                </c:pt>
                <c:pt idx="2">
                  <c:v>Închiriată (prin închiriere) de la persoane particulare </c:v>
                </c:pt>
                <c:pt idx="3">
                  <c:v>Închiriată (prin închiriere sau subînchiriere) de la stat </c:v>
                </c:pt>
              </c:strCache>
            </c:strRef>
          </c:cat>
          <c:val>
            <c:numRef>
              <c:f>Sheet1!$B$2:$B$5</c:f>
              <c:numCache>
                <c:formatCode>0%</c:formatCode>
                <c:ptCount val="4"/>
                <c:pt idx="0">
                  <c:v>0.88114609470781302</c:v>
                </c:pt>
                <c:pt idx="1">
                  <c:v>6.83977395736491E-2</c:v>
                </c:pt>
                <c:pt idx="2">
                  <c:v>3.6557946524231402E-2</c:v>
                </c:pt>
                <c:pt idx="3">
                  <c:v>1.3898219194307599E-2</c:v>
                </c:pt>
              </c:numCache>
            </c:numRef>
          </c:val>
          <c:extLst>
            <c:ext xmlns:c16="http://schemas.microsoft.com/office/drawing/2014/chart" uri="{C3380CC4-5D6E-409C-BE32-E72D297353CC}">
              <c16:uniqueId val="{00000000-A9EC-42B1-B094-EE8117B4725A}"/>
            </c:ext>
          </c:extLst>
        </c:ser>
        <c:dLbls>
          <c:showLegendKey val="0"/>
          <c:showVal val="0"/>
          <c:showCatName val="0"/>
          <c:showSerName val="0"/>
          <c:showPercent val="0"/>
          <c:showBubbleSize val="0"/>
        </c:dLbls>
        <c:gapWidth val="219"/>
        <c:axId val="1134612991"/>
        <c:axId val="1134605791"/>
      </c:barChart>
      <c:catAx>
        <c:axId val="11346129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134605791"/>
        <c:crosses val="autoZero"/>
        <c:auto val="1"/>
        <c:lblAlgn val="ctr"/>
        <c:lblOffset val="100"/>
        <c:noMultiLvlLbl val="0"/>
      </c:catAx>
      <c:valAx>
        <c:axId val="1134605791"/>
        <c:scaling>
          <c:orientation val="minMax"/>
        </c:scaling>
        <c:delete val="1"/>
        <c:axPos val="t"/>
        <c:numFmt formatCode="0%" sourceLinked="1"/>
        <c:majorTickMark val="none"/>
        <c:minorTickMark val="none"/>
        <c:tickLblPos val="nextTo"/>
        <c:crossAx val="1134612991"/>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802543203344798"/>
          <c:y val="0.14968841259342508"/>
          <c:w val="0.48812519893975198"/>
          <c:h val="0.73551626951413696"/>
        </c:manualLayout>
      </c:layout>
      <c:doughnutChart>
        <c:varyColors val="1"/>
        <c:ser>
          <c:idx val="0"/>
          <c:order val="0"/>
          <c:tx>
            <c:strRef>
              <c:f>Sheet1!$B$1</c:f>
              <c:strCache>
                <c:ptCount val="1"/>
                <c:pt idx="0">
                  <c:v>Sales</c:v>
                </c:pt>
              </c:strCache>
            </c:strRef>
          </c:tx>
          <c:spPr>
            <a:solidFill>
              <a:schemeClr val="accent1">
                <a:lumMod val="40000"/>
                <a:lumOff val="60000"/>
              </a:schemeClr>
            </a:solidFill>
          </c:spPr>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3CA9-463B-9216-C5AC2345EEC5}"/>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3CA9-463B-9216-C5AC2345EEC5}"/>
              </c:ext>
            </c:extLst>
          </c:dPt>
          <c:dLbls>
            <c:dLbl>
              <c:idx val="0"/>
              <c:layout>
                <c:manualLayout>
                  <c:x val="0.14181897942730201"/>
                  <c:y val="-0.36955069276710301"/>
                </c:manualLayout>
              </c:layout>
              <c:showLegendKey val="0"/>
              <c:showVal val="1"/>
              <c:showCatName val="1"/>
              <c:showSerName val="0"/>
              <c:showPercent val="0"/>
              <c:showBubbleSize val="0"/>
              <c:extLst>
                <c:ext xmlns:c15="http://schemas.microsoft.com/office/drawing/2012/chart" uri="{CE6537A1-D6FC-4f65-9D91-7224C49458BB}">
                  <c15:layout>
                    <c:manualLayout>
                      <c:w val="0.35156615039898897"/>
                      <c:h val="0.27436040712835102"/>
                    </c:manualLayout>
                  </c15:layout>
                </c:ext>
                <c:ext xmlns:c16="http://schemas.microsoft.com/office/drawing/2014/chart" uri="{C3380CC4-5D6E-409C-BE32-E72D297353CC}">
                  <c16:uniqueId val="{00000001-3CA9-463B-9216-C5AC2345EEC5}"/>
                </c:ext>
              </c:extLst>
            </c:dLbl>
            <c:dLbl>
              <c:idx val="1"/>
              <c:layout>
                <c:manualLayout>
                  <c:x val="-0.24952275423298778"/>
                  <c:y val="0.26638135223913351"/>
                </c:manualLayout>
              </c:layout>
              <c:showLegendKey val="0"/>
              <c:showVal val="1"/>
              <c:showCatName val="1"/>
              <c:showSerName val="0"/>
              <c:showPercent val="0"/>
              <c:showBubbleSize val="0"/>
              <c:extLst>
                <c:ext xmlns:c15="http://schemas.microsoft.com/office/drawing/2012/chart" uri="{CE6537A1-D6FC-4f65-9D91-7224C49458BB}">
                  <c15:layout>
                    <c:manualLayout>
                      <c:w val="0.36241138789322003"/>
                      <c:h val="0.35825912974512403"/>
                    </c:manualLayout>
                  </c15:layout>
                </c:ext>
                <c:ext xmlns:c16="http://schemas.microsoft.com/office/drawing/2014/chart" uri="{C3380CC4-5D6E-409C-BE32-E72D297353CC}">
                  <c16:uniqueId val="{00000003-3CA9-463B-9216-C5AC2345EEC5}"/>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Este acceptabila</c:v>
                </c:pt>
                <c:pt idx="1">
                  <c:v>Nu este acceptabilă. Este foarte greu de suportat</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4-3CA9-463B-9216-C5AC2345EEC5}"/>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59300247661"/>
          <c:y val="0.19547209429800899"/>
          <c:w val="0.57315688938776299"/>
          <c:h val="0.72309344235496298"/>
        </c:manualLayout>
      </c:layout>
      <c:doughnutChart>
        <c:varyColors val="1"/>
        <c:ser>
          <c:idx val="0"/>
          <c:order val="0"/>
          <c:tx>
            <c:strRef>
              <c:f>Sheet1!$B$1</c:f>
              <c:strCache>
                <c:ptCount val="1"/>
                <c:pt idx="0">
                  <c:v>Sales</c:v>
                </c:pt>
              </c:strCache>
            </c:strRef>
          </c:tx>
          <c:spPr>
            <a:solidFill>
              <a:schemeClr val="accent3">
                <a:lumMod val="60000"/>
                <a:lumOff val="40000"/>
              </a:schemeClr>
            </a:solidFill>
            <a:ln>
              <a:noFill/>
            </a:ln>
            <a:effectLst>
              <a:outerShdw blurRad="50800" dist="38100" dir="18900000" algn="bl" rotWithShape="0">
                <a:prstClr val="black">
                  <a:alpha val="40000"/>
                </a:prstClr>
              </a:outerShdw>
            </a:effectLst>
          </c:spPr>
          <c:dPt>
            <c:idx val="0"/>
            <c:bubble3D val="0"/>
            <c:spPr>
              <a:solidFill>
                <a:schemeClr val="accent1">
                  <a:lumMod val="50000"/>
                </a:schemeClr>
              </a:solidFill>
              <a:ln w="19050">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ECB8-431B-8D33-F41E4DD99384}"/>
              </c:ext>
            </c:extLst>
          </c:dPt>
          <c:dPt>
            <c:idx val="1"/>
            <c:bubble3D val="0"/>
            <c:spPr>
              <a:solidFill>
                <a:schemeClr val="tx2"/>
              </a:solidFill>
              <a:ln w="19050">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ECB8-431B-8D33-F41E4DD99384}"/>
              </c:ext>
            </c:extLst>
          </c:dPt>
          <c:dLbls>
            <c:dLbl>
              <c:idx val="0"/>
              <c:layout>
                <c:manualLayout>
                  <c:x val="0.13951005192384491"/>
                  <c:y val="-3.7338074676142779E-4"/>
                </c:manualLayout>
              </c:layout>
              <c:spPr>
                <a:noFill/>
                <a:ln>
                  <a:noFill/>
                </a:ln>
                <a:effectLst/>
              </c:spPr>
              <c:txPr>
                <a:bodyPr rot="0" spcFirstLastPara="1" vertOverflow="ellipsis" vert="horz" wrap="square" lIns="38100" tIns="19050" rIns="38100" bIns="19050" anchor="ctr" anchorCtr="1">
                  <a:no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0"/>
              <c:showSerName val="0"/>
              <c:showPercent val="0"/>
              <c:showBubbleSize val="0"/>
              <c:extLst>
                <c:ext xmlns:c15="http://schemas.microsoft.com/office/drawing/2012/chart" uri="{CE6537A1-D6FC-4f65-9D91-7224C49458BB}">
                  <c15:layout>
                    <c:manualLayout>
                      <c:w val="0.15998313584520499"/>
                      <c:h val="0.11458809584285801"/>
                    </c:manualLayout>
                  </c15:layout>
                </c:ext>
                <c:ext xmlns:c16="http://schemas.microsoft.com/office/drawing/2014/chart" uri="{C3380CC4-5D6E-409C-BE32-E72D297353CC}">
                  <c16:uniqueId val="{00000001-ECB8-431B-8D33-F41E4DD99384}"/>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Da</c:v>
                </c:pt>
                <c:pt idx="1">
                  <c:v>Nu</c:v>
                </c:pt>
              </c:strCache>
            </c:strRef>
          </c:cat>
          <c:val>
            <c:numRef>
              <c:f>Sheet1!$B$2:$B$3</c:f>
              <c:numCache>
                <c:formatCode>0%</c:formatCode>
                <c:ptCount val="2"/>
                <c:pt idx="0">
                  <c:v>0.15085939879658</c:v>
                </c:pt>
                <c:pt idx="1">
                  <c:v>0.84914060120342005</c:v>
                </c:pt>
              </c:numCache>
            </c:numRef>
          </c:val>
          <c:extLst>
            <c:ext xmlns:c16="http://schemas.microsoft.com/office/drawing/2014/chart" uri="{C3380CC4-5D6E-409C-BE32-E72D297353CC}">
              <c16:uniqueId val="{00000004-ECB8-431B-8D33-F41E4DD99384}"/>
            </c:ext>
          </c:extLst>
        </c:ser>
        <c:dLbls>
          <c:showLegendKey val="0"/>
          <c:showVal val="0"/>
          <c:showCatName val="0"/>
          <c:showSerName val="0"/>
          <c:showPercent val="0"/>
          <c:showBubbleSize val="0"/>
          <c:showLeaderLines val="0"/>
        </c:dLbls>
        <c:firstSliceAng val="60"/>
        <c:holeSize val="50"/>
      </c:doughnutChart>
      <c:spPr>
        <a:noFill/>
        <a:ln>
          <a:noFill/>
        </a:ln>
        <a:effectLst/>
      </c:spPr>
    </c:plotArea>
    <c:legend>
      <c:legendPos val="t"/>
      <c:layout>
        <c:manualLayout>
          <c:xMode val="edge"/>
          <c:yMode val="edge"/>
          <c:x val="0.11199795854968268"/>
          <c:y val="1.4336917562724014E-2"/>
          <c:w val="0.72527803665734702"/>
          <c:h val="0.12876816035185101"/>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legend>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70314649624996E-2"/>
          <c:y val="9.5432753723380295E-2"/>
          <c:w val="0.87600408290063503"/>
          <c:h val="0.65233847818572599"/>
        </c:manualLayout>
      </c:layout>
      <c:barChart>
        <c:barDir val="col"/>
        <c:grouping val="clustered"/>
        <c:varyColors val="0"/>
        <c:ser>
          <c:idx val="0"/>
          <c:order val="0"/>
          <c:tx>
            <c:strRef>
              <c:f>Sheet1!$B$1</c:f>
              <c:strCache>
                <c:ptCount val="1"/>
                <c:pt idx="0">
                  <c:v>Series 1</c:v>
                </c:pt>
              </c:strCache>
            </c:strRef>
          </c:tx>
          <c:spPr>
            <a:solidFill>
              <a:srgbClr val="0E57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1</c:v>
                </c:pt>
                <c:pt idx="1">
                  <c:v>2</c:v>
                </c:pt>
                <c:pt idx="2">
                  <c:v>3</c:v>
                </c:pt>
              </c:numCache>
            </c:numRef>
          </c:cat>
          <c:val>
            <c:numRef>
              <c:f>Sheet1!$B$2:$B$4</c:f>
              <c:numCache>
                <c:formatCode>0%</c:formatCode>
                <c:ptCount val="3"/>
                <c:pt idx="0">
                  <c:v>0.125336105509811</c:v>
                </c:pt>
                <c:pt idx="1">
                  <c:v>2.4076915148409098E-2</c:v>
                </c:pt>
                <c:pt idx="2" formatCode="0.0%">
                  <c:v>1.4463781383603101E-3</c:v>
                </c:pt>
              </c:numCache>
            </c:numRef>
          </c:val>
          <c:extLst>
            <c:ext xmlns:c16="http://schemas.microsoft.com/office/drawing/2014/chart" uri="{C3380CC4-5D6E-409C-BE32-E72D297353CC}">
              <c16:uniqueId val="{00000000-0DBB-4D10-90D3-26693B8F0A22}"/>
            </c:ext>
          </c:extLst>
        </c:ser>
        <c:dLbls>
          <c:showLegendKey val="0"/>
          <c:showVal val="0"/>
          <c:showCatName val="0"/>
          <c:showSerName val="0"/>
          <c:showPercent val="0"/>
          <c:showBubbleSize val="0"/>
        </c:dLbls>
        <c:gapWidth val="219"/>
        <c:overlap val="-27"/>
        <c:axId val="149100832"/>
        <c:axId val="149081632"/>
      </c:barChart>
      <c:catAx>
        <c:axId val="14910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81632"/>
        <c:crosses val="autoZero"/>
        <c:auto val="1"/>
        <c:lblAlgn val="ctr"/>
        <c:lblOffset val="100"/>
        <c:noMultiLvlLbl val="0"/>
      </c:catAx>
      <c:valAx>
        <c:axId val="149081632"/>
        <c:scaling>
          <c:orientation val="minMax"/>
        </c:scaling>
        <c:delete val="1"/>
        <c:axPos val="l"/>
        <c:numFmt formatCode="0%" sourceLinked="1"/>
        <c:majorTickMark val="none"/>
        <c:minorTickMark val="none"/>
        <c:tickLblPos val="nextTo"/>
        <c:crossAx val="14910083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285433070866"/>
          <c:y val="0.10440625000000001"/>
          <c:w val="0.77369898293963302"/>
          <c:h val="0.89399704724409401"/>
        </c:manualLayout>
      </c:layout>
      <c:barChart>
        <c:barDir val="bar"/>
        <c:grouping val="clustered"/>
        <c:varyColors val="0"/>
        <c:ser>
          <c:idx val="0"/>
          <c:order val="0"/>
          <c:tx>
            <c:strRef>
              <c:f>Sheet1!$B$1</c:f>
              <c:strCache>
                <c:ptCount val="1"/>
                <c:pt idx="0">
                  <c:v>Series 1</c:v>
                </c:pt>
              </c:strCache>
            </c:strRef>
          </c:tx>
          <c:spPr>
            <a:solidFill>
              <a:srgbClr val="0E5772"/>
            </a:solidFill>
            <a:ln>
              <a:noFill/>
            </a:ln>
            <a:effectLst/>
          </c:spPr>
          <c:invertIfNegative val="0"/>
          <c:dLbls>
            <c:dLbl>
              <c:idx val="0"/>
              <c:layout>
                <c:manualLayout>
                  <c:x val="0"/>
                  <c:y val="-2.12273253570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71-4E89-B9E0-B99E5A03589F}"/>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Spania</c:v>
                </c:pt>
                <c:pt idx="1">
                  <c:v>Italia</c:v>
                </c:pt>
                <c:pt idx="2">
                  <c:v>Germania</c:v>
                </c:pt>
                <c:pt idx="3">
                  <c:v>Marea Britanie</c:v>
                </c:pt>
                <c:pt idx="4">
                  <c:v>Franta</c:v>
                </c:pt>
                <c:pt idx="5">
                  <c:v>Belgia</c:v>
                </c:pt>
                <c:pt idx="6">
                  <c:v>Austria</c:v>
                </c:pt>
                <c:pt idx="7">
                  <c:v>Grecia</c:v>
                </c:pt>
                <c:pt idx="8">
                  <c:v>Portugalia</c:v>
                </c:pt>
                <c:pt idx="9">
                  <c:v>Rusia</c:v>
                </c:pt>
                <c:pt idx="10">
                  <c:v>SUA</c:v>
                </c:pt>
              </c:strCache>
            </c:strRef>
          </c:cat>
          <c:val>
            <c:numRef>
              <c:f>Sheet1!$B$2:$B$12</c:f>
              <c:numCache>
                <c:formatCode>0%</c:formatCode>
                <c:ptCount val="11"/>
                <c:pt idx="0">
                  <c:v>0.35135135135135098</c:v>
                </c:pt>
                <c:pt idx="1">
                  <c:v>0.22</c:v>
                </c:pt>
                <c:pt idx="2">
                  <c:v>0.135135135135135</c:v>
                </c:pt>
                <c:pt idx="3">
                  <c:v>0.1</c:v>
                </c:pt>
                <c:pt idx="4">
                  <c:v>0.08</c:v>
                </c:pt>
                <c:pt idx="5">
                  <c:v>0.05</c:v>
                </c:pt>
                <c:pt idx="6">
                  <c:v>1.35135135135135E-2</c:v>
                </c:pt>
                <c:pt idx="7">
                  <c:v>1.35135135135135E-2</c:v>
                </c:pt>
                <c:pt idx="8">
                  <c:v>1.35135135135135E-2</c:v>
                </c:pt>
                <c:pt idx="9">
                  <c:v>1.35135135135135E-2</c:v>
                </c:pt>
                <c:pt idx="10">
                  <c:v>1.35135135135135E-2</c:v>
                </c:pt>
              </c:numCache>
            </c:numRef>
          </c:val>
          <c:extLst>
            <c:ext xmlns:c16="http://schemas.microsoft.com/office/drawing/2014/chart" uri="{C3380CC4-5D6E-409C-BE32-E72D297353CC}">
              <c16:uniqueId val="{00000001-EE71-4E89-B9E0-B99E5A03589F}"/>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59300247661"/>
          <c:y val="0.19547209429800899"/>
          <c:w val="0.57315688938776299"/>
          <c:h val="0.72309344235496298"/>
        </c:manualLayout>
      </c:layout>
      <c:doughnutChart>
        <c:varyColors val="1"/>
        <c:ser>
          <c:idx val="0"/>
          <c:order val="0"/>
          <c:tx>
            <c:strRef>
              <c:f>Sheet1!$B$1</c:f>
              <c:strCache>
                <c:ptCount val="1"/>
                <c:pt idx="0">
                  <c:v>Sales</c:v>
                </c:pt>
              </c:strCache>
            </c:strRef>
          </c:tx>
          <c:spPr>
            <a:solidFill>
              <a:schemeClr val="accent3">
                <a:lumMod val="60000"/>
                <a:lumOff val="40000"/>
              </a:schemeClr>
            </a:solidFill>
            <a:ln>
              <a:noFill/>
            </a:ln>
            <a:effectLst>
              <a:outerShdw blurRad="50800" dist="38100" dir="18900000" algn="bl" rotWithShape="0">
                <a:prstClr val="black">
                  <a:alpha val="40000"/>
                </a:prstClr>
              </a:outerShdw>
            </a:effectLst>
          </c:spPr>
          <c:dPt>
            <c:idx val="0"/>
            <c:bubble3D val="0"/>
            <c:spPr>
              <a:solidFill>
                <a:schemeClr val="accent5">
                  <a:lumMod val="75000"/>
                </a:schemeClr>
              </a:solidFill>
              <a:ln w="19050">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D168-4ABD-9BD7-F8778BE1257C}"/>
              </c:ext>
            </c:extLst>
          </c:dPt>
          <c:dPt>
            <c:idx val="1"/>
            <c:bubble3D val="0"/>
            <c:spPr>
              <a:solidFill>
                <a:schemeClr val="tx2"/>
              </a:solidFill>
              <a:ln w="19050">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D168-4ABD-9BD7-F8778BE1257C}"/>
              </c:ext>
            </c:extLst>
          </c:dPt>
          <c:dLbls>
            <c:dLbl>
              <c:idx val="0"/>
              <c:layout>
                <c:manualLayout>
                  <c:x val="0.13951005192384491"/>
                  <c:y val="-2.9046933649422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68-4ABD-9BD7-F8778BE1257C}"/>
                </c:ext>
              </c:extLst>
            </c:dLbl>
            <c:spPr>
              <a:noFill/>
              <a:ln>
                <a:noFill/>
              </a:ln>
              <a:effectLst/>
            </c:spPr>
            <c:txPr>
              <a:bodyPr rot="0" spcFirstLastPara="1" vertOverflow="ellipsis" vert="horz" wrap="square" lIns="38100" tIns="19050" rIns="38100" bIns="19050" anchor="ctr" anchorCtr="1">
                <a:spAutoFit/>
              </a:bodyPr>
              <a:lstStyle/>
              <a:p>
                <a:pPr>
                  <a:defRPr lang="en-US" sz="105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Da</c:v>
                </c:pt>
                <c:pt idx="1">
                  <c:v>Nu</c:v>
                </c:pt>
              </c:strCache>
            </c:strRef>
          </c:cat>
          <c:val>
            <c:numRef>
              <c:f>Sheet1!$B$2:$B$3</c:f>
              <c:numCache>
                <c:formatCode>0%</c:formatCode>
                <c:ptCount val="2"/>
                <c:pt idx="0">
                  <c:v>6.4440692559213406E-2</c:v>
                </c:pt>
                <c:pt idx="1">
                  <c:v>0.93555930744078697</c:v>
                </c:pt>
              </c:numCache>
            </c:numRef>
          </c:val>
          <c:extLst>
            <c:ext xmlns:c16="http://schemas.microsoft.com/office/drawing/2014/chart" uri="{C3380CC4-5D6E-409C-BE32-E72D297353CC}">
              <c16:uniqueId val="{00000004-D168-4ABD-9BD7-F8778BE1257C}"/>
            </c:ext>
          </c:extLst>
        </c:ser>
        <c:dLbls>
          <c:showLegendKey val="0"/>
          <c:showVal val="0"/>
          <c:showCatName val="0"/>
          <c:showSerName val="0"/>
          <c:showPercent val="0"/>
          <c:showBubbleSize val="0"/>
          <c:showLeaderLines val="0"/>
        </c:dLbls>
        <c:firstSliceAng val="73"/>
        <c:holeSize val="50"/>
      </c:doughnutChart>
      <c:spPr>
        <a:noFill/>
        <a:ln>
          <a:noFill/>
        </a:ln>
        <a:effectLst/>
      </c:spPr>
    </c:plotArea>
    <c:legend>
      <c:legendPos val="t"/>
      <c:layout>
        <c:manualLayout>
          <c:xMode val="edge"/>
          <c:yMode val="edge"/>
          <c:x val="6.1272356099942298E-2"/>
          <c:y val="0"/>
          <c:w val="0.89999967775788203"/>
          <c:h val="0.12876816035185101"/>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legend>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70314649624996E-2"/>
          <c:y val="9.5432753723380295E-2"/>
          <c:w val="0.87600408290063503"/>
          <c:h val="0.65233847818572599"/>
        </c:manualLayout>
      </c:layout>
      <c:barChart>
        <c:barDir val="col"/>
        <c:grouping val="clustered"/>
        <c:varyColors val="0"/>
        <c:ser>
          <c:idx val="0"/>
          <c:order val="0"/>
          <c:tx>
            <c:strRef>
              <c:f>Sheet1!$B$1</c:f>
              <c:strCache>
                <c:ptCount val="1"/>
                <c:pt idx="0">
                  <c:v>Series 1</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1</c:v>
                </c:pt>
                <c:pt idx="1">
                  <c:v>2</c:v>
                </c:pt>
              </c:numCache>
            </c:numRef>
          </c:cat>
          <c:val>
            <c:numRef>
              <c:f>Sheet1!$B$2:$B$3</c:f>
              <c:numCache>
                <c:formatCode>0%</c:formatCode>
                <c:ptCount val="2"/>
                <c:pt idx="0">
                  <c:v>0.25</c:v>
                </c:pt>
                <c:pt idx="1">
                  <c:v>0.75</c:v>
                </c:pt>
              </c:numCache>
            </c:numRef>
          </c:val>
          <c:extLst>
            <c:ext xmlns:c16="http://schemas.microsoft.com/office/drawing/2014/chart" uri="{C3380CC4-5D6E-409C-BE32-E72D297353CC}">
              <c16:uniqueId val="{00000000-D6B8-4B7A-89A0-DB179604076D}"/>
            </c:ext>
          </c:extLst>
        </c:ser>
        <c:dLbls>
          <c:showLegendKey val="0"/>
          <c:showVal val="0"/>
          <c:showCatName val="0"/>
          <c:showSerName val="0"/>
          <c:showPercent val="0"/>
          <c:showBubbleSize val="0"/>
        </c:dLbls>
        <c:gapWidth val="219"/>
        <c:overlap val="-27"/>
        <c:axId val="149100832"/>
        <c:axId val="149081632"/>
      </c:barChart>
      <c:catAx>
        <c:axId val="14910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81632"/>
        <c:crosses val="autoZero"/>
        <c:auto val="1"/>
        <c:lblAlgn val="ctr"/>
        <c:lblOffset val="100"/>
        <c:noMultiLvlLbl val="0"/>
      </c:catAx>
      <c:valAx>
        <c:axId val="149081632"/>
        <c:scaling>
          <c:orientation val="minMax"/>
        </c:scaling>
        <c:delete val="1"/>
        <c:axPos val="l"/>
        <c:numFmt formatCode="0%" sourceLinked="1"/>
        <c:majorTickMark val="none"/>
        <c:minorTickMark val="none"/>
        <c:tickLblPos val="nextTo"/>
        <c:crossAx val="14910083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285433070866"/>
          <c:y val="0.10440625000000001"/>
          <c:w val="0.77369898293963302"/>
          <c:h val="0.89399704724409401"/>
        </c:manualLayout>
      </c:layout>
      <c:barChart>
        <c:barDir val="bar"/>
        <c:grouping val="clustered"/>
        <c:varyColors val="0"/>
        <c:ser>
          <c:idx val="0"/>
          <c:order val="0"/>
          <c:tx>
            <c:strRef>
              <c:f>Sheet1!$B$1</c:f>
              <c:strCache>
                <c:ptCount val="1"/>
                <c:pt idx="0">
                  <c:v>Series 1</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Spania</c:v>
                </c:pt>
                <c:pt idx="1">
                  <c:v>Italia</c:v>
                </c:pt>
                <c:pt idx="2">
                  <c:v>Franta</c:v>
                </c:pt>
                <c:pt idx="3">
                  <c:v>Marea Britanie</c:v>
                </c:pt>
                <c:pt idx="4">
                  <c:v>Germania</c:v>
                </c:pt>
                <c:pt idx="5">
                  <c:v>Australia</c:v>
                </c:pt>
                <c:pt idx="6">
                  <c:v>Austria</c:v>
                </c:pt>
                <c:pt idx="7">
                  <c:v>Danemarca</c:v>
                </c:pt>
                <c:pt idx="8">
                  <c:v>Elvetia</c:v>
                </c:pt>
              </c:strCache>
            </c:strRef>
          </c:cat>
          <c:val>
            <c:numRef>
              <c:f>Sheet1!$B$2:$B$10</c:f>
              <c:numCache>
                <c:formatCode>0%</c:formatCode>
                <c:ptCount val="9"/>
                <c:pt idx="0">
                  <c:v>0.3</c:v>
                </c:pt>
                <c:pt idx="1">
                  <c:v>0.2</c:v>
                </c:pt>
                <c:pt idx="2">
                  <c:v>0.133333333333333</c:v>
                </c:pt>
                <c:pt idx="3">
                  <c:v>0.13</c:v>
                </c:pt>
                <c:pt idx="4">
                  <c:v>0.1</c:v>
                </c:pt>
                <c:pt idx="5">
                  <c:v>3.3333333333333298E-2</c:v>
                </c:pt>
                <c:pt idx="6">
                  <c:v>3.3333333333333298E-2</c:v>
                </c:pt>
                <c:pt idx="7">
                  <c:v>3.3333333333333298E-2</c:v>
                </c:pt>
                <c:pt idx="8">
                  <c:v>3.3333333333333298E-2</c:v>
                </c:pt>
              </c:numCache>
            </c:numRef>
          </c:val>
          <c:extLst>
            <c:ext xmlns:c16="http://schemas.microsoft.com/office/drawing/2014/chart" uri="{C3380CC4-5D6E-409C-BE32-E72D297353CC}">
              <c16:uniqueId val="{00000000-73F2-4C8B-A0F6-BB1222BD6A7E}"/>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78606477747301"/>
          <c:y val="0.27107399351024403"/>
          <c:w val="0.34413564767166899"/>
          <c:h val="0.48618961231325902"/>
        </c:manualLayout>
      </c:layout>
      <c:doughnutChart>
        <c:varyColors val="1"/>
        <c:ser>
          <c:idx val="0"/>
          <c:order val="0"/>
          <c:tx>
            <c:strRef>
              <c:f>Sheet1!$B$1</c:f>
              <c:strCache>
                <c:ptCount val="1"/>
                <c:pt idx="0">
                  <c:v>Sales</c:v>
                </c:pt>
              </c:strCache>
            </c:strRef>
          </c:tx>
          <c:spPr>
            <a:solidFill>
              <a:schemeClr val="accent3">
                <a:lumMod val="60000"/>
                <a:lumOff val="40000"/>
              </a:schemeClr>
            </a:solidFill>
          </c:spPr>
          <c:dPt>
            <c:idx val="0"/>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1-88FA-4280-9CD5-506B267101B1}"/>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88FA-4280-9CD5-506B267101B1}"/>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88FA-4280-9CD5-506B267101B1}"/>
              </c:ext>
            </c:extLst>
          </c:dPt>
          <c:dLbls>
            <c:dLbl>
              <c:idx val="0"/>
              <c:layout>
                <c:manualLayout>
                  <c:x val="-0.165229995616645"/>
                  <c:y val="1.5815262283800102E-2"/>
                </c:manualLayout>
              </c:layout>
              <c:showLegendKey val="0"/>
              <c:showVal val="1"/>
              <c:showCatName val="1"/>
              <c:showSerName val="0"/>
              <c:showPercent val="0"/>
              <c:showBubbleSize val="0"/>
              <c:extLst>
                <c:ext xmlns:c15="http://schemas.microsoft.com/office/drawing/2012/chart" uri="{CE6537A1-D6FC-4f65-9D91-7224C49458BB}">
                  <c15:layout>
                    <c:manualLayout>
                      <c:w val="0.27752811634802799"/>
                      <c:h val="0.27690763661061402"/>
                    </c:manualLayout>
                  </c15:layout>
                </c:ext>
                <c:ext xmlns:c16="http://schemas.microsoft.com/office/drawing/2014/chart" uri="{C3380CC4-5D6E-409C-BE32-E72D297353CC}">
                  <c16:uniqueId val="{00000001-88FA-4280-9CD5-506B267101B1}"/>
                </c:ext>
              </c:extLst>
            </c:dLbl>
            <c:dLbl>
              <c:idx val="1"/>
              <c:layout>
                <c:manualLayout>
                  <c:x val="3.2289458099107798E-2"/>
                  <c:y val="-0.12892129884424899"/>
                </c:manualLayout>
              </c:layout>
              <c:spPr>
                <a:noFill/>
                <a:ln>
                  <a:noFill/>
                </a:ln>
                <a:effectLst/>
              </c:spPr>
              <c:txPr>
                <a:bodyPr rot="0" spcFirstLastPara="1" vertOverflow="ellipsis" vert="horz" wrap="square" lIns="38100" tIns="19050" rIns="38100" bIns="19050" anchor="ctr" anchorCtr="1">
                  <a:noAutofit/>
                </a:bodyPr>
                <a:lstStyle/>
                <a:p>
                  <a:pPr>
                    <a:defRPr lang="en-US"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extLst>
                <c:ext xmlns:c15="http://schemas.microsoft.com/office/drawing/2012/chart" uri="{CE6537A1-D6FC-4f65-9D91-7224C49458BB}">
                  <c15:layout>
                    <c:manualLayout>
                      <c:w val="0.27613526949204598"/>
                      <c:h val="0.17212245428497699"/>
                    </c:manualLayout>
                  </c15:layout>
                </c:ext>
                <c:ext xmlns:c16="http://schemas.microsoft.com/office/drawing/2014/chart" uri="{C3380CC4-5D6E-409C-BE32-E72D297353CC}">
                  <c16:uniqueId val="{00000003-88FA-4280-9CD5-506B267101B1}"/>
                </c:ext>
              </c:extLst>
            </c:dLbl>
            <c:dLbl>
              <c:idx val="2"/>
              <c:layout>
                <c:manualLayout>
                  <c:x val="0.11408973682929301"/>
                  <c:y val="-3.6043935944940701E-2"/>
                </c:manualLayout>
              </c:layout>
              <c:showLegendKey val="0"/>
              <c:showVal val="1"/>
              <c:showCatName val="1"/>
              <c:showSerName val="0"/>
              <c:showPercent val="0"/>
              <c:showBubbleSize val="0"/>
              <c:extLst>
                <c:ext xmlns:c15="http://schemas.microsoft.com/office/drawing/2012/chart" uri="{CE6537A1-D6FC-4f65-9D91-7224C49458BB}">
                  <c15:layout>
                    <c:manualLayout>
                      <c:w val="0.22133427889487001"/>
                      <c:h val="0.16906505313247"/>
                    </c:manualLayout>
                  </c15:layout>
                </c:ext>
                <c:ext xmlns:c16="http://schemas.microsoft.com/office/drawing/2014/chart" uri="{C3380CC4-5D6E-409C-BE32-E72D297353CC}">
                  <c16:uniqueId val="{00000005-88FA-4280-9CD5-506B267101B1}"/>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Căsătorit/ă</c:v>
                </c:pt>
                <c:pt idx="1">
                  <c:v>Necăsătorit/ă</c:v>
                </c:pt>
                <c:pt idx="2">
                  <c:v>Văduv/ă</c:v>
                </c:pt>
              </c:strCache>
            </c:strRef>
          </c:cat>
          <c:val>
            <c:numRef>
              <c:f>Sheet1!$B$2:$B$4</c:f>
              <c:numCache>
                <c:formatCode>0%</c:formatCode>
                <c:ptCount val="3"/>
                <c:pt idx="0">
                  <c:v>0.8</c:v>
                </c:pt>
                <c:pt idx="1">
                  <c:v>0.15</c:v>
                </c:pt>
                <c:pt idx="2">
                  <c:v>0.05</c:v>
                </c:pt>
              </c:numCache>
            </c:numRef>
          </c:val>
          <c:extLst>
            <c:ext xmlns:c16="http://schemas.microsoft.com/office/drawing/2014/chart" uri="{C3380CC4-5D6E-409C-BE32-E72D297353CC}">
              <c16:uniqueId val="{00000006-88FA-4280-9CD5-506B267101B1}"/>
            </c:ext>
          </c:extLst>
        </c:ser>
        <c:dLbls>
          <c:showLegendKey val="0"/>
          <c:showVal val="0"/>
          <c:showCatName val="0"/>
          <c:showSerName val="0"/>
          <c:showPercent val="0"/>
          <c:showBubbleSize val="0"/>
          <c:showLeaderLines val="0"/>
        </c:dLbls>
        <c:firstSliceAng val="76"/>
        <c:holeSize val="50"/>
      </c:doughnutChart>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16740611764899"/>
          <c:y val="2.0334834809480002E-3"/>
          <c:w val="0.46426537736389301"/>
          <c:h val="0.97371299783010701"/>
        </c:manualLayout>
      </c:layout>
      <c:barChart>
        <c:barDir val="bar"/>
        <c:grouping val="clustered"/>
        <c:varyColors val="0"/>
        <c:ser>
          <c:idx val="0"/>
          <c:order val="0"/>
          <c:tx>
            <c:strRef>
              <c:f>Sheet1!$B$1</c:f>
              <c:strCache>
                <c:ptCount val="1"/>
                <c:pt idx="0">
                  <c:v>Series 1</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Relații umane de calitate (prieteni, rude, cunoștințe, oameni ospitalieri, politicoși)</c:v>
                </c:pt>
                <c:pt idx="1">
                  <c:v>Acces la o gamă variată de bunuri (magazine, mall-uri, alte spații comerciale)</c:v>
                </c:pt>
                <c:pt idx="2">
                  <c:v>Multe oportunități de afaceri</c:v>
                </c:pt>
                <c:pt idx="3">
                  <c:v>Turismul și serviciile turistice</c:v>
                </c:pt>
                <c:pt idx="4">
                  <c:v>Un loc mai sigur, cu infracționalitate, criminalitate foarte reduse</c:v>
                </c:pt>
                <c:pt idx="5">
                  <c:v>Acces la evenimente culturale și artistice (cinema, teatre , expoziții, concerte)</c:v>
                </c:pt>
                <c:pt idx="6">
                  <c:v>Calitatea bună a educației (servicii educaționale de calitate pentru mine sau familie)</c:v>
                </c:pt>
                <c:pt idx="7">
                  <c:v>O calitate a vieții mai bună (locuințe, infrastructura, mediu)</c:v>
                </c:pt>
                <c:pt idx="8">
                  <c:v>Infrastructuri edilitare de calitate (curent, apă, canalizare etc.)</c:v>
                </c:pt>
                <c:pt idx="9">
                  <c:v>Un loc de muncă bine plătit</c:v>
                </c:pt>
                <c:pt idx="10">
                  <c:v>Transport public de calitate</c:v>
                </c:pt>
                <c:pt idx="11">
                  <c:v>Administrație publică performantă / aproape de cetățean</c:v>
                </c:pt>
                <c:pt idx="12">
                  <c:v>Calitatea bună a serviciilor medicale (servicii medicale de calitate)</c:v>
                </c:pt>
                <c:pt idx="13">
                  <c:v>Conectivitate bună (autogări, gări)</c:v>
                </c:pt>
                <c:pt idx="14">
                  <c:v>Alt motiv</c:v>
                </c:pt>
              </c:strCache>
            </c:strRef>
          </c:cat>
          <c:val>
            <c:numRef>
              <c:f>Sheet1!$B$2:$B$16</c:f>
              <c:numCache>
                <c:formatCode>0%</c:formatCode>
                <c:ptCount val="15"/>
                <c:pt idx="0">
                  <c:v>0.58370855162101198</c:v>
                </c:pt>
                <c:pt idx="1">
                  <c:v>0.45535752932025497</c:v>
                </c:pt>
                <c:pt idx="2">
                  <c:v>0.38639851391604502</c:v>
                </c:pt>
                <c:pt idx="3">
                  <c:v>0.33993021299183301</c:v>
                </c:pt>
                <c:pt idx="4">
                  <c:v>0.27451891217267599</c:v>
                </c:pt>
                <c:pt idx="5">
                  <c:v>0.194458007174931</c:v>
                </c:pt>
                <c:pt idx="6">
                  <c:v>0.16910128065456401</c:v>
                </c:pt>
                <c:pt idx="7">
                  <c:v>0.145357717528559</c:v>
                </c:pt>
                <c:pt idx="8">
                  <c:v>0.141869374788752</c:v>
                </c:pt>
                <c:pt idx="9">
                  <c:v>0.10662415496802399</c:v>
                </c:pt>
                <c:pt idx="10">
                  <c:v>5.8325144663551903E-2</c:v>
                </c:pt>
                <c:pt idx="11">
                  <c:v>4.8164512365254798E-2</c:v>
                </c:pt>
                <c:pt idx="12">
                  <c:v>3.9580683074910902E-2</c:v>
                </c:pt>
                <c:pt idx="13">
                  <c:v>3.0859243026393E-2</c:v>
                </c:pt>
                <c:pt idx="14">
                  <c:v>2.5746161733238401E-2</c:v>
                </c:pt>
              </c:numCache>
            </c:numRef>
          </c:val>
          <c:extLst>
            <c:ext xmlns:c16="http://schemas.microsoft.com/office/drawing/2014/chart" uri="{C3380CC4-5D6E-409C-BE32-E72D297353CC}">
              <c16:uniqueId val="{00000000-ECD3-48C4-A38B-52F81343515E}"/>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59300247661"/>
          <c:y val="0.19547209429800899"/>
          <c:w val="0.57315688938776299"/>
          <c:h val="0.72309344235496298"/>
        </c:manualLayout>
      </c:layout>
      <c:doughnutChart>
        <c:varyColors val="1"/>
        <c:ser>
          <c:idx val="0"/>
          <c:order val="0"/>
          <c:tx>
            <c:strRef>
              <c:f>Sheet1!$B$1</c:f>
              <c:strCache>
                <c:ptCount val="1"/>
                <c:pt idx="0">
                  <c:v>Sales</c:v>
                </c:pt>
              </c:strCache>
            </c:strRef>
          </c:tx>
          <c:spPr>
            <a:solidFill>
              <a:schemeClr val="accent3">
                <a:lumMod val="60000"/>
                <a:lumOff val="40000"/>
              </a:schemeClr>
            </a:solidFill>
            <a:ln>
              <a:noFill/>
            </a:ln>
            <a:effectLst>
              <a:outerShdw blurRad="50800" dist="38100" dir="18900000" algn="bl" rotWithShape="0">
                <a:prstClr val="black">
                  <a:alpha val="40000"/>
                </a:prstClr>
              </a:outerShdw>
            </a:effectLst>
          </c:spPr>
          <c:dPt>
            <c:idx val="0"/>
            <c:bubble3D val="0"/>
            <c:spPr>
              <a:solidFill>
                <a:schemeClr val="accent2">
                  <a:lumMod val="75000"/>
                </a:schemeClr>
              </a:solidFill>
              <a:ln w="19050">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B3F1-49AB-9757-BD1E79803BEA}"/>
              </c:ext>
            </c:extLst>
          </c:dPt>
          <c:dPt>
            <c:idx val="1"/>
            <c:bubble3D val="0"/>
            <c:spPr>
              <a:solidFill>
                <a:schemeClr val="tx2"/>
              </a:solidFill>
              <a:ln w="19050">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B3F1-49AB-9757-BD1E79803BEA}"/>
              </c:ext>
            </c:extLst>
          </c:dPt>
          <c:dLbls>
            <c:dLbl>
              <c:idx val="0"/>
              <c:layout>
                <c:manualLayout>
                  <c:x val="0.14120090533883636"/>
                  <c:y val="-1.1842632574154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F1-49AB-9757-BD1E79803BEA}"/>
                </c:ext>
              </c:extLst>
            </c:dLbl>
            <c:spPr>
              <a:noFill/>
              <a:ln>
                <a:noFill/>
              </a:ln>
              <a:effectLst/>
            </c:spPr>
            <c:txPr>
              <a:bodyPr rot="0" spcFirstLastPara="1" vertOverflow="ellipsis" vert="horz" wrap="square" lIns="38100" tIns="19050" rIns="38100" bIns="19050" anchor="ctr" anchorCtr="1">
                <a:spAutoFit/>
              </a:bodyPr>
              <a:lstStyle/>
              <a:p>
                <a:pPr>
                  <a:defRPr lang="en-US" sz="105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Da</c:v>
                </c:pt>
                <c:pt idx="1">
                  <c:v>Nu</c:v>
                </c:pt>
              </c:strCache>
            </c:strRef>
          </c:cat>
          <c:val>
            <c:numRef>
              <c:f>Sheet1!$B$2:$B$3</c:f>
              <c:numCache>
                <c:formatCode>0%</c:formatCode>
                <c:ptCount val="2"/>
                <c:pt idx="0">
                  <c:v>0.03</c:v>
                </c:pt>
                <c:pt idx="1">
                  <c:v>0.97</c:v>
                </c:pt>
              </c:numCache>
            </c:numRef>
          </c:val>
          <c:extLst>
            <c:ext xmlns:c16="http://schemas.microsoft.com/office/drawing/2014/chart" uri="{C3380CC4-5D6E-409C-BE32-E72D297353CC}">
              <c16:uniqueId val="{00000004-B3F1-49AB-9757-BD1E79803BEA}"/>
            </c:ext>
          </c:extLst>
        </c:ser>
        <c:dLbls>
          <c:showLegendKey val="0"/>
          <c:showVal val="0"/>
          <c:showCatName val="0"/>
          <c:showSerName val="0"/>
          <c:showPercent val="0"/>
          <c:showBubbleSize val="0"/>
          <c:showLeaderLines val="0"/>
        </c:dLbls>
        <c:firstSliceAng val="83"/>
        <c:holeSize val="50"/>
      </c:doughnutChart>
      <c:spPr>
        <a:noFill/>
        <a:ln>
          <a:noFill/>
        </a:ln>
        <a:effectLst/>
      </c:spPr>
    </c:plotArea>
    <c:legend>
      <c:legendPos val="t"/>
      <c:layout>
        <c:manualLayout>
          <c:xMode val="edge"/>
          <c:yMode val="edge"/>
          <c:x val="7.8180890249855806E-2"/>
          <c:y val="0"/>
          <c:w val="0.89999967775788203"/>
          <c:h val="0.12876816035185101"/>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legend>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50113366541899"/>
          <c:y val="4.2056074766355103E-2"/>
          <c:w val="0.53332015738268201"/>
          <c:h val="0.89719626168224298"/>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124163"/>
              </a:solidFill>
              <a:ln>
                <a:noFill/>
              </a:ln>
              <a:effectLst/>
            </c:spPr>
            <c:extLst>
              <c:ext xmlns:c16="http://schemas.microsoft.com/office/drawing/2014/chart" uri="{C3380CC4-5D6E-409C-BE32-E72D297353CC}">
                <c16:uniqueId val="{00000001-EAAE-47D9-9D1A-02E242D1C4B8}"/>
              </c:ext>
            </c:extLst>
          </c:dPt>
          <c:dPt>
            <c:idx val="1"/>
            <c:invertIfNegative val="0"/>
            <c:bubble3D val="0"/>
            <c:spPr>
              <a:solidFill>
                <a:srgbClr val="1C6294"/>
              </a:solidFill>
              <a:ln>
                <a:noFill/>
              </a:ln>
              <a:effectLst/>
            </c:spPr>
            <c:extLst>
              <c:ext xmlns:c16="http://schemas.microsoft.com/office/drawing/2014/chart" uri="{C3380CC4-5D6E-409C-BE32-E72D297353CC}">
                <c16:uniqueId val="{00000003-EAAE-47D9-9D1A-02E242D1C4B8}"/>
              </c:ext>
            </c:extLst>
          </c:dPt>
          <c:dPt>
            <c:idx val="2"/>
            <c:invertIfNegative val="0"/>
            <c:bubble3D val="0"/>
            <c:spPr>
              <a:solidFill>
                <a:srgbClr val="1C6294"/>
              </a:solidFill>
              <a:ln>
                <a:noFill/>
              </a:ln>
              <a:effectLst/>
            </c:spPr>
            <c:extLst>
              <c:ext xmlns:c16="http://schemas.microsoft.com/office/drawing/2014/chart" uri="{C3380CC4-5D6E-409C-BE32-E72D297353CC}">
                <c16:uniqueId val="{00000005-EAAE-47D9-9D1A-02E242D1C4B8}"/>
              </c:ext>
            </c:extLst>
          </c:dPt>
          <c:dPt>
            <c:idx val="3"/>
            <c:invertIfNegative val="0"/>
            <c:bubble3D val="0"/>
            <c:spPr>
              <a:solidFill>
                <a:srgbClr val="75B6E5"/>
              </a:solidFill>
              <a:ln>
                <a:noFill/>
              </a:ln>
              <a:effectLst/>
            </c:spPr>
            <c:extLst>
              <c:ext xmlns:c16="http://schemas.microsoft.com/office/drawing/2014/chart" uri="{C3380CC4-5D6E-409C-BE32-E72D297353CC}">
                <c16:uniqueId val="{00000007-EAAE-47D9-9D1A-02E242D1C4B8}"/>
              </c:ext>
            </c:extLst>
          </c:dPt>
          <c:dPt>
            <c:idx val="4"/>
            <c:invertIfNegative val="0"/>
            <c:bubble3D val="0"/>
            <c:spPr>
              <a:solidFill>
                <a:srgbClr val="75B5E4"/>
              </a:solidFill>
              <a:ln>
                <a:noFill/>
              </a:ln>
              <a:effectLst/>
            </c:spPr>
            <c:extLst>
              <c:ext xmlns:c16="http://schemas.microsoft.com/office/drawing/2014/chart" uri="{C3380CC4-5D6E-409C-BE32-E72D297353CC}">
                <c16:uniqueId val="{00000009-EAAE-47D9-9D1A-02E242D1C4B8}"/>
              </c:ext>
            </c:extLst>
          </c:dPt>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București</c:v>
                </c:pt>
                <c:pt idx="1">
                  <c:v>Sibiu</c:v>
                </c:pt>
                <c:pt idx="2">
                  <c:v>Pitești</c:v>
                </c:pt>
                <c:pt idx="3">
                  <c:v>Albota</c:v>
                </c:pt>
                <c:pt idx="4">
                  <c:v>Cluj Napoca</c:v>
                </c:pt>
                <c:pt idx="5">
                  <c:v>Brașov</c:v>
                </c:pt>
              </c:strCache>
            </c:strRef>
          </c:cat>
          <c:val>
            <c:numRef>
              <c:f>Sheet1!$B$2:$B$7</c:f>
              <c:numCache>
                <c:formatCode>#,##0</c:formatCode>
                <c:ptCount val="6"/>
                <c:pt idx="0">
                  <c:v>4</c:v>
                </c:pt>
                <c:pt idx="1">
                  <c:v>4</c:v>
                </c:pt>
                <c:pt idx="2">
                  <c:v>2</c:v>
                </c:pt>
                <c:pt idx="3">
                  <c:v>1</c:v>
                </c:pt>
                <c:pt idx="4">
                  <c:v>1</c:v>
                </c:pt>
                <c:pt idx="5">
                  <c:v>1</c:v>
                </c:pt>
              </c:numCache>
            </c:numRef>
          </c:val>
          <c:extLst>
            <c:ext xmlns:c16="http://schemas.microsoft.com/office/drawing/2014/chart" uri="{C3380CC4-5D6E-409C-BE32-E72D297353CC}">
              <c16:uniqueId val="{0000000A-EAAE-47D9-9D1A-02E242D1C4B8}"/>
            </c:ext>
          </c:extLst>
        </c:ser>
        <c:dLbls>
          <c:showLegendKey val="0"/>
          <c:showVal val="0"/>
          <c:showCatName val="0"/>
          <c:showSerName val="0"/>
          <c:showPercent val="0"/>
          <c:showBubbleSize val="0"/>
        </c:dLbls>
        <c:gapWidth val="182"/>
        <c:axId val="82251072"/>
        <c:axId val="82244832"/>
      </c:barChart>
      <c:catAx>
        <c:axId val="82251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82244832"/>
        <c:crosses val="autoZero"/>
        <c:auto val="1"/>
        <c:lblAlgn val="ctr"/>
        <c:lblOffset val="100"/>
        <c:noMultiLvlLbl val="0"/>
      </c:catAx>
      <c:valAx>
        <c:axId val="82244832"/>
        <c:scaling>
          <c:orientation val="minMax"/>
        </c:scaling>
        <c:delete val="1"/>
        <c:axPos val="t"/>
        <c:numFmt formatCode="#,##0" sourceLinked="1"/>
        <c:majorTickMark val="none"/>
        <c:minorTickMark val="none"/>
        <c:tickLblPos val="nextTo"/>
        <c:crossAx val="8225107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948168684162203"/>
          <c:y val="5.2066107885622798E-2"/>
          <c:w val="0.43887859936465701"/>
          <c:h val="0.89719626168224298"/>
        </c:manualLayout>
      </c:layout>
      <c:barChart>
        <c:barDir val="bar"/>
        <c:grouping val="clustered"/>
        <c:varyColors val="0"/>
        <c:ser>
          <c:idx val="0"/>
          <c:order val="0"/>
          <c:tx>
            <c:strRef>
              <c:f>Sheet1!$B$1</c:f>
              <c:strCache>
                <c:ptCount val="1"/>
                <c:pt idx="0">
                  <c:v>Series 1</c:v>
                </c:pt>
              </c:strCache>
            </c:strRef>
          </c:tx>
          <c:spPr>
            <a:solidFill>
              <a:schemeClr val="accent2">
                <a:lumMod val="60000"/>
                <a:lumOff val="40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0675-4280-8E99-6D07EB5DB8AA}"/>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0675-4280-8E99-6D07EB5DB8AA}"/>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0675-4280-8E99-6D07EB5DB8AA}"/>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0675-4280-8E99-6D07EB5DB8AA}"/>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0675-4280-8E99-6D07EB5DB8AA}"/>
              </c:ext>
            </c:extLst>
          </c:dPt>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Calitate a vieții mai bună</c:v>
                </c:pt>
                <c:pt idx="1">
                  <c:v>Loc de muncă mai bine plătit</c:v>
                </c:pt>
                <c:pt idx="2">
                  <c:v>Aer curat</c:v>
                </c:pt>
                <c:pt idx="3">
                  <c:v>Apropierea de familie</c:v>
                </c:pt>
                <c:pt idx="4">
                  <c:v>Servicii educaționale mai bune</c:v>
                </c:pt>
                <c:pt idx="5">
                  <c:v>Mutarea la azil</c:v>
                </c:pt>
              </c:strCache>
            </c:strRef>
          </c:cat>
          <c:val>
            <c:numRef>
              <c:f>Sheet1!$B$2:$B$7</c:f>
              <c:numCache>
                <c:formatCode>#,##0</c:formatCode>
                <c:ptCount val="6"/>
                <c:pt idx="0">
                  <c:v>5</c:v>
                </c:pt>
                <c:pt idx="1">
                  <c:v>4</c:v>
                </c:pt>
                <c:pt idx="2">
                  <c:v>1</c:v>
                </c:pt>
                <c:pt idx="3">
                  <c:v>1</c:v>
                </c:pt>
                <c:pt idx="4">
                  <c:v>1</c:v>
                </c:pt>
                <c:pt idx="5">
                  <c:v>1</c:v>
                </c:pt>
              </c:numCache>
            </c:numRef>
          </c:val>
          <c:extLst>
            <c:ext xmlns:c16="http://schemas.microsoft.com/office/drawing/2014/chart" uri="{C3380CC4-5D6E-409C-BE32-E72D297353CC}">
              <c16:uniqueId val="{0000000A-0675-4280-8E99-6D07EB5DB8AA}"/>
            </c:ext>
          </c:extLst>
        </c:ser>
        <c:dLbls>
          <c:showLegendKey val="0"/>
          <c:showVal val="0"/>
          <c:showCatName val="0"/>
          <c:showSerName val="0"/>
          <c:showPercent val="0"/>
          <c:showBubbleSize val="0"/>
        </c:dLbls>
        <c:gapWidth val="182"/>
        <c:axId val="82251072"/>
        <c:axId val="82244832"/>
      </c:barChart>
      <c:catAx>
        <c:axId val="82251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82244832"/>
        <c:crosses val="autoZero"/>
        <c:auto val="1"/>
        <c:lblAlgn val="ctr"/>
        <c:lblOffset val="100"/>
        <c:noMultiLvlLbl val="0"/>
      </c:catAx>
      <c:valAx>
        <c:axId val="82244832"/>
        <c:scaling>
          <c:orientation val="minMax"/>
        </c:scaling>
        <c:delete val="1"/>
        <c:axPos val="t"/>
        <c:numFmt formatCode="#,##0" sourceLinked="1"/>
        <c:majorTickMark val="none"/>
        <c:minorTickMark val="none"/>
        <c:tickLblPos val="nextTo"/>
        <c:crossAx val="8225107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50113366541899"/>
          <c:y val="4.2056074766355103E-2"/>
          <c:w val="0.53332015738268201"/>
          <c:h val="0.89719626168224298"/>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124163"/>
              </a:solidFill>
              <a:ln>
                <a:noFill/>
              </a:ln>
              <a:effectLst/>
            </c:spPr>
            <c:extLst>
              <c:ext xmlns:c16="http://schemas.microsoft.com/office/drawing/2014/chart" uri="{C3380CC4-5D6E-409C-BE32-E72D297353CC}">
                <c16:uniqueId val="{00000001-5639-4302-A652-E7AAFDDE2212}"/>
              </c:ext>
            </c:extLst>
          </c:dPt>
          <c:dPt>
            <c:idx val="1"/>
            <c:invertIfNegative val="0"/>
            <c:bubble3D val="0"/>
            <c:spPr>
              <a:solidFill>
                <a:srgbClr val="1C6294"/>
              </a:solidFill>
              <a:ln>
                <a:noFill/>
              </a:ln>
              <a:effectLst/>
            </c:spPr>
            <c:extLst>
              <c:ext xmlns:c16="http://schemas.microsoft.com/office/drawing/2014/chart" uri="{C3380CC4-5D6E-409C-BE32-E72D297353CC}">
                <c16:uniqueId val="{00000003-5639-4302-A652-E7AAFDDE2212}"/>
              </c:ext>
            </c:extLst>
          </c:dPt>
          <c:dPt>
            <c:idx val="2"/>
            <c:invertIfNegative val="0"/>
            <c:bubble3D val="0"/>
            <c:spPr>
              <a:solidFill>
                <a:srgbClr val="1C6294"/>
              </a:solidFill>
              <a:ln>
                <a:noFill/>
              </a:ln>
              <a:effectLst/>
            </c:spPr>
            <c:extLst>
              <c:ext xmlns:c16="http://schemas.microsoft.com/office/drawing/2014/chart" uri="{C3380CC4-5D6E-409C-BE32-E72D297353CC}">
                <c16:uniqueId val="{00000005-5639-4302-A652-E7AAFDDE2212}"/>
              </c:ext>
            </c:extLst>
          </c:dPt>
          <c:dPt>
            <c:idx val="3"/>
            <c:invertIfNegative val="0"/>
            <c:bubble3D val="0"/>
            <c:spPr>
              <a:solidFill>
                <a:srgbClr val="75B6E5"/>
              </a:solidFill>
              <a:ln>
                <a:noFill/>
              </a:ln>
              <a:effectLst/>
            </c:spPr>
            <c:extLst>
              <c:ext xmlns:c16="http://schemas.microsoft.com/office/drawing/2014/chart" uri="{C3380CC4-5D6E-409C-BE32-E72D297353CC}">
                <c16:uniqueId val="{00000007-5639-4302-A652-E7AAFDDE2212}"/>
              </c:ext>
            </c:extLst>
          </c:dPt>
          <c:dPt>
            <c:idx val="4"/>
            <c:invertIfNegative val="0"/>
            <c:bubble3D val="0"/>
            <c:spPr>
              <a:solidFill>
                <a:srgbClr val="75B5E4"/>
              </a:solidFill>
              <a:ln>
                <a:noFill/>
              </a:ln>
              <a:effectLst/>
            </c:spPr>
            <c:extLst>
              <c:ext xmlns:c16="http://schemas.microsoft.com/office/drawing/2014/chart" uri="{C3380CC4-5D6E-409C-BE32-E72D297353CC}">
                <c16:uniqueId val="{00000009-5639-4302-A652-E7AAFDDE2212}"/>
              </c:ext>
            </c:extLst>
          </c:dPt>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București</c:v>
                </c:pt>
                <c:pt idx="1">
                  <c:v>Sibiu</c:v>
                </c:pt>
                <c:pt idx="2">
                  <c:v>Argeș</c:v>
                </c:pt>
                <c:pt idx="3">
                  <c:v>Cluj</c:v>
                </c:pt>
                <c:pt idx="4">
                  <c:v>Brașov</c:v>
                </c:pt>
              </c:strCache>
            </c:strRef>
          </c:cat>
          <c:val>
            <c:numRef>
              <c:f>Sheet1!$B$2:$B$6</c:f>
              <c:numCache>
                <c:formatCode>#,##0</c:formatCode>
                <c:ptCount val="5"/>
                <c:pt idx="0">
                  <c:v>4.3972593728053502</c:v>
                </c:pt>
                <c:pt idx="1">
                  <c:v>4</c:v>
                </c:pt>
                <c:pt idx="2">
                  <c:v>3.2058759379823099</c:v>
                </c:pt>
                <c:pt idx="3">
                  <c:v>1</c:v>
                </c:pt>
                <c:pt idx="4">
                  <c:v>0.50765910937981695</c:v>
                </c:pt>
              </c:numCache>
            </c:numRef>
          </c:val>
          <c:extLst>
            <c:ext xmlns:c16="http://schemas.microsoft.com/office/drawing/2014/chart" uri="{C3380CC4-5D6E-409C-BE32-E72D297353CC}">
              <c16:uniqueId val="{0000000A-5639-4302-A652-E7AAFDDE2212}"/>
            </c:ext>
          </c:extLst>
        </c:ser>
        <c:dLbls>
          <c:showLegendKey val="0"/>
          <c:showVal val="0"/>
          <c:showCatName val="0"/>
          <c:showSerName val="0"/>
          <c:showPercent val="0"/>
          <c:showBubbleSize val="0"/>
        </c:dLbls>
        <c:gapWidth val="182"/>
        <c:axId val="82251072"/>
        <c:axId val="82244832"/>
      </c:barChart>
      <c:catAx>
        <c:axId val="82251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82244832"/>
        <c:crosses val="autoZero"/>
        <c:auto val="1"/>
        <c:lblAlgn val="ctr"/>
        <c:lblOffset val="100"/>
        <c:noMultiLvlLbl val="0"/>
      </c:catAx>
      <c:valAx>
        <c:axId val="82244832"/>
        <c:scaling>
          <c:orientation val="minMax"/>
        </c:scaling>
        <c:delete val="1"/>
        <c:axPos val="t"/>
        <c:numFmt formatCode="#,##0" sourceLinked="1"/>
        <c:majorTickMark val="none"/>
        <c:minorTickMark val="none"/>
        <c:tickLblPos val="nextTo"/>
        <c:crossAx val="8225107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07087694987702"/>
          <c:y val="1.14794455106659E-2"/>
          <c:w val="0.44695539190988598"/>
          <c:h val="0.95240686788232498"/>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Mănăstirea Curtea de Argeș</c:v>
                </c:pt>
                <c:pt idx="1">
                  <c:v>Muzeul Județean Argeș</c:v>
                </c:pt>
                <c:pt idx="2">
                  <c:v>Teatrul „Alexandru Davila”</c:v>
                </c:pt>
                <c:pt idx="3">
                  <c:v>Parcul Natural Trivale</c:v>
                </c:pt>
                <c:pt idx="4">
                  <c:v>Schitul Trivale</c:v>
                </c:pt>
                <c:pt idx="5">
                  <c:v>Biblioteca Judeţeană "Dinicu Golescu", Pitești</c:v>
                </c:pt>
                <c:pt idx="6">
                  <c:v>Vila Florica</c:v>
                </c:pt>
                <c:pt idx="7">
                  <c:v>Fântâna Muzicală Pitești</c:v>
                </c:pt>
                <c:pt idx="8">
                  <c:v>Filarmonica Pitești</c:v>
                </c:pt>
                <c:pt idx="9">
                  <c:v>Muzeul Național Brătianu</c:v>
                </c:pt>
                <c:pt idx="10">
                  <c:v>Casa memorială ”Liviu Rebreanu”, Ștefănești</c:v>
                </c:pt>
                <c:pt idx="11">
                  <c:v>Complexul feudal "Curtea Domnească de la Argeș"</c:v>
                </c:pt>
                <c:pt idx="12">
                  <c:v>Catedrala Arhiepiscopală și Regală, Curtea de Argeș</c:v>
                </c:pt>
                <c:pt idx="13">
                  <c:v>Fântâna Meșterului Manole</c:v>
                </c:pt>
                <c:pt idx="14">
                  <c:v>Memorialul Închisoarea Pitești</c:v>
                </c:pt>
                <c:pt idx="15">
                  <c:v>Pădurea Trivale</c:v>
                </c:pt>
                <c:pt idx="16">
                  <c:v>Parcul Lunca Argeșului</c:v>
                </c:pt>
                <c:pt idx="17">
                  <c:v>Crucea Jurământului din Câmpulung</c:v>
                </c:pt>
                <c:pt idx="18">
                  <c:v>Biserica Domnească ”Sfântul Gheorghe”, Pitești</c:v>
                </c:pt>
                <c:pt idx="19">
                  <c:v>Casa de Cultură a Sindicatelor Pitești</c:v>
                </c:pt>
                <c:pt idx="20">
                  <c:v>Galeria de Artă Pitești</c:v>
                </c:pt>
                <c:pt idx="21">
                  <c:v>Biserica ”Adormirea Maicii Domnului”, Câmpulung</c:v>
                </c:pt>
                <c:pt idx="22">
                  <c:v>Catedrala Ortodoxă ”Sfinții Apostoli Petru și Pavel”, Mioveni</c:v>
                </c:pt>
              </c:strCache>
            </c:strRef>
          </c:cat>
          <c:val>
            <c:numRef>
              <c:f>Sheet1!$B$2:$B$24</c:f>
              <c:numCache>
                <c:formatCode>General</c:formatCode>
                <c:ptCount val="23"/>
                <c:pt idx="0">
                  <c:v>244</c:v>
                </c:pt>
                <c:pt idx="1">
                  <c:v>149</c:v>
                </c:pt>
                <c:pt idx="2">
                  <c:v>62</c:v>
                </c:pt>
                <c:pt idx="3">
                  <c:v>52</c:v>
                </c:pt>
                <c:pt idx="4">
                  <c:v>46</c:v>
                </c:pt>
                <c:pt idx="5">
                  <c:v>41</c:v>
                </c:pt>
                <c:pt idx="6">
                  <c:v>40</c:v>
                </c:pt>
                <c:pt idx="7">
                  <c:v>30</c:v>
                </c:pt>
                <c:pt idx="8">
                  <c:v>27</c:v>
                </c:pt>
                <c:pt idx="9">
                  <c:v>26</c:v>
                </c:pt>
                <c:pt idx="10">
                  <c:v>24</c:v>
                </c:pt>
                <c:pt idx="11">
                  <c:v>19</c:v>
                </c:pt>
                <c:pt idx="12">
                  <c:v>18</c:v>
                </c:pt>
                <c:pt idx="13">
                  <c:v>17</c:v>
                </c:pt>
                <c:pt idx="14">
                  <c:v>17</c:v>
                </c:pt>
                <c:pt idx="15">
                  <c:v>17</c:v>
                </c:pt>
                <c:pt idx="16">
                  <c:v>16</c:v>
                </c:pt>
                <c:pt idx="17">
                  <c:v>13</c:v>
                </c:pt>
                <c:pt idx="18">
                  <c:v>11</c:v>
                </c:pt>
                <c:pt idx="19">
                  <c:v>11</c:v>
                </c:pt>
                <c:pt idx="20">
                  <c:v>11</c:v>
                </c:pt>
                <c:pt idx="21">
                  <c:v>10</c:v>
                </c:pt>
                <c:pt idx="22">
                  <c:v>10</c:v>
                </c:pt>
              </c:numCache>
            </c:numRef>
          </c:val>
          <c:extLst>
            <c:ext xmlns:c16="http://schemas.microsoft.com/office/drawing/2014/chart" uri="{C3380CC4-5D6E-409C-BE32-E72D297353CC}">
              <c16:uniqueId val="{00000000-5734-4E34-AD26-F8DD50B8E7B2}"/>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General"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77115261188799"/>
          <c:y val="2.7689078844775401E-2"/>
          <c:w val="0.52324582687601395"/>
          <c:h val="0.9737129978301070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24"/>
            <c:invertIfNegative val="0"/>
            <c:bubble3D val="0"/>
            <c:spPr>
              <a:noFill/>
              <a:ln>
                <a:noFill/>
              </a:ln>
              <a:effectLst/>
            </c:spPr>
            <c:extLst>
              <c:ext xmlns:c16="http://schemas.microsoft.com/office/drawing/2014/chart" uri="{C3380CC4-5D6E-409C-BE32-E72D297353CC}">
                <c16:uniqueId val="{00000000-4E6A-49B7-BB14-12648F6D2F4D}"/>
              </c:ext>
            </c:extLst>
          </c:dPt>
          <c:dLbls>
            <c:dLbl>
              <c:idx val="24"/>
              <c:delete val="1"/>
              <c:extLst>
                <c:ext xmlns:c15="http://schemas.microsoft.com/office/drawing/2012/chart" uri="{CE6537A1-D6FC-4f65-9D91-7224C49458BB}"/>
                <c:ext xmlns:c16="http://schemas.microsoft.com/office/drawing/2014/chart" uri="{C3380CC4-5D6E-409C-BE32-E72D297353CC}">
                  <c16:uniqueId val="{00000000-4E6A-49B7-BB14-12648F6D2F4D}"/>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4"/>
                <c:pt idx="0">
                  <c:v>Centrul Cultural Pitești</c:v>
                </c:pt>
                <c:pt idx="1">
                  <c:v>Poarta Eroilor Pitești</c:v>
                </c:pt>
                <c:pt idx="2">
                  <c:v>Simfonia Lalelelor</c:v>
                </c:pt>
                <c:pt idx="3">
                  <c:v>Centrul de Cultură și Arte ”George Topîrceanu”, Curtea de Argeș</c:v>
                </c:pt>
                <c:pt idx="4">
                  <c:v>Castrul Roman Jidova, Câmpulung</c:v>
                </c:pt>
                <c:pt idx="5">
                  <c:v>Muzeul Arta Lemnului Câmpulung</c:v>
                </c:pt>
                <c:pt idx="6">
                  <c:v>Palatul Copiilor Pitești</c:v>
                </c:pt>
                <c:pt idx="7">
                  <c:v>Biserica Olari, Curtea de Argeș</c:v>
                </c:pt>
                <c:pt idx="8">
                  <c:v>Casa Norocea, Curtea de Argeș</c:v>
                </c:pt>
                <c:pt idx="9">
                  <c:v>Parcul Pardon, Câmpulung</c:v>
                </c:pt>
                <c:pt idx="10">
                  <c:v>Grădina zoologică Pitești</c:v>
                </c:pt>
                <c:pt idx="11">
                  <c:v>Muzeul Etnografic Câmpulung</c:v>
                </c:pt>
                <c:pt idx="12">
                  <c:v>Muzeul Etnografic Goleștii Badii, Topoloveni</c:v>
                </c:pt>
                <c:pt idx="13">
                  <c:v>Biserica Domnească ”Sfântul Nicolae”, Curtea de Argeș</c:v>
                </c:pt>
                <c:pt idx="14">
                  <c:v>Biserica Domnească, Curtea de Argeș</c:v>
                </c:pt>
                <c:pt idx="15">
                  <c:v>Casa de Cultură Mioveni</c:v>
                </c:pt>
                <c:pt idx="16">
                  <c:v>Fântâna Arteziană Pitești</c:v>
                </c:pt>
                <c:pt idx="17">
                  <c:v>Muzeul Etnografic Costești</c:v>
                </c:pt>
                <c:pt idx="18">
                  <c:v>Lingura de lemn uriașă de la Mioveni</c:v>
                </c:pt>
                <c:pt idx="19">
                  <c:v>Târgul de Crăciun Mioveni</c:v>
                </c:pt>
                <c:pt idx="20">
                  <c:v>Casa de Cultură a Sindicatelor Mioveni</c:v>
                </c:pt>
                <c:pt idx="21">
                  <c:v>Catedrala "Sfântul Gheorghe", Topoloveni</c:v>
                </c:pt>
                <c:pt idx="22">
                  <c:v>Cinema București</c:v>
                </c:pt>
                <c:pt idx="23">
                  <c:v>Gara Regală Curtea de Argeș</c:v>
                </c:pt>
              </c:strCache>
            </c:strRef>
          </c:cat>
          <c:val>
            <c:numRef>
              <c:f>Sheet1!$B$2:$B$26</c:f>
              <c:numCache>
                <c:formatCode>General</c:formatCode>
                <c:ptCount val="25"/>
                <c:pt idx="0">
                  <c:v>9</c:v>
                </c:pt>
                <c:pt idx="1">
                  <c:v>9</c:v>
                </c:pt>
                <c:pt idx="2">
                  <c:v>8</c:v>
                </c:pt>
                <c:pt idx="3">
                  <c:v>7</c:v>
                </c:pt>
                <c:pt idx="4">
                  <c:v>6</c:v>
                </c:pt>
                <c:pt idx="5">
                  <c:v>6</c:v>
                </c:pt>
                <c:pt idx="6">
                  <c:v>6</c:v>
                </c:pt>
                <c:pt idx="7">
                  <c:v>5</c:v>
                </c:pt>
                <c:pt idx="8">
                  <c:v>5</c:v>
                </c:pt>
                <c:pt idx="9">
                  <c:v>5</c:v>
                </c:pt>
                <c:pt idx="10">
                  <c:v>4</c:v>
                </c:pt>
                <c:pt idx="11">
                  <c:v>4</c:v>
                </c:pt>
                <c:pt idx="12">
                  <c:v>4</c:v>
                </c:pt>
                <c:pt idx="13">
                  <c:v>3</c:v>
                </c:pt>
                <c:pt idx="14">
                  <c:v>3</c:v>
                </c:pt>
                <c:pt idx="15">
                  <c:v>3</c:v>
                </c:pt>
                <c:pt idx="16">
                  <c:v>3</c:v>
                </c:pt>
                <c:pt idx="17">
                  <c:v>3</c:v>
                </c:pt>
                <c:pt idx="18">
                  <c:v>2</c:v>
                </c:pt>
                <c:pt idx="19">
                  <c:v>2</c:v>
                </c:pt>
                <c:pt idx="20">
                  <c:v>1</c:v>
                </c:pt>
                <c:pt idx="21">
                  <c:v>1</c:v>
                </c:pt>
                <c:pt idx="22">
                  <c:v>1</c:v>
                </c:pt>
                <c:pt idx="23">
                  <c:v>1</c:v>
                </c:pt>
                <c:pt idx="24">
                  <c:v>40</c:v>
                </c:pt>
              </c:numCache>
            </c:numRef>
          </c:val>
          <c:extLst>
            <c:ext xmlns:c16="http://schemas.microsoft.com/office/drawing/2014/chart" uri="{C3380CC4-5D6E-409C-BE32-E72D297353CC}">
              <c16:uniqueId val="{00000000-E4C5-4006-A720-1946D4C2728D}"/>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General"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77989438863302"/>
          <c:y val="1.47096069106667E-2"/>
          <c:w val="0.410843348359824"/>
          <c:h val="0.9737129978301070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Barajul Vidraru</c:v>
                </c:pt>
                <c:pt idx="1">
                  <c:v>Transfăgărăşan</c:v>
                </c:pt>
                <c:pt idx="2">
                  <c:v>Cetatea Poenari</c:v>
                </c:pt>
                <c:pt idx="3">
                  <c:v>Mausoleul Eroilor Mateiaș</c:v>
                </c:pt>
                <c:pt idx="4">
                  <c:v>Mănăstirea Corbii de Piatră</c:v>
                </c:pt>
                <c:pt idx="5">
                  <c:v>Conacul Golești</c:v>
                </c:pt>
                <c:pt idx="6">
                  <c:v>Peştera Dâmbovicioara</c:v>
                </c:pt>
                <c:pt idx="7">
                  <c:v>Muzeul Golești</c:v>
                </c:pt>
                <c:pt idx="8">
                  <c:v>Mănăstirea Nămăești</c:v>
                </c:pt>
                <c:pt idx="9">
                  <c:v>Muzeul Satului Galeş</c:v>
                </c:pt>
                <c:pt idx="10">
                  <c:v>Mănăstirea Aninoasa</c:v>
                </c:pt>
                <c:pt idx="11">
                  <c:v>Casa Memorială “Dinu Lipatti”, Leordeni</c:v>
                </c:pt>
                <c:pt idx="12">
                  <c:v>Mănăstirea Cetăţuia-Negru Vodă</c:v>
                </c:pt>
                <c:pt idx="13">
                  <c:v>Conacul Micești</c:v>
                </c:pt>
                <c:pt idx="14">
                  <c:v>Cascada Capra</c:v>
                </c:pt>
                <c:pt idx="15">
                  <c:v>Biserica de Lemn ”Sfântul Gheorghe”, Bascov</c:v>
                </c:pt>
                <c:pt idx="16">
                  <c:v>Casa Memorială ”George Topîrceanu”, Nămăești</c:v>
                </c:pt>
                <c:pt idx="17">
                  <c:v>Rezervația naturală ”Poiana cu narcise Negrași”</c:v>
                </c:pt>
                <c:pt idx="18">
                  <c:v>Cheile Dâmbovicioarei</c:v>
                </c:pt>
                <c:pt idx="19">
                  <c:v>Parcul Dendrologic, Mihăești</c:v>
                </c:pt>
                <c:pt idx="20">
                  <c:v>Mănăstirea Glavacioc</c:v>
                </c:pt>
                <c:pt idx="21">
                  <c:v>Cabana Voina</c:v>
                </c:pt>
                <c:pt idx="22">
                  <c:v>Biserica Izvoarele de Leac, Merișani</c:v>
                </c:pt>
              </c:strCache>
            </c:strRef>
          </c:cat>
          <c:val>
            <c:numRef>
              <c:f>Sheet1!$B$2:$B$24</c:f>
              <c:numCache>
                <c:formatCode>#,##0</c:formatCode>
                <c:ptCount val="23"/>
                <c:pt idx="0">
                  <c:v>108</c:v>
                </c:pt>
                <c:pt idx="1">
                  <c:v>90</c:v>
                </c:pt>
                <c:pt idx="2">
                  <c:v>59</c:v>
                </c:pt>
                <c:pt idx="3">
                  <c:v>47</c:v>
                </c:pt>
                <c:pt idx="4">
                  <c:v>46</c:v>
                </c:pt>
                <c:pt idx="5">
                  <c:v>44</c:v>
                </c:pt>
                <c:pt idx="6">
                  <c:v>43</c:v>
                </c:pt>
                <c:pt idx="7">
                  <c:v>43</c:v>
                </c:pt>
                <c:pt idx="8">
                  <c:v>41</c:v>
                </c:pt>
                <c:pt idx="9">
                  <c:v>39</c:v>
                </c:pt>
                <c:pt idx="10">
                  <c:v>31</c:v>
                </c:pt>
                <c:pt idx="11">
                  <c:v>27</c:v>
                </c:pt>
                <c:pt idx="12">
                  <c:v>25</c:v>
                </c:pt>
                <c:pt idx="13">
                  <c:v>22</c:v>
                </c:pt>
                <c:pt idx="14">
                  <c:v>20</c:v>
                </c:pt>
                <c:pt idx="15">
                  <c:v>20</c:v>
                </c:pt>
                <c:pt idx="16">
                  <c:v>19</c:v>
                </c:pt>
                <c:pt idx="17">
                  <c:v>16</c:v>
                </c:pt>
                <c:pt idx="18">
                  <c:v>14.1529388705119</c:v>
                </c:pt>
                <c:pt idx="19">
                  <c:v>14</c:v>
                </c:pt>
                <c:pt idx="20">
                  <c:v>13</c:v>
                </c:pt>
                <c:pt idx="21">
                  <c:v>13</c:v>
                </c:pt>
                <c:pt idx="22">
                  <c:v>11</c:v>
                </c:pt>
              </c:numCache>
            </c:numRef>
          </c:val>
          <c:extLst>
            <c:ext xmlns:c16="http://schemas.microsoft.com/office/drawing/2014/chart" uri="{C3380CC4-5D6E-409C-BE32-E72D297353CC}">
              <c16:uniqueId val="{00000000-901C-436E-BFD9-21B64CD83459}"/>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321412888192699"/>
          <c:y val="1.6274393856347699E-2"/>
          <c:w val="0.49995558887081998"/>
          <c:h val="0.9737129978301070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22"/>
            <c:invertIfNegative val="0"/>
            <c:bubble3D val="0"/>
            <c:spPr>
              <a:noFill/>
              <a:ln>
                <a:noFill/>
              </a:ln>
              <a:effectLst/>
            </c:spPr>
            <c:extLst>
              <c:ext xmlns:c16="http://schemas.microsoft.com/office/drawing/2014/chart" uri="{C3380CC4-5D6E-409C-BE32-E72D297353CC}">
                <c16:uniqueId val="{00000000-ED69-42D2-A6E9-E324BC055C4C}"/>
              </c:ext>
            </c:extLst>
          </c:dPt>
          <c:dLbls>
            <c:dLbl>
              <c:idx val="22"/>
              <c:delete val="1"/>
              <c:extLst>
                <c:ext xmlns:c15="http://schemas.microsoft.com/office/drawing/2012/chart" uri="{CE6537A1-D6FC-4f65-9D91-7224C49458BB}"/>
                <c:ext xmlns:c16="http://schemas.microsoft.com/office/drawing/2014/chart" uri="{C3380CC4-5D6E-409C-BE32-E72D297353CC}">
                  <c16:uniqueId val="{00000000-ED69-42D2-A6E9-E324BC055C4C}"/>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2"/>
                <c:pt idx="0">
                  <c:v>Crucile de piatră de la Godeni</c:v>
                </c:pt>
                <c:pt idx="1">
                  <c:v>Castelul Dracula, Arefu</c:v>
                </c:pt>
                <c:pt idx="2">
                  <c:v>Cabana Cota 2000</c:v>
                </c:pt>
                <c:pt idx="3">
                  <c:v>Peștera Colțul Surpat (Peștera Urșilor)</c:v>
                </c:pt>
                <c:pt idx="4">
                  <c:v>Mănăstirea Roboaia</c:v>
                </c:pt>
                <c:pt idx="5">
                  <c:v>Crucea lui Mihai Viteazul</c:v>
                </c:pt>
                <c:pt idx="6">
                  <c:v>Focul lui Sumedru</c:v>
                </c:pt>
                <c:pt idx="7">
                  <c:v>Cheile și Peștera Dâmbovicioarei</c:v>
                </c:pt>
                <c:pt idx="8">
                  <c:v>Cascada Văii Rele</c:v>
                </c:pt>
                <c:pt idx="9">
                  <c:v>Lacul Nucșoara</c:v>
                </c:pt>
                <c:pt idx="10">
                  <c:v>Statuia lui Prometeu</c:v>
                </c:pt>
                <c:pt idx="11">
                  <c:v>Muzeul Viticulturii și Pomiculturii (Muzeul Golești)</c:v>
                </c:pt>
                <c:pt idx="12">
                  <c:v>Cheile și Poienile Vâlsanului</c:v>
                </c:pt>
                <c:pt idx="13">
                  <c:v>Căsuța Albastră, Corbii de Piatră</c:v>
                </c:pt>
                <c:pt idx="14">
                  <c:v>Cula Brătienilor</c:v>
                </c:pt>
                <c:pt idx="15">
                  <c:v>Biserica Golești</c:v>
                </c:pt>
                <c:pt idx="16">
                  <c:v>Situl Arheologic de la Popești</c:v>
                </c:pt>
                <c:pt idx="17">
                  <c:v>Casa Memorială ”Elisabeta Rizea”, Nucșoara</c:v>
                </c:pt>
                <c:pt idx="18">
                  <c:v>Cabana Cuca</c:v>
                </c:pt>
                <c:pt idx="19">
                  <c:v>Lacul Vidraru</c:v>
                </c:pt>
                <c:pt idx="20">
                  <c:v>Manastirea ”Lunca Corbului”</c:v>
                </c:pt>
                <c:pt idx="21">
                  <c:v>Vârful Moldoveanu</c:v>
                </c:pt>
              </c:strCache>
            </c:strRef>
          </c:cat>
          <c:val>
            <c:numRef>
              <c:f>Sheet1!$B$2:$B$24</c:f>
              <c:numCache>
                <c:formatCode>General</c:formatCode>
                <c:ptCount val="23"/>
                <c:pt idx="0">
                  <c:v>10</c:v>
                </c:pt>
                <c:pt idx="1">
                  <c:v>10</c:v>
                </c:pt>
                <c:pt idx="2">
                  <c:v>10</c:v>
                </c:pt>
                <c:pt idx="3">
                  <c:v>9</c:v>
                </c:pt>
                <c:pt idx="4">
                  <c:v>9</c:v>
                </c:pt>
                <c:pt idx="5">
                  <c:v>9</c:v>
                </c:pt>
                <c:pt idx="6">
                  <c:v>8</c:v>
                </c:pt>
                <c:pt idx="7">
                  <c:v>8</c:v>
                </c:pt>
                <c:pt idx="8">
                  <c:v>8</c:v>
                </c:pt>
                <c:pt idx="9">
                  <c:v>7</c:v>
                </c:pt>
                <c:pt idx="10">
                  <c:v>7</c:v>
                </c:pt>
                <c:pt idx="11">
                  <c:v>7</c:v>
                </c:pt>
                <c:pt idx="12">
                  <c:v>7</c:v>
                </c:pt>
                <c:pt idx="13">
                  <c:v>6</c:v>
                </c:pt>
                <c:pt idx="14">
                  <c:v>5</c:v>
                </c:pt>
                <c:pt idx="15">
                  <c:v>5</c:v>
                </c:pt>
                <c:pt idx="16">
                  <c:v>4</c:v>
                </c:pt>
                <c:pt idx="17">
                  <c:v>4</c:v>
                </c:pt>
                <c:pt idx="18">
                  <c:v>4</c:v>
                </c:pt>
                <c:pt idx="19">
                  <c:v>4</c:v>
                </c:pt>
                <c:pt idx="20">
                  <c:v>4</c:v>
                </c:pt>
                <c:pt idx="21">
                  <c:v>3</c:v>
                </c:pt>
                <c:pt idx="22">
                  <c:v>40</c:v>
                </c:pt>
              </c:numCache>
            </c:numRef>
          </c:val>
          <c:extLst>
            <c:ext xmlns:c16="http://schemas.microsoft.com/office/drawing/2014/chart" uri="{C3380CC4-5D6E-409C-BE32-E72D297353CC}">
              <c16:uniqueId val="{00000000-D4E1-43B6-8F88-DD4E5B8AC25B}"/>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General"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77989438863302"/>
          <c:y val="1.47096069106667E-2"/>
          <c:w val="0.410843348359824"/>
          <c:h val="0.97371299783010701"/>
        </c:manualLayout>
      </c:layout>
      <c:barChart>
        <c:barDir val="bar"/>
        <c:grouping val="clustered"/>
        <c:varyColors val="0"/>
        <c:ser>
          <c:idx val="0"/>
          <c:order val="0"/>
          <c:tx>
            <c:strRef>
              <c:f>Sheet1!$B$1</c:f>
              <c:strCache>
                <c:ptCount val="1"/>
                <c:pt idx="0">
                  <c:v>Series 1</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Festivalul ”Simfonia Lalelelor”, Pitești</c:v>
                </c:pt>
                <c:pt idx="1">
                  <c:v>Festivalul ”Toamna Piteșteană”</c:v>
                </c:pt>
                <c:pt idx="2">
                  <c:v>Zilele Municipiului Pitești</c:v>
                </c:pt>
                <c:pt idx="3">
                  <c:v>Sărbătoarele Narciselor, Negrași</c:v>
                </c:pt>
                <c:pt idx="4">
                  <c:v>Festivalul Țuicii, comuna CoșeȘti</c:v>
                </c:pt>
                <c:pt idx="5">
                  <c:v>Festivalul Caşcavalului, Brăduleţ</c:v>
                </c:pt>
                <c:pt idx="6">
                  <c:v>Festivalul Național de Muzică Lăutărească Veche Zavaidoc</c:v>
                </c:pt>
                <c:pt idx="7">
                  <c:v>Festivalul Călușului, Stolnici</c:v>
                </c:pt>
                <c:pt idx="8">
                  <c:v>Zilele Municipiului Câmpulung</c:v>
                </c:pt>
                <c:pt idx="9">
                  <c:v>Zilele Orașului Mioveni</c:v>
                </c:pt>
                <c:pt idx="10">
                  <c:v>Târgul de meșteșuguri și produse tradiționale ”Rod cu spor”</c:v>
                </c:pt>
                <c:pt idx="11">
                  <c:v>Festivalul Național de Muzică Folk ”Trivale Fest”</c:v>
                </c:pt>
                <c:pt idx="12">
                  <c:v>Zilele Municipiului Curtea de Argeș</c:v>
                </c:pt>
                <c:pt idx="13">
                  <c:v>Festivalul Național de Folclor, Mioveni</c:v>
                </c:pt>
                <c:pt idx="14">
                  <c:v>Sărbătorile Argeșului și Muscelului </c:v>
                </c:pt>
                <c:pt idx="15">
                  <c:v>Ziua Universală a Iei românești</c:v>
                </c:pt>
                <c:pt idx="16">
                  <c:v>Festivalul Internațional de Folclor "Carpați"</c:v>
                </c:pt>
                <c:pt idx="17">
                  <c:v>Festivalul-Concurs Național Premiile Muzicale ”Dinu Lipatti”</c:v>
                </c:pt>
                <c:pt idx="18">
                  <c:v>Festivalul ”Sus la munte, la Muscel”, Câmpulung</c:v>
                </c:pt>
              </c:strCache>
            </c:strRef>
          </c:cat>
          <c:val>
            <c:numRef>
              <c:f>Sheet1!$B$2:$B$20</c:f>
              <c:numCache>
                <c:formatCode>General</c:formatCode>
                <c:ptCount val="19"/>
                <c:pt idx="0">
                  <c:v>157</c:v>
                </c:pt>
                <c:pt idx="1">
                  <c:v>58</c:v>
                </c:pt>
                <c:pt idx="2">
                  <c:v>32</c:v>
                </c:pt>
                <c:pt idx="3">
                  <c:v>19</c:v>
                </c:pt>
                <c:pt idx="4">
                  <c:v>17</c:v>
                </c:pt>
                <c:pt idx="5">
                  <c:v>14</c:v>
                </c:pt>
                <c:pt idx="6">
                  <c:v>12</c:v>
                </c:pt>
                <c:pt idx="7">
                  <c:v>12</c:v>
                </c:pt>
                <c:pt idx="8">
                  <c:v>11</c:v>
                </c:pt>
                <c:pt idx="9">
                  <c:v>10</c:v>
                </c:pt>
                <c:pt idx="10">
                  <c:v>9</c:v>
                </c:pt>
                <c:pt idx="11">
                  <c:v>8</c:v>
                </c:pt>
                <c:pt idx="12">
                  <c:v>8</c:v>
                </c:pt>
                <c:pt idx="13">
                  <c:v>8</c:v>
                </c:pt>
                <c:pt idx="14">
                  <c:v>8</c:v>
                </c:pt>
                <c:pt idx="15">
                  <c:v>7</c:v>
                </c:pt>
                <c:pt idx="16">
                  <c:v>6</c:v>
                </c:pt>
                <c:pt idx="17">
                  <c:v>6</c:v>
                </c:pt>
                <c:pt idx="18">
                  <c:v>5</c:v>
                </c:pt>
              </c:numCache>
            </c:numRef>
          </c:val>
          <c:extLst>
            <c:ext xmlns:c16="http://schemas.microsoft.com/office/drawing/2014/chart" uri="{C3380CC4-5D6E-409C-BE32-E72D297353CC}">
              <c16:uniqueId val="{00000000-6E7E-4049-831C-1586E9520AA5}"/>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General"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9470491064513"/>
          <c:y val="4.9278514222590398E-3"/>
          <c:w val="0.40853309161349199"/>
          <c:h val="0.98715679180704496"/>
        </c:manualLayout>
      </c:layout>
      <c:barChart>
        <c:barDir val="bar"/>
        <c:grouping val="clustered"/>
        <c:varyColors val="0"/>
        <c:ser>
          <c:idx val="0"/>
          <c:order val="0"/>
          <c:tx>
            <c:strRef>
              <c:f>Sheet1!$B$1</c:f>
              <c:strCache>
                <c:ptCount val="1"/>
                <c:pt idx="0">
                  <c:v>Series 1</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Industria prelucrătoare ( inclusiv auto și subsidiare / alte ramuri ale industriei prelucrătoare)</c:v>
                </c:pt>
                <c:pt idx="1">
                  <c:v>Comerț cu ridicata si cu amănuntul; repararea autovehiculelor</c:v>
                </c:pt>
                <c:pt idx="2">
                  <c:v>Activități de servicii administrative si activități de servicii suport</c:v>
                </c:pt>
                <c:pt idx="3">
                  <c:v>Informații si comunicații</c:v>
                </c:pt>
                <c:pt idx="4">
                  <c:v>Învățământ</c:v>
                </c:pt>
                <c:pt idx="5">
                  <c:v>Producția si furnizarea de energie electrica si termica, gaze, apa calda</c:v>
                </c:pt>
                <c:pt idx="6">
                  <c:v>Sănătate si asistenta sociala</c:v>
                </c:pt>
                <c:pt idx="7">
                  <c:v>Transport si depozitare</c:v>
                </c:pt>
                <c:pt idx="8">
                  <c:v>Construcții</c:v>
                </c:pt>
                <c:pt idx="9">
                  <c:v>Agricultura, silvicultura si pescuit</c:v>
                </c:pt>
                <c:pt idx="10">
                  <c:v>Tranzacții imobiliare</c:v>
                </c:pt>
                <c:pt idx="11">
                  <c:v>Hoteluri si restaurante</c:v>
                </c:pt>
                <c:pt idx="12">
                  <c:v>Activități profesionale, științifice si tehnice</c:v>
                </c:pt>
                <c:pt idx="13">
                  <c:v>Distribuția apei; salubritate, gestionarea deșeurilor,</c:v>
                </c:pt>
                <c:pt idx="14">
                  <c:v>Intermedieri financiare si asigurări</c:v>
                </c:pt>
                <c:pt idx="15">
                  <c:v>Activități de spectacole, culturale si recreative</c:v>
                </c:pt>
                <c:pt idx="16">
                  <c:v>Alte activități de servicii</c:v>
                </c:pt>
              </c:strCache>
            </c:strRef>
          </c:cat>
          <c:val>
            <c:numRef>
              <c:f>Sheet1!$B$2:$B$18</c:f>
              <c:numCache>
                <c:formatCode>0%</c:formatCode>
                <c:ptCount val="17"/>
                <c:pt idx="0">
                  <c:v>0.11</c:v>
                </c:pt>
                <c:pt idx="1">
                  <c:v>0.1</c:v>
                </c:pt>
                <c:pt idx="2">
                  <c:v>0.09</c:v>
                </c:pt>
                <c:pt idx="3">
                  <c:v>0.05</c:v>
                </c:pt>
                <c:pt idx="4">
                  <c:v>0.04</c:v>
                </c:pt>
                <c:pt idx="5">
                  <c:v>0.04</c:v>
                </c:pt>
                <c:pt idx="6">
                  <c:v>0.03</c:v>
                </c:pt>
                <c:pt idx="7">
                  <c:v>0.03</c:v>
                </c:pt>
                <c:pt idx="8">
                  <c:v>0.03</c:v>
                </c:pt>
                <c:pt idx="9">
                  <c:v>0.03</c:v>
                </c:pt>
                <c:pt idx="10">
                  <c:v>0.03</c:v>
                </c:pt>
                <c:pt idx="11">
                  <c:v>0.02</c:v>
                </c:pt>
                <c:pt idx="12">
                  <c:v>0.02</c:v>
                </c:pt>
                <c:pt idx="13">
                  <c:v>0.02</c:v>
                </c:pt>
                <c:pt idx="14">
                  <c:v>0.02</c:v>
                </c:pt>
                <c:pt idx="15">
                  <c:v>0.01</c:v>
                </c:pt>
                <c:pt idx="16">
                  <c:v>0.01</c:v>
                </c:pt>
              </c:numCache>
            </c:numRef>
          </c:val>
          <c:extLst>
            <c:ext xmlns:c16="http://schemas.microsoft.com/office/drawing/2014/chart" uri="{C3380CC4-5D6E-409C-BE32-E72D297353CC}">
              <c16:uniqueId val="{00000000-0C67-4981-A174-99A11C3E188A}"/>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scaling>
        <c:delete val="1"/>
        <c:axPos val="t"/>
        <c:numFmt formatCode="0%" sourceLinked="1"/>
        <c:majorTickMark val="none"/>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505426356589096"/>
          <c:y val="0.109109624292331"/>
          <c:w val="0.41541085271317801"/>
          <c:h val="0.88574369531652097"/>
        </c:manualLayout>
      </c:layout>
      <c:barChart>
        <c:barDir val="bar"/>
        <c:grouping val="clustered"/>
        <c:varyColors val="0"/>
        <c:ser>
          <c:idx val="0"/>
          <c:order val="0"/>
          <c:tx>
            <c:strRef>
              <c:f>Sheet1!$B$1</c:f>
              <c:strCache>
                <c:ptCount val="1"/>
                <c:pt idx="0">
                  <c:v>Series 1</c:v>
                </c:pt>
              </c:strCache>
            </c:strRef>
          </c:tx>
          <c:spPr>
            <a:solidFill>
              <a:schemeClr val="accent5">
                <a:lumMod val="75000"/>
              </a:schemeClr>
            </a:solidFill>
            <a:ln>
              <a:noFill/>
            </a:ln>
            <a:effectLst/>
          </c:spPr>
          <c:invertIfNegative val="0"/>
          <c:dPt>
            <c:idx val="23"/>
            <c:invertIfNegative val="0"/>
            <c:bubble3D val="0"/>
            <c:spPr>
              <a:noFill/>
              <a:ln>
                <a:noFill/>
              </a:ln>
              <a:effectLst/>
            </c:spPr>
            <c:extLst>
              <c:ext xmlns:c16="http://schemas.microsoft.com/office/drawing/2014/chart" uri="{C3380CC4-5D6E-409C-BE32-E72D297353CC}">
                <c16:uniqueId val="{00000000-E7E9-467A-854D-5296210B5FEF}"/>
              </c:ext>
            </c:extLst>
          </c:dPt>
          <c:dLbls>
            <c:dLbl>
              <c:idx val="23"/>
              <c:delete val="1"/>
              <c:extLst>
                <c:ext xmlns:c15="http://schemas.microsoft.com/office/drawing/2012/chart" uri="{CE6537A1-D6FC-4f65-9D91-7224C49458BB}"/>
                <c:ext xmlns:c16="http://schemas.microsoft.com/office/drawing/2014/chart" uri="{C3380CC4-5D6E-409C-BE32-E72D297353CC}">
                  <c16:uniqueId val="{00000000-E7E9-467A-854D-5296210B5FEF}"/>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3"/>
                <c:pt idx="0">
                  <c:v>Răvășitul oilor</c:v>
                </c:pt>
                <c:pt idx="1">
                  <c:v>Defilarea din fiecare an de 1 Decembrie</c:v>
                </c:pt>
                <c:pt idx="2">
                  <c:v>Festivalul ”Covrigului cu ou”, Lerești</c:v>
                </c:pt>
                <c:pt idx="3">
                  <c:v>Târgul de Crăciun Pitești</c:v>
                </c:pt>
                <c:pt idx="4">
                  <c:v>Festivalul cu Specific Roman - Sigiliul Romei în Argeș</c:v>
                </c:pt>
                <c:pt idx="5">
                  <c:v>Budeasa Festival</c:v>
                </c:pt>
                <c:pt idx="6">
                  <c:v>RebelX Festival</c:v>
                </c:pt>
                <c:pt idx="7">
                  <c:v>Festivalul Cavalerul Negru, Curtea de Argeș</c:v>
                </c:pt>
                <c:pt idx="8">
                  <c:v>Rally Cross, Pitești</c:v>
                </c:pt>
                <c:pt idx="9">
                  <c:v>Noaptea Muzeelor, Pitești</c:v>
                </c:pt>
                <c:pt idx="10">
                  <c:v>Festivalul de muzică Rock Posada</c:v>
                </c:pt>
                <c:pt idx="11">
                  <c:v>Festivalul Internațional de Teatru ”Liviu Ciulei”</c:v>
                </c:pt>
                <c:pt idx="12">
                  <c:v>Concertul de Crăciun 2022, Filarmonica Pitești</c:v>
                </c:pt>
                <c:pt idx="13">
                  <c:v>Dracula Fest</c:v>
                </c:pt>
                <c:pt idx="14">
                  <c:v>Târgul de Crăciun Mioveni</c:v>
                </c:pt>
                <c:pt idx="15">
                  <c:v>Festivaul Național de Folclor</c:v>
                </c:pt>
                <c:pt idx="16">
                  <c:v>Zilele Orașului Ștefănești</c:v>
                </c:pt>
                <c:pt idx="17">
                  <c:v>Basarab Fest</c:v>
                </c:pt>
                <c:pt idx="18">
                  <c:v>Festivalul de Crăciun Mioveni</c:v>
                </c:pt>
                <c:pt idx="19">
                  <c:v>Festival istoric la conacul Golești</c:v>
                </c:pt>
                <c:pt idx="20">
                  <c:v>Festivalul rock la Cetatea lui Vlad Țepeș ”Poenari Archangels Fest 2022”</c:v>
                </c:pt>
                <c:pt idx="21">
                  <c:v>Carpați Retro Rally</c:v>
                </c:pt>
                <c:pt idx="22">
                  <c:v>Festival Tradiții Muscelene</c:v>
                </c:pt>
              </c:strCache>
            </c:strRef>
          </c:cat>
          <c:val>
            <c:numRef>
              <c:f>Sheet1!$B$2:$B$25</c:f>
              <c:numCache>
                <c:formatCode>General</c:formatCode>
                <c:ptCount val="24"/>
                <c:pt idx="0">
                  <c:v>4</c:v>
                </c:pt>
                <c:pt idx="1">
                  <c:v>4</c:v>
                </c:pt>
                <c:pt idx="2">
                  <c:v>4</c:v>
                </c:pt>
                <c:pt idx="3">
                  <c:v>4</c:v>
                </c:pt>
                <c:pt idx="4">
                  <c:v>4</c:v>
                </c:pt>
                <c:pt idx="5">
                  <c:v>3</c:v>
                </c:pt>
                <c:pt idx="6">
                  <c:v>3</c:v>
                </c:pt>
                <c:pt idx="7">
                  <c:v>3</c:v>
                </c:pt>
                <c:pt idx="8">
                  <c:v>3</c:v>
                </c:pt>
                <c:pt idx="9">
                  <c:v>3</c:v>
                </c:pt>
                <c:pt idx="10">
                  <c:v>3</c:v>
                </c:pt>
                <c:pt idx="11">
                  <c:v>3</c:v>
                </c:pt>
                <c:pt idx="12">
                  <c:v>3</c:v>
                </c:pt>
                <c:pt idx="13">
                  <c:v>3</c:v>
                </c:pt>
                <c:pt idx="14">
                  <c:v>3</c:v>
                </c:pt>
                <c:pt idx="15">
                  <c:v>3</c:v>
                </c:pt>
                <c:pt idx="16">
                  <c:v>3</c:v>
                </c:pt>
                <c:pt idx="17">
                  <c:v>2</c:v>
                </c:pt>
                <c:pt idx="18">
                  <c:v>2</c:v>
                </c:pt>
                <c:pt idx="19">
                  <c:v>2</c:v>
                </c:pt>
                <c:pt idx="20">
                  <c:v>1</c:v>
                </c:pt>
                <c:pt idx="21">
                  <c:v>1</c:v>
                </c:pt>
                <c:pt idx="22">
                  <c:v>1</c:v>
                </c:pt>
                <c:pt idx="23">
                  <c:v>40</c:v>
                </c:pt>
              </c:numCache>
            </c:numRef>
          </c:val>
          <c:extLst>
            <c:ext xmlns:c16="http://schemas.microsoft.com/office/drawing/2014/chart" uri="{C3380CC4-5D6E-409C-BE32-E72D297353CC}">
              <c16:uniqueId val="{00000000-FA8A-465E-9379-6ED5EF934E69}"/>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General"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293416447943999"/>
          <c:y val="0"/>
          <c:w val="0.42720076006124202"/>
          <c:h val="0.97371299783010701"/>
        </c:manualLayout>
      </c:layout>
      <c:barChart>
        <c:barDir val="bar"/>
        <c:grouping val="clustered"/>
        <c:varyColors val="0"/>
        <c:ser>
          <c:idx val="0"/>
          <c:order val="0"/>
          <c:tx>
            <c:strRef>
              <c:f>Sheet1!$B$1</c:f>
              <c:strCache>
                <c:ptCount val="1"/>
                <c:pt idx="0">
                  <c:v>Series 1</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Traseele montane și activitățile în activitățile în aer liber</c:v>
                </c:pt>
                <c:pt idx="1">
                  <c:v>Edificiile religioase (biserici, mănăstiri etc.)</c:v>
                </c:pt>
                <c:pt idx="2">
                  <c:v>Edificiile culturale (muzee, colecții, case memoriale,  monumente etc.)</c:v>
                </c:pt>
                <c:pt idx="3">
                  <c:v>Edificiile istorice (vestigii arheologice, castele, conace etc.)</c:v>
                </c:pt>
                <c:pt idx="4">
                  <c:v>Relieful</c:v>
                </c:pt>
                <c:pt idx="5">
                  <c:v>Edificiile economice cu funcție turistică (baraje și lacuri de acumulare etc.)</c:v>
                </c:pt>
                <c:pt idx="6">
                  <c:v>Arii naturale protejate, vegetație, faună</c:v>
                </c:pt>
                <c:pt idx="7">
                  <c:v>Evenimente, sărbători locale</c:v>
                </c:pt>
                <c:pt idx="8">
                  <c:v>Ocupații tradiționale, obiceiuri, așezări frumoase</c:v>
                </c:pt>
                <c:pt idx="9">
                  <c:v>Lacurile, râurile</c:v>
                </c:pt>
                <c:pt idx="10">
                  <c:v>Infrastructura de transport (căile de comunicație, accesibilitate)</c:v>
                </c:pt>
                <c:pt idx="11">
                  <c:v>Infrastructura și serviciile de cazare</c:v>
                </c:pt>
                <c:pt idx="12">
                  <c:v>Infrastructura și serviciile de alimentație publică (gastronomie)</c:v>
                </c:pt>
                <c:pt idx="13">
                  <c:v>Infrastructura sportivă și de agrement</c:v>
                </c:pt>
              </c:strCache>
            </c:strRef>
          </c:cat>
          <c:val>
            <c:numRef>
              <c:f>Sheet1!$B$2:$B$15</c:f>
              <c:numCache>
                <c:formatCode>0%</c:formatCode>
                <c:ptCount val="14"/>
                <c:pt idx="0">
                  <c:v>0.47846463708610598</c:v>
                </c:pt>
                <c:pt idx="1">
                  <c:v>0.43734388546948799</c:v>
                </c:pt>
                <c:pt idx="2">
                  <c:v>0.39045117705675197</c:v>
                </c:pt>
                <c:pt idx="3">
                  <c:v>0.35335613444492803</c:v>
                </c:pt>
                <c:pt idx="4">
                  <c:v>0.31832017883519398</c:v>
                </c:pt>
                <c:pt idx="5">
                  <c:v>0.26133397885924597</c:v>
                </c:pt>
                <c:pt idx="6">
                  <c:v>0.18470337672360301</c:v>
                </c:pt>
                <c:pt idx="7">
                  <c:v>0.155706122934859</c:v>
                </c:pt>
                <c:pt idx="8">
                  <c:v>0.15083026540344199</c:v>
                </c:pt>
                <c:pt idx="9">
                  <c:v>0.11419976260834799</c:v>
                </c:pt>
                <c:pt idx="10">
                  <c:v>5.9095614689276897E-2</c:v>
                </c:pt>
                <c:pt idx="11">
                  <c:v>4.5801191618329899E-2</c:v>
                </c:pt>
                <c:pt idx="12">
                  <c:v>3.6207190614446702E-2</c:v>
                </c:pt>
                <c:pt idx="13">
                  <c:v>1.4186483655978899E-2</c:v>
                </c:pt>
              </c:numCache>
            </c:numRef>
          </c:val>
          <c:extLst>
            <c:ext xmlns:c16="http://schemas.microsoft.com/office/drawing/2014/chart" uri="{C3380CC4-5D6E-409C-BE32-E72D297353CC}">
              <c16:uniqueId val="{00000000-C402-4E44-835B-51A2D5C517A8}"/>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077536370731397"/>
          <c:y val="7.1937978319595803E-3"/>
          <c:w val="0.42720076006124202"/>
          <c:h val="0.97371299783010701"/>
        </c:manualLayout>
      </c:layout>
      <c:barChart>
        <c:barDir val="bar"/>
        <c:grouping val="clustered"/>
        <c:varyColors val="0"/>
        <c:ser>
          <c:idx val="0"/>
          <c:order val="0"/>
          <c:tx>
            <c:strRef>
              <c:f>Sheet1!$B$1</c:f>
              <c:strCache>
                <c:ptCount val="1"/>
                <c:pt idx="0">
                  <c:v>Series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Transfăgărășan</c:v>
                </c:pt>
                <c:pt idx="1">
                  <c:v>Mănăstirea Curtea de Argeș</c:v>
                </c:pt>
                <c:pt idx="2">
                  <c:v>Barajul Vidraru</c:v>
                </c:pt>
                <c:pt idx="3">
                  <c:v>Cetatea Poenari</c:v>
                </c:pt>
                <c:pt idx="4">
                  <c:v>Mausoleul Eroilor Mateiaș</c:v>
                </c:pt>
                <c:pt idx="5">
                  <c:v>Peștera Dambovicioara</c:v>
                </c:pt>
                <c:pt idx="6">
                  <c:v>Catedrala Arhiepiscopală și Regala Curtea de Argeș</c:v>
                </c:pt>
                <c:pt idx="7">
                  <c:v>Lacul Vidraru</c:v>
                </c:pt>
                <c:pt idx="8">
                  <c:v>Cascada Vaii Rele</c:v>
                </c:pt>
                <c:pt idx="9">
                  <c:v>Mănăstirea Aninoasa</c:v>
                </c:pt>
                <c:pt idx="10">
                  <c:v>Mănăstirea Corbii de Piatră</c:v>
                </c:pt>
                <c:pt idx="11">
                  <c:v>Rezervația naturală ”Poiana cu narcise Negrași”</c:v>
                </c:pt>
                <c:pt idx="12">
                  <c:v>Mănăstirea Nămăiești</c:v>
                </c:pt>
                <c:pt idx="13">
                  <c:v>Statuia lui Prometeu</c:v>
                </c:pt>
                <c:pt idx="14">
                  <c:v>Muzeul Județean Argeș</c:v>
                </c:pt>
                <c:pt idx="15">
                  <c:v>Fântâna Muzicală din Pitești</c:v>
                </c:pt>
                <c:pt idx="16">
                  <c:v>Cascada Capra</c:v>
                </c:pt>
                <c:pt idx="17">
                  <c:v>Parcul Trivale</c:v>
                </c:pt>
                <c:pt idx="18">
                  <c:v>Gara Regală Curtea de Argeș</c:v>
                </c:pt>
                <c:pt idx="19">
                  <c:v>Pădurea Trivale</c:v>
                </c:pt>
                <c:pt idx="20">
                  <c:v>Catedrala "Sfântu Petru și Pavel" Mioveni</c:v>
                </c:pt>
                <c:pt idx="21">
                  <c:v>Cheile Dâmboviciorei</c:v>
                </c:pt>
              </c:strCache>
            </c:strRef>
          </c:cat>
          <c:val>
            <c:numRef>
              <c:f>Sheet1!$B$2:$B$23</c:f>
              <c:numCache>
                <c:formatCode>General</c:formatCode>
                <c:ptCount val="22"/>
                <c:pt idx="0">
                  <c:v>145</c:v>
                </c:pt>
                <c:pt idx="1">
                  <c:v>142</c:v>
                </c:pt>
                <c:pt idx="2">
                  <c:v>129</c:v>
                </c:pt>
                <c:pt idx="3">
                  <c:v>31</c:v>
                </c:pt>
                <c:pt idx="4">
                  <c:v>7</c:v>
                </c:pt>
                <c:pt idx="5">
                  <c:v>6</c:v>
                </c:pt>
                <c:pt idx="6">
                  <c:v>6</c:v>
                </c:pt>
                <c:pt idx="7">
                  <c:v>5</c:v>
                </c:pt>
                <c:pt idx="8">
                  <c:v>5</c:v>
                </c:pt>
                <c:pt idx="9">
                  <c:v>4</c:v>
                </c:pt>
                <c:pt idx="10">
                  <c:v>3</c:v>
                </c:pt>
                <c:pt idx="11">
                  <c:v>3</c:v>
                </c:pt>
                <c:pt idx="12">
                  <c:v>3</c:v>
                </c:pt>
                <c:pt idx="13">
                  <c:v>3</c:v>
                </c:pt>
                <c:pt idx="14">
                  <c:v>3</c:v>
                </c:pt>
                <c:pt idx="15">
                  <c:v>3</c:v>
                </c:pt>
                <c:pt idx="16">
                  <c:v>2</c:v>
                </c:pt>
                <c:pt idx="17">
                  <c:v>2</c:v>
                </c:pt>
                <c:pt idx="18">
                  <c:v>2</c:v>
                </c:pt>
                <c:pt idx="19">
                  <c:v>1</c:v>
                </c:pt>
                <c:pt idx="20">
                  <c:v>1</c:v>
                </c:pt>
                <c:pt idx="21">
                  <c:v>1</c:v>
                </c:pt>
              </c:numCache>
            </c:numRef>
          </c:val>
          <c:extLst>
            <c:ext xmlns:c16="http://schemas.microsoft.com/office/drawing/2014/chart" uri="{C3380CC4-5D6E-409C-BE32-E72D297353CC}">
              <c16:uniqueId val="{00000000-8D06-4654-9392-BCCE6636B48A}"/>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General"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42706139411099"/>
          <c:y val="1.21048760625534E-2"/>
          <c:w val="0.61345772264466203"/>
          <c:h val="0.97371299783010701"/>
        </c:manualLayout>
      </c:layout>
      <c:barChart>
        <c:barDir val="bar"/>
        <c:grouping val="clustered"/>
        <c:varyColors val="0"/>
        <c:ser>
          <c:idx val="0"/>
          <c:order val="0"/>
          <c:tx>
            <c:strRef>
              <c:f>Sheet1!$B$1</c:f>
              <c:strCache>
                <c:ptCount val="1"/>
                <c:pt idx="0">
                  <c:v>Series 1</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Pitești</c:v>
                </c:pt>
                <c:pt idx="1">
                  <c:v>Curtea de Argeș</c:v>
                </c:pt>
                <c:pt idx="2">
                  <c:v>Rucăr</c:v>
                </c:pt>
                <c:pt idx="3">
                  <c:v>Arefu</c:v>
                </c:pt>
                <c:pt idx="4">
                  <c:v>Dâmbovicioara</c:v>
                </c:pt>
                <c:pt idx="5">
                  <c:v>Câmpulung</c:v>
                </c:pt>
                <c:pt idx="6">
                  <c:v>Mioveni</c:v>
                </c:pt>
                <c:pt idx="7">
                  <c:v>Valea Mare Pravăț</c:v>
                </c:pt>
                <c:pt idx="8">
                  <c:v>Aninoasa</c:v>
                </c:pt>
                <c:pt idx="9">
                  <c:v>Sălătrucu</c:v>
                </c:pt>
                <c:pt idx="10">
                  <c:v>Schitu Golești</c:v>
                </c:pt>
              </c:strCache>
            </c:strRef>
          </c:cat>
          <c:val>
            <c:numRef>
              <c:f>Sheet1!$B$2:$B$12</c:f>
              <c:numCache>
                <c:formatCode>#,##0</c:formatCode>
                <c:ptCount val="11"/>
                <c:pt idx="0">
                  <c:v>156</c:v>
                </c:pt>
                <c:pt idx="1">
                  <c:v>102</c:v>
                </c:pt>
                <c:pt idx="2">
                  <c:v>59</c:v>
                </c:pt>
                <c:pt idx="3">
                  <c:v>49</c:v>
                </c:pt>
                <c:pt idx="4">
                  <c:v>35</c:v>
                </c:pt>
                <c:pt idx="5">
                  <c:v>33</c:v>
                </c:pt>
                <c:pt idx="6">
                  <c:v>18</c:v>
                </c:pt>
                <c:pt idx="7">
                  <c:v>10</c:v>
                </c:pt>
                <c:pt idx="8">
                  <c:v>7</c:v>
                </c:pt>
                <c:pt idx="9">
                  <c:v>7</c:v>
                </c:pt>
                <c:pt idx="10">
                  <c:v>4</c:v>
                </c:pt>
              </c:numCache>
            </c:numRef>
          </c:val>
          <c:extLst>
            <c:ext xmlns:c16="http://schemas.microsoft.com/office/drawing/2014/chart" uri="{C3380CC4-5D6E-409C-BE32-E72D297353CC}">
              <c16:uniqueId val="{00000000-6411-4484-8B1E-CD3CCCE0CC9F}"/>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82725470381311"/>
          <c:y val="1.8725996114892417E-2"/>
          <c:w val="0.61345772264466203"/>
          <c:h val="0.97371299783010701"/>
        </c:manualLayout>
      </c:layout>
      <c:barChart>
        <c:barDir val="bar"/>
        <c:grouping val="clustered"/>
        <c:varyColors val="0"/>
        <c:ser>
          <c:idx val="0"/>
          <c:order val="0"/>
          <c:tx>
            <c:strRef>
              <c:f>Sheet1!$B$1</c:f>
              <c:strCache>
                <c:ptCount val="1"/>
                <c:pt idx="0">
                  <c:v>Series 1</c:v>
                </c:pt>
              </c:strCache>
            </c:strRef>
          </c:tx>
          <c:spPr>
            <a:solidFill>
              <a:schemeClr val="accent6">
                <a:lumMod val="50000"/>
              </a:schemeClr>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0-0ADD-4A0E-9E74-726694DB1766}"/>
              </c:ext>
            </c:extLst>
          </c:dPt>
          <c:dLbls>
            <c:dLbl>
              <c:idx val="0"/>
              <c:delete val="1"/>
              <c:extLst>
                <c:ext xmlns:c15="http://schemas.microsoft.com/office/drawing/2012/chart" uri="{CE6537A1-D6FC-4f65-9D91-7224C49458BB}"/>
                <c:ext xmlns:c16="http://schemas.microsoft.com/office/drawing/2014/chart" uri="{C3380CC4-5D6E-409C-BE32-E72D297353CC}">
                  <c16:uniqueId val="{00000000-0ADD-4A0E-9E74-726694DB1766}"/>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1">
                  <c:v>Bascov</c:v>
                </c:pt>
                <c:pt idx="2">
                  <c:v>Bradu</c:v>
                </c:pt>
                <c:pt idx="3">
                  <c:v>Brădet</c:v>
                </c:pt>
                <c:pt idx="4">
                  <c:v>Braduleț</c:v>
                </c:pt>
                <c:pt idx="5">
                  <c:v>Băbana</c:v>
                </c:pt>
                <c:pt idx="6">
                  <c:v>Nămăiești</c:v>
                </c:pt>
                <c:pt idx="7">
                  <c:v>Cotmeana</c:v>
                </c:pt>
                <c:pt idx="8">
                  <c:v>Coșești</c:v>
                </c:pt>
                <c:pt idx="9">
                  <c:v>Budeasa</c:v>
                </c:pt>
                <c:pt idx="10">
                  <c:v>Nucșoara</c:v>
                </c:pt>
                <c:pt idx="11">
                  <c:v>Corbi</c:v>
                </c:pt>
                <c:pt idx="12">
                  <c:v>Cuca</c:v>
                </c:pt>
                <c:pt idx="13">
                  <c:v>Călinești</c:v>
                </c:pt>
              </c:strCache>
            </c:strRef>
          </c:cat>
          <c:val>
            <c:numRef>
              <c:f>Sheet1!$B$2:$B$15</c:f>
              <c:numCache>
                <c:formatCode>#,##0</c:formatCode>
                <c:ptCount val="14"/>
                <c:pt idx="0" formatCode="General">
                  <c:v>40</c:v>
                </c:pt>
                <c:pt idx="1">
                  <c:v>3</c:v>
                </c:pt>
                <c:pt idx="2">
                  <c:v>3</c:v>
                </c:pt>
                <c:pt idx="3">
                  <c:v>3</c:v>
                </c:pt>
                <c:pt idx="4">
                  <c:v>2</c:v>
                </c:pt>
                <c:pt idx="5">
                  <c:v>2</c:v>
                </c:pt>
                <c:pt idx="6">
                  <c:v>2</c:v>
                </c:pt>
                <c:pt idx="7" formatCode="General">
                  <c:v>1</c:v>
                </c:pt>
                <c:pt idx="8" formatCode="General">
                  <c:v>1</c:v>
                </c:pt>
                <c:pt idx="9" formatCode="General">
                  <c:v>1</c:v>
                </c:pt>
                <c:pt idx="10" formatCode="General">
                  <c:v>1</c:v>
                </c:pt>
                <c:pt idx="11" formatCode="General">
                  <c:v>1</c:v>
                </c:pt>
                <c:pt idx="12" formatCode="General">
                  <c:v>1</c:v>
                </c:pt>
                <c:pt idx="13" formatCode="General">
                  <c:v>1</c:v>
                </c:pt>
              </c:numCache>
            </c:numRef>
          </c:val>
          <c:extLst>
            <c:ext xmlns:c16="http://schemas.microsoft.com/office/drawing/2014/chart" uri="{C3380CC4-5D6E-409C-BE32-E72D297353CC}">
              <c16:uniqueId val="{00000000-EA34-44AE-B44B-EBF9F77D960C}"/>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General"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73588473612498"/>
          <c:y val="2.5184264486862E-2"/>
          <c:w val="0.61345772264466203"/>
          <c:h val="0.97371299783010701"/>
        </c:manualLayout>
      </c:layout>
      <c:barChart>
        <c:barDir val="bar"/>
        <c:grouping val="clustered"/>
        <c:varyColors val="0"/>
        <c:ser>
          <c:idx val="0"/>
          <c:order val="0"/>
          <c:tx>
            <c:strRef>
              <c:f>Sheet1!$B$1</c:f>
              <c:strCache>
                <c:ptCount val="1"/>
                <c:pt idx="0">
                  <c:v>Series 1</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Costești</c:v>
                </c:pt>
                <c:pt idx="1">
                  <c:v>Topoloveni</c:v>
                </c:pt>
                <c:pt idx="2">
                  <c:v>Ștefănești</c:v>
                </c:pt>
                <c:pt idx="3">
                  <c:v>Câmpulung</c:v>
                </c:pt>
                <c:pt idx="4">
                  <c:v>Pitești</c:v>
                </c:pt>
                <c:pt idx="5">
                  <c:v>Vedea</c:v>
                </c:pt>
                <c:pt idx="6">
                  <c:v>Negrași</c:v>
                </c:pt>
                <c:pt idx="7">
                  <c:v>Mioveni</c:v>
                </c:pt>
                <c:pt idx="8">
                  <c:v>Moșoaia</c:v>
                </c:pt>
                <c:pt idx="9">
                  <c:v>Oarja</c:v>
                </c:pt>
                <c:pt idx="10">
                  <c:v>Bascov</c:v>
                </c:pt>
                <c:pt idx="11">
                  <c:v>Ștefan cel Mare</c:v>
                </c:pt>
                <c:pt idx="12">
                  <c:v>Merișani</c:v>
                </c:pt>
                <c:pt idx="13">
                  <c:v>Teiu</c:v>
                </c:pt>
                <c:pt idx="14">
                  <c:v>Leordeni</c:v>
                </c:pt>
                <c:pt idx="15">
                  <c:v>Mozăceni</c:v>
                </c:pt>
                <c:pt idx="16">
                  <c:v>Lerești</c:v>
                </c:pt>
                <c:pt idx="17">
                  <c:v>Corbi</c:v>
                </c:pt>
                <c:pt idx="18">
                  <c:v>Cuca</c:v>
                </c:pt>
                <c:pt idx="19">
                  <c:v>Rociu</c:v>
                </c:pt>
                <c:pt idx="20">
                  <c:v>Suseni</c:v>
                </c:pt>
                <c:pt idx="21">
                  <c:v>Izvoru</c:v>
                </c:pt>
                <c:pt idx="22">
                  <c:v>Albota</c:v>
                </c:pt>
                <c:pt idx="23">
                  <c:v>Mărăcineni</c:v>
                </c:pt>
              </c:strCache>
            </c:strRef>
          </c:cat>
          <c:val>
            <c:numRef>
              <c:f>Sheet1!$B$2:$B$25</c:f>
              <c:numCache>
                <c:formatCode>#,##0</c:formatCode>
                <c:ptCount val="24"/>
                <c:pt idx="0">
                  <c:v>62</c:v>
                </c:pt>
                <c:pt idx="1">
                  <c:v>55</c:v>
                </c:pt>
                <c:pt idx="2">
                  <c:v>33</c:v>
                </c:pt>
                <c:pt idx="3">
                  <c:v>22</c:v>
                </c:pt>
                <c:pt idx="4">
                  <c:v>21</c:v>
                </c:pt>
                <c:pt idx="5">
                  <c:v>21</c:v>
                </c:pt>
                <c:pt idx="6">
                  <c:v>20</c:v>
                </c:pt>
                <c:pt idx="7">
                  <c:v>19</c:v>
                </c:pt>
                <c:pt idx="8">
                  <c:v>19</c:v>
                </c:pt>
                <c:pt idx="9">
                  <c:v>18</c:v>
                </c:pt>
                <c:pt idx="10">
                  <c:v>17</c:v>
                </c:pt>
                <c:pt idx="11">
                  <c:v>14</c:v>
                </c:pt>
                <c:pt idx="12">
                  <c:v>13</c:v>
                </c:pt>
                <c:pt idx="13">
                  <c:v>12</c:v>
                </c:pt>
                <c:pt idx="14">
                  <c:v>12</c:v>
                </c:pt>
                <c:pt idx="15">
                  <c:v>10</c:v>
                </c:pt>
                <c:pt idx="16">
                  <c:v>9</c:v>
                </c:pt>
                <c:pt idx="17">
                  <c:v>9</c:v>
                </c:pt>
                <c:pt idx="18">
                  <c:v>9</c:v>
                </c:pt>
                <c:pt idx="19">
                  <c:v>8</c:v>
                </c:pt>
                <c:pt idx="20">
                  <c:v>7</c:v>
                </c:pt>
                <c:pt idx="21">
                  <c:v>6</c:v>
                </c:pt>
                <c:pt idx="22">
                  <c:v>5</c:v>
                </c:pt>
                <c:pt idx="23">
                  <c:v>5</c:v>
                </c:pt>
              </c:numCache>
            </c:numRef>
          </c:val>
          <c:extLst>
            <c:ext xmlns:c16="http://schemas.microsoft.com/office/drawing/2014/chart" uri="{C3380CC4-5D6E-409C-BE32-E72D297353CC}">
              <c16:uniqueId val="{00000000-7F14-4106-B09A-DEF41F62D8AE}"/>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06361614981597"/>
          <c:y val="1.00281688993354E-2"/>
          <c:w val="0.398929403010154"/>
          <c:h val="0.97371299783010701"/>
        </c:manualLayout>
      </c:layout>
      <c:barChart>
        <c:barDir val="bar"/>
        <c:grouping val="clustered"/>
        <c:varyColors val="0"/>
        <c:ser>
          <c:idx val="0"/>
          <c:order val="0"/>
          <c:tx>
            <c:strRef>
              <c:f>Sheet1!$B$1</c:f>
              <c:strCache>
                <c:ptCount val="1"/>
                <c:pt idx="0">
                  <c:v>Series 1</c:v>
                </c:pt>
              </c:strCache>
            </c:strRef>
          </c:tx>
          <c:spPr>
            <a:solidFill>
              <a:schemeClr val="accent6">
                <a:lumMod val="50000"/>
              </a:schemeClr>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0-41B9-42B1-A82A-AF9242838ABE}"/>
              </c:ext>
            </c:extLst>
          </c:dPt>
          <c:dLbls>
            <c:dLbl>
              <c:idx val="0"/>
              <c:delete val="1"/>
              <c:extLst>
                <c:ext xmlns:c15="http://schemas.microsoft.com/office/drawing/2012/chart" uri="{CE6537A1-D6FC-4f65-9D91-7224C49458BB}"/>
                <c:ext xmlns:c16="http://schemas.microsoft.com/office/drawing/2014/chart" uri="{C3380CC4-5D6E-409C-BE32-E72D297353CC}">
                  <c16:uniqueId val="{00000000-41B9-42B1-A82A-AF9242838ABE}"/>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1">
                  <c:v>Budeasa</c:v>
                </c:pt>
                <c:pt idx="2">
                  <c:v>Slobozia</c:v>
                </c:pt>
                <c:pt idx="3">
                  <c:v>Godeni</c:v>
                </c:pt>
                <c:pt idx="4">
                  <c:v>Morărești</c:v>
                </c:pt>
                <c:pt idx="5">
                  <c:v>Cocu</c:v>
                </c:pt>
                <c:pt idx="6">
                  <c:v>Băiculești</c:v>
                </c:pt>
                <c:pt idx="7">
                  <c:v>Domnești</c:v>
                </c:pt>
                <c:pt idx="8">
                  <c:v>Coșești</c:v>
                </c:pt>
                <c:pt idx="9">
                  <c:v>Mălureni</c:v>
                </c:pt>
                <c:pt idx="10">
                  <c:v>Nucșoara</c:v>
                </c:pt>
                <c:pt idx="11">
                  <c:v>Râca</c:v>
                </c:pt>
                <c:pt idx="12">
                  <c:v>Stolnici</c:v>
                </c:pt>
                <c:pt idx="13">
                  <c:v>Curtea de Argeș</c:v>
                </c:pt>
                <c:pt idx="14">
                  <c:v>Berevoești</c:v>
                </c:pt>
                <c:pt idx="15">
                  <c:v>Valea Iașului</c:v>
                </c:pt>
                <c:pt idx="16">
                  <c:v>Lunca Corbului</c:v>
                </c:pt>
                <c:pt idx="17">
                  <c:v>Priboeni</c:v>
                </c:pt>
                <c:pt idx="18">
                  <c:v>Brăduleț</c:v>
                </c:pt>
                <c:pt idx="19">
                  <c:v>Băbana</c:v>
                </c:pt>
                <c:pt idx="20">
                  <c:v>Micești</c:v>
                </c:pt>
                <c:pt idx="21">
                  <c:v>Uda</c:v>
                </c:pt>
              </c:strCache>
            </c:strRef>
          </c:cat>
          <c:val>
            <c:numRef>
              <c:f>Sheet1!$B$2:$B$23</c:f>
              <c:numCache>
                <c:formatCode>General</c:formatCode>
                <c:ptCount val="22"/>
                <c:pt idx="0">
                  <c:v>20</c:v>
                </c:pt>
                <c:pt idx="1">
                  <c:v>4</c:v>
                </c:pt>
                <c:pt idx="2">
                  <c:v>4</c:v>
                </c:pt>
                <c:pt idx="3">
                  <c:v>4</c:v>
                </c:pt>
                <c:pt idx="4">
                  <c:v>3</c:v>
                </c:pt>
                <c:pt idx="5">
                  <c:v>3</c:v>
                </c:pt>
                <c:pt idx="6">
                  <c:v>3</c:v>
                </c:pt>
                <c:pt idx="7">
                  <c:v>3</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numCache>
            </c:numRef>
          </c:val>
          <c:extLst>
            <c:ext xmlns:c16="http://schemas.microsoft.com/office/drawing/2014/chart" uri="{C3380CC4-5D6E-409C-BE32-E72D297353CC}">
              <c16:uniqueId val="{00000000-FC4E-4A36-A8D8-AD485D722F35}"/>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General"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18685185882299"/>
          <c:y val="6.7414714852356199E-4"/>
          <c:w val="0.46648462639057597"/>
          <c:h val="0.97371299783010701"/>
        </c:manualLayout>
      </c:layout>
      <c:barChart>
        <c:barDir val="bar"/>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Obiectivele naturale (monumente ale naturii, rezervații naturale, parcuri naționale, areale şi trasee turistice cu valoare peisagistică deosebită)</c:v>
                </c:pt>
                <c:pt idx="1">
                  <c:v>Obiectivele istorice-arheologice (cetăți, castele, biserici, muzee etc.)</c:v>
                </c:pt>
                <c:pt idx="2">
                  <c:v>Obiectivele religioase și lăcașele de cult</c:v>
                </c:pt>
                <c:pt idx="3">
                  <c:v>Monumente istorice și vestigii arhitecturale</c:v>
                </c:pt>
                <c:pt idx="4">
                  <c:v>Îmbinare între elementele cadrului natural cu valori culturale şi istorice</c:v>
                </c:pt>
                <c:pt idx="5">
                  <c:v>Păstrarea tradițiilor culturale și gastronomice cu specificități locale</c:v>
                </c:pt>
                <c:pt idx="6">
                  <c:v>Activitățile sportiv-recreative în toate anotimpurile anului</c:v>
                </c:pt>
                <c:pt idx="7">
                  <c:v>Istoria și elementele culturale</c:v>
                </c:pt>
                <c:pt idx="8">
                  <c:v>Sporturi de iarnă</c:v>
                </c:pt>
                <c:pt idx="9">
                  <c:v>Sporturi extreme (alpinism, parapantă, deltaplanorism, vânătoare şi pescuit)</c:v>
                </c:pt>
              </c:strCache>
            </c:strRef>
          </c:cat>
          <c:val>
            <c:numRef>
              <c:f>Sheet1!$B$2:$B$11</c:f>
              <c:numCache>
                <c:formatCode>0%</c:formatCode>
                <c:ptCount val="10"/>
                <c:pt idx="0">
                  <c:v>0.842117498821642</c:v>
                </c:pt>
                <c:pt idx="1">
                  <c:v>0.49839609180030497</c:v>
                </c:pt>
                <c:pt idx="2">
                  <c:v>0.46144140016443802</c:v>
                </c:pt>
                <c:pt idx="3">
                  <c:v>0.37272308250254599</c:v>
                </c:pt>
                <c:pt idx="4">
                  <c:v>0.21707229355079499</c:v>
                </c:pt>
                <c:pt idx="5">
                  <c:v>0.197532904753287</c:v>
                </c:pt>
                <c:pt idx="6">
                  <c:v>0.168589857094952</c:v>
                </c:pt>
                <c:pt idx="7">
                  <c:v>9.4610773084875296E-2</c:v>
                </c:pt>
                <c:pt idx="8">
                  <c:v>3.2889920455902701E-2</c:v>
                </c:pt>
                <c:pt idx="9">
                  <c:v>3.2889920455902701E-2</c:v>
                </c:pt>
              </c:numCache>
            </c:numRef>
          </c:val>
          <c:extLst>
            <c:ext xmlns:c16="http://schemas.microsoft.com/office/drawing/2014/chart" uri="{C3380CC4-5D6E-409C-BE32-E72D297353CC}">
              <c16:uniqueId val="{00000000-DF79-48D1-9ECE-1B14C8C846F0}"/>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411820683371904"/>
          <c:y val="0"/>
          <c:w val="0.43490408118966001"/>
          <c:h val="0.97371299783010701"/>
        </c:manualLayout>
      </c:layout>
      <c:barChart>
        <c:barDir val="bar"/>
        <c:grouping val="clustered"/>
        <c:varyColors val="0"/>
        <c:ser>
          <c:idx val="0"/>
          <c:order val="0"/>
          <c:tx>
            <c:strRef>
              <c:f>Sheet1!$B$1</c:f>
              <c:strCache>
                <c:ptCount val="1"/>
                <c:pt idx="0">
                  <c:v>Series 1</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Servicii de turism neadecvate şi slab calitative</c:v>
                </c:pt>
                <c:pt idx="1">
                  <c:v>Valorificarea necorespunzătoare a resurselor turistice</c:v>
                </c:pt>
                <c:pt idx="2">
                  <c:v>Ofertă scăzută a posibilităților de agrement în zonele în care se practică turism rural</c:v>
                </c:pt>
                <c:pt idx="3">
                  <c:v>Concurența din partea județelor din jur</c:v>
                </c:pt>
                <c:pt idx="4">
                  <c:v>Lipsa forței de muncă specializate în servicii turistice</c:v>
                </c:pt>
                <c:pt idx="5">
                  <c:v>Lipsa unei baze de date accesibilă privind derularea evenimentelor culturale</c:v>
                </c:pt>
                <c:pt idx="6">
                  <c:v>Prezența amenințătoare a animalelor sălbatice (în special urși)</c:v>
                </c:pt>
                <c:pt idx="7">
                  <c:v>Lipsa parcărilor și a grupurilor sanitare în numeroase obiective turistice</c:v>
                </c:pt>
                <c:pt idx="8">
                  <c:v>Neadaptarea raportului calitate – preț în funcție de piața europeană</c:v>
                </c:pt>
                <c:pt idx="9">
                  <c:v>Nerespectarea normelor de construcție în unele zone turistice, în special în perimetrul parcurilor și ariilor protejate</c:v>
                </c:pt>
                <c:pt idx="10">
                  <c:v>Lipsa serviciilor de intervenție de urgență: pompieri, ambulanță, în zonele de risc (la baza pârtiilor, trasee turistice)</c:v>
                </c:pt>
              </c:strCache>
            </c:strRef>
          </c:cat>
          <c:val>
            <c:numRef>
              <c:f>Sheet1!$B$2:$B$12</c:f>
              <c:numCache>
                <c:formatCode>0%</c:formatCode>
                <c:ptCount val="11"/>
                <c:pt idx="0">
                  <c:v>0.651407122345664</c:v>
                </c:pt>
                <c:pt idx="1">
                  <c:v>0.48000481724052801</c:v>
                </c:pt>
                <c:pt idx="2">
                  <c:v>0.392029825614996</c:v>
                </c:pt>
                <c:pt idx="3">
                  <c:v>0.36856409520012801</c:v>
                </c:pt>
                <c:pt idx="4">
                  <c:v>0.25232563190232099</c:v>
                </c:pt>
                <c:pt idx="5">
                  <c:v>0.222429977379589</c:v>
                </c:pt>
                <c:pt idx="6">
                  <c:v>0.18174072154989801</c:v>
                </c:pt>
                <c:pt idx="7">
                  <c:v>0.13533542785871699</c:v>
                </c:pt>
                <c:pt idx="8">
                  <c:v>0.113498108583823</c:v>
                </c:pt>
                <c:pt idx="9">
                  <c:v>4.7568763843317097E-2</c:v>
                </c:pt>
                <c:pt idx="10">
                  <c:v>0.01</c:v>
                </c:pt>
              </c:numCache>
            </c:numRef>
          </c:val>
          <c:extLst>
            <c:ext xmlns:c16="http://schemas.microsoft.com/office/drawing/2014/chart" uri="{C3380CC4-5D6E-409C-BE32-E72D297353CC}">
              <c16:uniqueId val="{00000000-454A-43EC-AA09-9097E56D328D}"/>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59300247661"/>
          <c:y val="0.19547209429800899"/>
          <c:w val="0.57315688938776299"/>
          <c:h val="0.72309344235496298"/>
        </c:manualLayout>
      </c:layout>
      <c:doughnutChart>
        <c:varyColors val="1"/>
        <c:ser>
          <c:idx val="0"/>
          <c:order val="0"/>
          <c:tx>
            <c:strRef>
              <c:f>Sheet1!$B$1</c:f>
              <c:strCache>
                <c:ptCount val="1"/>
                <c:pt idx="0">
                  <c:v>Sales</c:v>
                </c:pt>
              </c:strCache>
            </c:strRef>
          </c:tx>
          <c:spPr>
            <a:solidFill>
              <a:schemeClr val="accent3">
                <a:lumMod val="60000"/>
                <a:lumOff val="40000"/>
              </a:schemeClr>
            </a:solidFill>
          </c:spPr>
          <c:explosion val="1"/>
          <c:dPt>
            <c:idx val="0"/>
            <c:bubble3D val="0"/>
            <c:spPr>
              <a:solidFill>
                <a:schemeClr val="tx2"/>
              </a:solidFill>
              <a:ln w="19050">
                <a:solidFill>
                  <a:schemeClr val="lt1"/>
                </a:solidFill>
              </a:ln>
              <a:effectLst/>
            </c:spPr>
            <c:extLst>
              <c:ext xmlns:c16="http://schemas.microsoft.com/office/drawing/2014/chart" uri="{C3380CC4-5D6E-409C-BE32-E72D297353CC}">
                <c16:uniqueId val="{00000001-9BBB-45B5-83C9-D0B32E953729}"/>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9BBB-45B5-83C9-D0B32E953729}"/>
              </c:ext>
            </c:extLst>
          </c:dPt>
          <c:dLbls>
            <c:dLbl>
              <c:idx val="0"/>
              <c:layout>
                <c:manualLayout>
                  <c:x val="-6.1851506679092899E-3"/>
                  <c:y val="-3.1197471283831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BB-45B5-83C9-D0B32E953729}"/>
                </c:ext>
              </c:extLst>
            </c:dLbl>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Nu</c:v>
                </c:pt>
                <c:pt idx="1">
                  <c:v>Da</c:v>
                </c:pt>
              </c:strCache>
            </c:strRef>
          </c:cat>
          <c:val>
            <c:numRef>
              <c:f>Sheet1!$B$2:$B$3</c:f>
              <c:numCache>
                <c:formatCode>#,##0%</c:formatCode>
                <c:ptCount val="2"/>
                <c:pt idx="0">
                  <c:v>0.44</c:v>
                </c:pt>
                <c:pt idx="1">
                  <c:v>0.56000000000000005</c:v>
                </c:pt>
              </c:numCache>
            </c:numRef>
          </c:val>
          <c:extLst>
            <c:ext xmlns:c16="http://schemas.microsoft.com/office/drawing/2014/chart" uri="{C3380CC4-5D6E-409C-BE32-E72D297353CC}">
              <c16:uniqueId val="{00000004-9BBB-45B5-83C9-D0B32E953729}"/>
            </c:ext>
          </c:extLst>
        </c:ser>
        <c:dLbls>
          <c:showLegendKey val="0"/>
          <c:showVal val="0"/>
          <c:showCatName val="0"/>
          <c:showSerName val="0"/>
          <c:showPercent val="0"/>
          <c:showBubbleSize val="0"/>
          <c:showLeaderLines val="1"/>
        </c:dLbls>
        <c:firstSliceAng val="143"/>
        <c:holeSize val="50"/>
      </c:doughnutChart>
      <c:spPr>
        <a:noFill/>
        <a:ln>
          <a:noFill/>
        </a:ln>
        <a:effectLst/>
      </c:spPr>
    </c:plotArea>
    <c:legend>
      <c:legendPos val="t"/>
      <c:layout>
        <c:manualLayout>
          <c:xMode val="edge"/>
          <c:yMode val="edge"/>
          <c:x val="7.8180890249855806E-2"/>
          <c:y val="0"/>
          <c:w val="0.89999967775788203"/>
          <c:h val="0.12876816035185101"/>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legend>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94462760190501"/>
          <c:y val="0.31519455222447301"/>
          <c:w val="0.36219960729200601"/>
          <c:h val="0.41830727241103299"/>
        </c:manualLayout>
      </c:layout>
      <c:doughnutChart>
        <c:varyColors val="1"/>
        <c:ser>
          <c:idx val="0"/>
          <c:order val="0"/>
          <c:tx>
            <c:strRef>
              <c:f>Sheet1!$B$1</c:f>
              <c:strCache>
                <c:ptCount val="1"/>
                <c:pt idx="0">
                  <c:v>Sales</c:v>
                </c:pt>
              </c:strCache>
            </c:strRef>
          </c:tx>
          <c:spPr>
            <a:solidFill>
              <a:schemeClr val="accent3">
                <a:lumMod val="60000"/>
                <a:lumOff val="40000"/>
              </a:schemeClr>
            </a:solidFill>
          </c:spPr>
          <c:dPt>
            <c:idx val="0"/>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1-7F67-49BE-BB63-C6151EB7BBB7}"/>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7F67-49BE-BB63-C6151EB7BBB7}"/>
              </c:ext>
            </c:extLst>
          </c:dPt>
          <c:dLbls>
            <c:dLbl>
              <c:idx val="0"/>
              <c:layout>
                <c:manualLayout>
                  <c:x val="-0.110172460925968"/>
                  <c:y val="0.111885802127643"/>
                </c:manualLayout>
              </c:layout>
              <c:spPr>
                <a:noFill/>
                <a:ln>
                  <a:noFill/>
                </a:ln>
                <a:effectLst/>
              </c:spPr>
              <c:txPr>
                <a:bodyPr rot="0" spcFirstLastPara="1" vertOverflow="ellipsis" vert="horz" wrap="square" lIns="38100" tIns="19050" rIns="38100" bIns="19050" anchor="ctr" anchorCtr="1">
                  <a:noAutofit/>
                </a:bodyPr>
                <a:lstStyle/>
                <a:p>
                  <a:pPr>
                    <a:defRPr lang="en-US"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extLst>
                <c:ext xmlns:c15="http://schemas.microsoft.com/office/drawing/2012/chart" uri="{CE6537A1-D6FC-4f65-9D91-7224C49458BB}">
                  <c15:layout>
                    <c:manualLayout>
                      <c:w val="0.24580187160832501"/>
                      <c:h val="0.30831435333219598"/>
                    </c:manualLayout>
                  </c15:layout>
                </c:ext>
                <c:ext xmlns:c16="http://schemas.microsoft.com/office/drawing/2014/chart" uri="{C3380CC4-5D6E-409C-BE32-E72D297353CC}">
                  <c16:uniqueId val="{00000001-7F67-49BE-BB63-C6151EB7BBB7}"/>
                </c:ext>
              </c:extLst>
            </c:dLbl>
            <c:dLbl>
              <c:idx val="1"/>
              <c:layout>
                <c:manualLayout>
                  <c:x val="0.134837595759153"/>
                  <c:y val="-2.7876078109402298E-2"/>
                </c:manualLayout>
              </c:layout>
              <c:spPr>
                <a:noFill/>
                <a:ln>
                  <a:noFill/>
                </a:ln>
                <a:effectLst/>
              </c:spPr>
              <c:txPr>
                <a:bodyPr rot="0" spcFirstLastPara="1" vertOverflow="ellipsis" vert="horz" wrap="square" lIns="38100" tIns="19050" rIns="38100" bIns="19050" anchor="ctr" anchorCtr="1">
                  <a:noAutofit/>
                </a:bodyPr>
                <a:lstStyle/>
                <a:p>
                  <a:pPr>
                    <a:defRPr lang="en-US"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extLst>
                <c:ext xmlns:c15="http://schemas.microsoft.com/office/drawing/2012/chart" uri="{CE6537A1-D6FC-4f65-9D91-7224C49458BB}">
                  <c15:layout>
                    <c:manualLayout>
                      <c:w val="0.23987663458813799"/>
                      <c:h val="0.172122438112007"/>
                    </c:manualLayout>
                  </c15:layout>
                </c:ext>
                <c:ext xmlns:c16="http://schemas.microsoft.com/office/drawing/2014/chart" uri="{C3380CC4-5D6E-409C-BE32-E72D297353CC}">
                  <c16:uniqueId val="{00000003-7F67-49BE-BB63-C6151EB7BBB7}"/>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Români</c:v>
                </c:pt>
                <c:pt idx="1">
                  <c:v>Romi</c:v>
                </c:pt>
              </c:strCache>
            </c:strRef>
          </c:cat>
          <c:val>
            <c:numRef>
              <c:f>Sheet1!$B$2:$B$3</c:f>
              <c:numCache>
                <c:formatCode>0%</c:formatCode>
                <c:ptCount val="2"/>
                <c:pt idx="0">
                  <c:v>0.98</c:v>
                </c:pt>
                <c:pt idx="1">
                  <c:v>0.02</c:v>
                </c:pt>
              </c:numCache>
            </c:numRef>
          </c:val>
          <c:extLst>
            <c:ext xmlns:c16="http://schemas.microsoft.com/office/drawing/2014/chart" uri="{C3380CC4-5D6E-409C-BE32-E72D297353CC}">
              <c16:uniqueId val="{00000004-7F67-49BE-BB63-C6151EB7BBB7}"/>
            </c:ext>
          </c:extLst>
        </c:ser>
        <c:dLbls>
          <c:showLegendKey val="0"/>
          <c:showVal val="0"/>
          <c:showCatName val="0"/>
          <c:showSerName val="0"/>
          <c:showPercent val="0"/>
          <c:showBubbleSize val="0"/>
          <c:showLeaderLines val="0"/>
        </c:dLbls>
        <c:firstSliceAng val="76"/>
        <c:holeSize val="50"/>
      </c:doughnutChart>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#,##0</c:formatCode>
                <c:ptCount val="9"/>
                <c:pt idx="0">
                  <c:v>1</c:v>
                </c:pt>
                <c:pt idx="1">
                  <c:v>3</c:v>
                </c:pt>
                <c:pt idx="2">
                  <c:v>4</c:v>
                </c:pt>
                <c:pt idx="3">
                  <c:v>5</c:v>
                </c:pt>
                <c:pt idx="4">
                  <c:v>6</c:v>
                </c:pt>
                <c:pt idx="5">
                  <c:v>7</c:v>
                </c:pt>
                <c:pt idx="6">
                  <c:v>8</c:v>
                </c:pt>
                <c:pt idx="7">
                  <c:v>9</c:v>
                </c:pt>
                <c:pt idx="8">
                  <c:v>10</c:v>
                </c:pt>
              </c:numCache>
            </c:numRef>
          </c:cat>
          <c:val>
            <c:numRef>
              <c:f>Sheet1!$B$2:$B$10</c:f>
              <c:numCache>
                <c:formatCode>0%</c:formatCode>
                <c:ptCount val="9"/>
                <c:pt idx="0">
                  <c:v>5.6566701856113301E-3</c:v>
                </c:pt>
                <c:pt idx="1">
                  <c:v>1.0439480369419E-2</c:v>
                </c:pt>
                <c:pt idx="2">
                  <c:v>8.4925488660094695E-2</c:v>
                </c:pt>
                <c:pt idx="3">
                  <c:v>0.12672698591197001</c:v>
                </c:pt>
                <c:pt idx="4">
                  <c:v>0.17853020980463499</c:v>
                </c:pt>
                <c:pt idx="5">
                  <c:v>0.137244890543672</c:v>
                </c:pt>
                <c:pt idx="6">
                  <c:v>0.26752461723429399</c:v>
                </c:pt>
                <c:pt idx="7">
                  <c:v>7.6656767955579005E-2</c:v>
                </c:pt>
                <c:pt idx="8">
                  <c:v>0.11229488933472501</c:v>
                </c:pt>
              </c:numCache>
            </c:numRef>
          </c:val>
          <c:extLst>
            <c:ext xmlns:c16="http://schemas.microsoft.com/office/drawing/2014/chart" uri="{C3380CC4-5D6E-409C-BE32-E72D297353CC}">
              <c16:uniqueId val="{00000000-1DF2-4EE0-8B6B-1E2382054323}"/>
            </c:ext>
          </c:extLst>
        </c:ser>
        <c:dLbls>
          <c:showLegendKey val="0"/>
          <c:showVal val="0"/>
          <c:showCatName val="0"/>
          <c:showSerName val="0"/>
          <c:showPercent val="0"/>
          <c:showBubbleSize val="0"/>
        </c:dLbls>
        <c:gapWidth val="219"/>
        <c:overlap val="-27"/>
        <c:axId val="516460240"/>
        <c:axId val="516469600"/>
      </c:barChart>
      <c:catAx>
        <c:axId val="516460240"/>
        <c:scaling>
          <c:orientation val="minMax"/>
        </c:scaling>
        <c:delete val="0"/>
        <c:axPos val="b"/>
        <c:title>
          <c:tx>
            <c:rich>
              <a:bodyPr rot="0" spcFirstLastPara="1" vertOverflow="ellipsis" vert="horz" wrap="square" anchor="ctr" anchorCtr="1"/>
              <a:lstStyle/>
              <a:p>
                <a:pPr>
                  <a:defRPr lang="en-US" sz="1330" b="0" i="0" u="none" strike="noStrike" kern="1200" baseline="0">
                    <a:solidFill>
                      <a:schemeClr val="tx1">
                        <a:lumMod val="65000"/>
                        <a:lumOff val="35000"/>
                      </a:schemeClr>
                    </a:solidFill>
                    <a:latin typeface="+mn-lt"/>
                    <a:ea typeface="+mn-ea"/>
                    <a:cs typeface="+mn-cs"/>
                  </a:defRPr>
                </a:pPr>
                <a:r>
                  <a:rPr lang="ro-RO" sz="1100" dirty="0"/>
                  <a:t>scala</a:t>
                </a:r>
              </a:p>
            </c:rich>
          </c:tx>
          <c:overlay val="0"/>
          <c:spPr>
            <a:noFill/>
            <a:ln>
              <a:noFill/>
            </a:ln>
            <a:effectLst/>
          </c:spPr>
          <c:txPr>
            <a:bodyPr rot="0" spcFirstLastPara="1" vertOverflow="ellipsis" vert="horz" wrap="square" anchor="ctr" anchorCtr="1"/>
            <a:lstStyle/>
            <a:p>
              <a:pPr>
                <a:defRPr lang="en-US" sz="1330" b="0" i="0" u="none" strike="noStrike" kern="1200" baseline="0">
                  <a:solidFill>
                    <a:schemeClr val="tx1">
                      <a:lumMod val="65000"/>
                      <a:lumOff val="35000"/>
                    </a:schemeClr>
                  </a:solidFill>
                  <a:latin typeface="+mn-lt"/>
                  <a:ea typeface="+mn-ea"/>
                  <a:cs typeface="+mn-cs"/>
                </a:defRPr>
              </a:pPr>
              <a:endParaRPr lang="ro-RO"/>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ro-RO"/>
          </a:p>
        </c:txPr>
        <c:crossAx val="516469600"/>
        <c:crosses val="autoZero"/>
        <c:auto val="1"/>
        <c:lblAlgn val="ctr"/>
        <c:lblOffset val="100"/>
        <c:noMultiLvlLbl val="0"/>
      </c:catAx>
      <c:valAx>
        <c:axId val="516469600"/>
        <c:scaling>
          <c:orientation val="minMax"/>
        </c:scaling>
        <c:delete val="1"/>
        <c:axPos val="l"/>
        <c:numFmt formatCode="0%" sourceLinked="1"/>
        <c:majorTickMark val="none"/>
        <c:minorTickMark val="none"/>
        <c:tickLblPos val="nextTo"/>
        <c:crossAx val="516460240"/>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dezacord</c:v>
                </c:pt>
                <c:pt idx="1">
                  <c:v>2</c:v>
                </c:pt>
                <c:pt idx="2">
                  <c:v>3</c:v>
                </c:pt>
                <c:pt idx="3">
                  <c:v>4</c:v>
                </c:pt>
                <c:pt idx="4">
                  <c:v>Total de acord</c:v>
                </c:pt>
              </c:strCache>
            </c:strRef>
          </c:cat>
          <c:val>
            <c:numRef>
              <c:f>Sheet1!$B$2:$B$6</c:f>
              <c:numCache>
                <c:formatCode>0%</c:formatCode>
                <c:ptCount val="5"/>
                <c:pt idx="0">
                  <c:v>0.26040131768853902</c:v>
                </c:pt>
                <c:pt idx="1">
                  <c:v>0.28046601332823401</c:v>
                </c:pt>
                <c:pt idx="2">
                  <c:v>0.160589839810207</c:v>
                </c:pt>
                <c:pt idx="3">
                  <c:v>0.165975123575589</c:v>
                </c:pt>
                <c:pt idx="4">
                  <c:v>0.132567705597431</c:v>
                </c:pt>
              </c:numCache>
            </c:numRef>
          </c:val>
          <c:extLst>
            <c:ext xmlns:c16="http://schemas.microsoft.com/office/drawing/2014/chart" uri="{C3380CC4-5D6E-409C-BE32-E72D297353CC}">
              <c16:uniqueId val="{00000000-F626-4EF4-A71F-638C0E0255E3}"/>
            </c:ext>
          </c:extLst>
        </c:ser>
        <c:dLbls>
          <c:showLegendKey val="0"/>
          <c:showVal val="0"/>
          <c:showCatName val="0"/>
          <c:showSerName val="0"/>
          <c:showPercent val="0"/>
          <c:showBubbleSize val="0"/>
        </c:dLbls>
        <c:gapWidth val="219"/>
        <c:overlap val="-27"/>
        <c:axId val="1134612991"/>
        <c:axId val="1134605791"/>
      </c:barChart>
      <c:catAx>
        <c:axId val="1134612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134605791"/>
        <c:crosses val="autoZero"/>
        <c:auto val="1"/>
        <c:lblAlgn val="ctr"/>
        <c:lblOffset val="100"/>
        <c:noMultiLvlLbl val="0"/>
      </c:catAx>
      <c:valAx>
        <c:axId val="1134605791"/>
        <c:scaling>
          <c:orientation val="minMax"/>
        </c:scaling>
        <c:delete val="1"/>
        <c:axPos val="l"/>
        <c:numFmt formatCode="0%" sourceLinked="1"/>
        <c:majorTickMark val="none"/>
        <c:minorTickMark val="none"/>
        <c:tickLblPos val="nextTo"/>
        <c:crossAx val="1134612991"/>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dezacord</c:v>
                </c:pt>
                <c:pt idx="1">
                  <c:v>2</c:v>
                </c:pt>
                <c:pt idx="2">
                  <c:v>3</c:v>
                </c:pt>
                <c:pt idx="3">
                  <c:v>4</c:v>
                </c:pt>
                <c:pt idx="4">
                  <c:v>Total de acord</c:v>
                </c:pt>
              </c:strCache>
            </c:strRef>
          </c:cat>
          <c:val>
            <c:numRef>
              <c:f>Sheet1!$B$2:$B$6</c:f>
              <c:numCache>
                <c:formatCode>0%</c:formatCode>
                <c:ptCount val="5"/>
                <c:pt idx="0">
                  <c:v>3.4861239441919697E-2</c:v>
                </c:pt>
                <c:pt idx="1">
                  <c:v>9.7023577301323799E-2</c:v>
                </c:pt>
                <c:pt idx="2">
                  <c:v>0.21979163727867501</c:v>
                </c:pt>
                <c:pt idx="3">
                  <c:v>0.28382489397824101</c:v>
                </c:pt>
                <c:pt idx="4">
                  <c:v>0.36449865199984099</c:v>
                </c:pt>
              </c:numCache>
            </c:numRef>
          </c:val>
          <c:extLst>
            <c:ext xmlns:c16="http://schemas.microsoft.com/office/drawing/2014/chart" uri="{C3380CC4-5D6E-409C-BE32-E72D297353CC}">
              <c16:uniqueId val="{00000000-FF6E-4516-8AFE-37AA74B9B526}"/>
            </c:ext>
          </c:extLst>
        </c:ser>
        <c:dLbls>
          <c:showLegendKey val="0"/>
          <c:showVal val="0"/>
          <c:showCatName val="0"/>
          <c:showSerName val="0"/>
          <c:showPercent val="0"/>
          <c:showBubbleSize val="0"/>
        </c:dLbls>
        <c:gapWidth val="219"/>
        <c:overlap val="-27"/>
        <c:axId val="1134612991"/>
        <c:axId val="1134605791"/>
      </c:barChart>
      <c:catAx>
        <c:axId val="1134612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134605791"/>
        <c:crosses val="autoZero"/>
        <c:auto val="1"/>
        <c:lblAlgn val="ctr"/>
        <c:lblOffset val="100"/>
        <c:noMultiLvlLbl val="0"/>
      </c:catAx>
      <c:valAx>
        <c:axId val="1134605791"/>
        <c:scaling>
          <c:orientation val="minMax"/>
        </c:scaling>
        <c:delete val="1"/>
        <c:axPos val="l"/>
        <c:numFmt formatCode="0%" sourceLinked="1"/>
        <c:majorTickMark val="none"/>
        <c:minorTickMark val="none"/>
        <c:tickLblPos val="nextTo"/>
        <c:crossAx val="1134612991"/>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198403852954"/>
          <c:y val="2.62871088682433E-2"/>
          <c:w val="0.43490408118966001"/>
          <c:h val="0.9737129978301070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Schimbarea bruscă a temperaturii</c:v>
                </c:pt>
                <c:pt idx="1">
                  <c:v>Valurile de căldură (caniculă)</c:v>
                </c:pt>
                <c:pt idx="2">
                  <c:v>Furtunile (vijelii cu sau fără descărcări electrice)</c:v>
                </c:pt>
                <c:pt idx="3">
                  <c:v>Ploaia torențială</c:v>
                </c:pt>
                <c:pt idx="4">
                  <c:v>Grindina</c:v>
                </c:pt>
                <c:pt idx="5">
                  <c:v>Ceața/aer cețos</c:v>
                </c:pt>
                <c:pt idx="6">
                  <c:v>Viscolul</c:v>
                </c:pt>
                <c:pt idx="7">
                  <c:v>Intensificarea vitezei vântului</c:v>
                </c:pt>
              </c:strCache>
            </c:strRef>
          </c:cat>
          <c:val>
            <c:numRef>
              <c:f>Sheet1!$B$2:$B$9</c:f>
              <c:numCache>
                <c:formatCode>0%</c:formatCode>
                <c:ptCount val="8"/>
                <c:pt idx="0">
                  <c:v>0.43144162871889902</c:v>
                </c:pt>
                <c:pt idx="1">
                  <c:v>0.38045451457503299</c:v>
                </c:pt>
                <c:pt idx="2">
                  <c:v>7.6983663472388594E-2</c:v>
                </c:pt>
                <c:pt idx="3">
                  <c:v>5.7775246944736201E-2</c:v>
                </c:pt>
                <c:pt idx="4">
                  <c:v>2.8371765210160001E-2</c:v>
                </c:pt>
                <c:pt idx="5">
                  <c:v>1.25079169352353E-2</c:v>
                </c:pt>
                <c:pt idx="6">
                  <c:v>7.8401236315707307E-3</c:v>
                </c:pt>
                <c:pt idx="7">
                  <c:v>4.6251405119773796E-3</c:v>
                </c:pt>
              </c:numCache>
            </c:numRef>
          </c:val>
          <c:extLst>
            <c:ext xmlns:c16="http://schemas.microsoft.com/office/drawing/2014/chart" uri="{C3380CC4-5D6E-409C-BE32-E72D297353CC}">
              <c16:uniqueId val="{00000000-4B02-41CF-A8C9-F085E023DF4F}"/>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32905089447001"/>
          <c:y val="2.5184264486862E-2"/>
          <c:w val="0.43490408118966001"/>
          <c:h val="0.97371299783010701"/>
        </c:manualLayout>
      </c:layout>
      <c:barChart>
        <c:barDir val="bar"/>
        <c:grouping val="clustered"/>
        <c:varyColors val="0"/>
        <c:ser>
          <c:idx val="0"/>
          <c:order val="0"/>
          <c:tx>
            <c:strRef>
              <c:f>Sheet1!$B$1</c:f>
              <c:strCache>
                <c:ptCount val="1"/>
                <c:pt idx="0">
                  <c:v>Series 1</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Secetă</c:v>
                </c:pt>
                <c:pt idx="1">
                  <c:v>Valuri de căldură (caniculă)</c:v>
                </c:pt>
                <c:pt idx="2">
                  <c:v>Furtuni, vijelii, vânt puternic</c:v>
                </c:pt>
                <c:pt idx="3">
                  <c:v>Grindină</c:v>
                </c:pt>
                <c:pt idx="4">
                  <c:v>Animalelor sălbatice (urși, lupi etc.)</c:v>
                </c:pt>
                <c:pt idx="5">
                  <c:v>Căderi masive de zăpadă</c:v>
                </c:pt>
                <c:pt idx="6">
                  <c:v>Inundații</c:v>
                </c:pt>
                <c:pt idx="7">
                  <c:v>Valuri de frig (ger)</c:v>
                </c:pt>
                <c:pt idx="8">
                  <c:v>Viscol</c:v>
                </c:pt>
                <c:pt idx="9">
                  <c:v>Cutremurului</c:v>
                </c:pt>
                <c:pt idx="10">
                  <c:v>Alunecări de teren</c:v>
                </c:pt>
                <c:pt idx="11">
                  <c:v>Accidente chimice/ radioactive/industriale</c:v>
                </c:pt>
              </c:strCache>
            </c:strRef>
          </c:cat>
          <c:val>
            <c:numRef>
              <c:f>Sheet1!$B$2:$B$13</c:f>
              <c:numCache>
                <c:formatCode>0%</c:formatCode>
                <c:ptCount val="12"/>
                <c:pt idx="0">
                  <c:v>0.37260886267315602</c:v>
                </c:pt>
                <c:pt idx="1">
                  <c:v>0.18709755552679799</c:v>
                </c:pt>
                <c:pt idx="2">
                  <c:v>0.132764371678111</c:v>
                </c:pt>
                <c:pt idx="3">
                  <c:v>0.105087577391246</c:v>
                </c:pt>
                <c:pt idx="4">
                  <c:v>7.1495427028432507E-2</c:v>
                </c:pt>
                <c:pt idx="5">
                  <c:v>6.3251329218561206E-2</c:v>
                </c:pt>
                <c:pt idx="6">
                  <c:v>5.5449292470468398E-2</c:v>
                </c:pt>
                <c:pt idx="7">
                  <c:v>4.2556345478991203E-2</c:v>
                </c:pt>
                <c:pt idx="8">
                  <c:v>3.7338164141637098E-2</c:v>
                </c:pt>
                <c:pt idx="9">
                  <c:v>3.4624278312772303E-2</c:v>
                </c:pt>
                <c:pt idx="10">
                  <c:v>2.48436427347393E-2</c:v>
                </c:pt>
                <c:pt idx="11">
                  <c:v>1.2001036739601499E-2</c:v>
                </c:pt>
              </c:numCache>
            </c:numRef>
          </c:val>
          <c:extLst>
            <c:ext xmlns:c16="http://schemas.microsoft.com/office/drawing/2014/chart" uri="{C3380CC4-5D6E-409C-BE32-E72D297353CC}">
              <c16:uniqueId val="{00000000-BE40-49D8-BBA5-B55A66FD35F2}"/>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32905089447001"/>
          <c:y val="2.5184264486862E-2"/>
          <c:w val="0.43490408118966001"/>
          <c:h val="0.9737129978301070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Secetă</c:v>
                </c:pt>
                <c:pt idx="1">
                  <c:v>Valuri de căldură (caniculă)</c:v>
                </c:pt>
                <c:pt idx="2">
                  <c:v>Furtuni, vijelii, vânt puternic</c:v>
                </c:pt>
                <c:pt idx="3">
                  <c:v>Grindină</c:v>
                </c:pt>
                <c:pt idx="4">
                  <c:v>Animalelor sălbatice (urși, lupi etc.)</c:v>
                </c:pt>
                <c:pt idx="5">
                  <c:v>Căderi masive de zăpadă</c:v>
                </c:pt>
                <c:pt idx="6">
                  <c:v>Inundații</c:v>
                </c:pt>
                <c:pt idx="7">
                  <c:v>Valuri de frig (ger)</c:v>
                </c:pt>
                <c:pt idx="8">
                  <c:v>Viscol</c:v>
                </c:pt>
                <c:pt idx="9">
                  <c:v>Cutremurului</c:v>
                </c:pt>
                <c:pt idx="10">
                  <c:v>Alunecări de teren</c:v>
                </c:pt>
                <c:pt idx="11">
                  <c:v>Accidente chimice/ radioactive/industriale</c:v>
                </c:pt>
              </c:strCache>
            </c:strRef>
          </c:cat>
          <c:val>
            <c:numRef>
              <c:f>Sheet1!$B$2:$B$13</c:f>
              <c:numCache>
                <c:formatCode>0%</c:formatCode>
                <c:ptCount val="12"/>
                <c:pt idx="0">
                  <c:v>0.35273162896446097</c:v>
                </c:pt>
                <c:pt idx="1">
                  <c:v>0.55000000000000004</c:v>
                </c:pt>
                <c:pt idx="2">
                  <c:v>0.33</c:v>
                </c:pt>
                <c:pt idx="3">
                  <c:v>0.28000000000000003</c:v>
                </c:pt>
                <c:pt idx="4">
                  <c:v>7.0000000000000007E-2</c:v>
                </c:pt>
                <c:pt idx="5">
                  <c:v>0.36</c:v>
                </c:pt>
                <c:pt idx="6">
                  <c:v>0.12</c:v>
                </c:pt>
                <c:pt idx="7">
                  <c:v>0.46</c:v>
                </c:pt>
                <c:pt idx="8">
                  <c:v>0.45</c:v>
                </c:pt>
                <c:pt idx="9">
                  <c:v>0.08</c:v>
                </c:pt>
                <c:pt idx="10">
                  <c:v>0.11</c:v>
                </c:pt>
                <c:pt idx="11">
                  <c:v>0.04</c:v>
                </c:pt>
              </c:numCache>
            </c:numRef>
          </c:val>
          <c:extLst>
            <c:ext xmlns:c16="http://schemas.microsoft.com/office/drawing/2014/chart" uri="{C3380CC4-5D6E-409C-BE32-E72D297353CC}">
              <c16:uniqueId val="{00000000-1B0A-45CC-8165-772F1848CEC4}"/>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49483699370702"/>
          <c:y val="4.1209931330614602E-3"/>
          <c:w val="0.49857098736420902"/>
          <c:h val="0.99587901494401299"/>
        </c:manualLayout>
      </c:layout>
      <c:barChart>
        <c:barDir val="bar"/>
        <c:grouping val="clustered"/>
        <c:varyColors val="0"/>
        <c:ser>
          <c:idx val="0"/>
          <c:order val="0"/>
          <c:tx>
            <c:strRef>
              <c:f>Sheet1!$B$1</c:f>
              <c:strCache>
                <c:ptCount val="1"/>
                <c:pt idx="0">
                  <c:v>Series 1</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Industria de automobile</c:v>
                </c:pt>
                <c:pt idx="1">
                  <c:v>Așezarea geografică</c:v>
                </c:pt>
                <c:pt idx="2">
                  <c:v>Autostrada București-Pitești</c:v>
                </c:pt>
                <c:pt idx="3">
                  <c:v>Relieful. Frumusețile naturii</c:v>
                </c:pt>
                <c:pt idx="4">
                  <c:v>Zonă liniștită</c:v>
                </c:pt>
                <c:pt idx="5">
                  <c:v>Condițiile meteorologice avantajoase</c:v>
                </c:pt>
                <c:pt idx="6">
                  <c:v>Zonă dezvoltată economic</c:v>
                </c:pt>
                <c:pt idx="7">
                  <c:v>Turismul</c:v>
                </c:pt>
                <c:pt idx="8">
                  <c:v>Locuri de muncă</c:v>
                </c:pt>
                <c:pt idx="9">
                  <c:v>Siguranța</c:v>
                </c:pt>
              </c:strCache>
            </c:strRef>
          </c:cat>
          <c:val>
            <c:numRef>
              <c:f>Sheet1!$B$2:$B$11</c:f>
              <c:numCache>
                <c:formatCode>0%</c:formatCode>
                <c:ptCount val="10"/>
                <c:pt idx="0">
                  <c:v>0.21982758620689699</c:v>
                </c:pt>
                <c:pt idx="1">
                  <c:v>0.176724137931034</c:v>
                </c:pt>
                <c:pt idx="2">
                  <c:v>0.14655172413793099</c:v>
                </c:pt>
                <c:pt idx="3">
                  <c:v>0.12068965517241401</c:v>
                </c:pt>
                <c:pt idx="4">
                  <c:v>7.3275862068965497E-2</c:v>
                </c:pt>
                <c:pt idx="5">
                  <c:v>7.3275862068965497E-2</c:v>
                </c:pt>
                <c:pt idx="6">
                  <c:v>6.8965517241379296E-2</c:v>
                </c:pt>
                <c:pt idx="7">
                  <c:v>5.6034482758620698E-2</c:v>
                </c:pt>
                <c:pt idx="8">
                  <c:v>4.31034482758621E-2</c:v>
                </c:pt>
                <c:pt idx="9">
                  <c:v>2.1551724137931001E-2</c:v>
                </c:pt>
              </c:numCache>
            </c:numRef>
          </c:val>
          <c:extLst>
            <c:ext xmlns:c16="http://schemas.microsoft.com/office/drawing/2014/chart" uri="{C3380CC4-5D6E-409C-BE32-E72D297353CC}">
              <c16:uniqueId val="{00000000-4329-4A01-9D01-E225808F4BA3}"/>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373500191294831"/>
          <c:y val="0"/>
          <c:w val="0.46626499808705163"/>
          <c:h val="0.99587901494401299"/>
        </c:manualLayout>
      </c:layout>
      <c:barChart>
        <c:barDir val="bar"/>
        <c:grouping val="clustered"/>
        <c:varyColors val="0"/>
        <c:ser>
          <c:idx val="0"/>
          <c:order val="0"/>
          <c:tx>
            <c:strRef>
              <c:f>Sheet1!$B$1</c:f>
              <c:strCache>
                <c:ptCount val="1"/>
                <c:pt idx="0">
                  <c:v>Series 1</c:v>
                </c:pt>
              </c:strCache>
            </c:strRef>
          </c:tx>
          <c:spPr>
            <a:solidFill>
              <a:schemeClr val="tx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Infrastructuri rutiere/feroviare deficitare</c:v>
                </c:pt>
                <c:pt idx="1">
                  <c:v>Poluarea</c:v>
                </c:pt>
                <c:pt idx="2">
                  <c:v>Lipsa locurilor de muncă</c:v>
                </c:pt>
                <c:pt idx="3">
                  <c:v>Salarii mici</c:v>
                </c:pt>
                <c:pt idx="4">
                  <c:v>Aglomerația</c:v>
                </c:pt>
                <c:pt idx="5">
                  <c:v>Lipsa forței de muncă</c:v>
                </c:pt>
                <c:pt idx="6">
                  <c:v>Migrația </c:v>
                </c:pt>
                <c:pt idx="7">
                  <c:v>Prețuri mari</c:v>
                </c:pt>
                <c:pt idx="8">
                  <c:v>Lipsa investițiilor</c:v>
                </c:pt>
                <c:pt idx="9">
                  <c:v>Lipsa promovării turistice</c:v>
                </c:pt>
              </c:strCache>
            </c:strRef>
          </c:cat>
          <c:val>
            <c:numRef>
              <c:f>Sheet1!$B$2:$B$11</c:f>
              <c:numCache>
                <c:formatCode>0%</c:formatCode>
                <c:ptCount val="10"/>
                <c:pt idx="0">
                  <c:v>0.21875</c:v>
                </c:pt>
                <c:pt idx="1">
                  <c:v>0.203125</c:v>
                </c:pt>
                <c:pt idx="2">
                  <c:v>0.17708333333333301</c:v>
                </c:pt>
                <c:pt idx="3">
                  <c:v>0.13541666666666699</c:v>
                </c:pt>
                <c:pt idx="4">
                  <c:v>6.25E-2</c:v>
                </c:pt>
                <c:pt idx="5">
                  <c:v>6.25E-2</c:v>
                </c:pt>
                <c:pt idx="6">
                  <c:v>6.25E-2</c:v>
                </c:pt>
                <c:pt idx="7">
                  <c:v>3.125E-2</c:v>
                </c:pt>
                <c:pt idx="8">
                  <c:v>2.6041666666666699E-2</c:v>
                </c:pt>
                <c:pt idx="9">
                  <c:v>2.0833333333333301E-2</c:v>
                </c:pt>
              </c:numCache>
            </c:numRef>
          </c:val>
          <c:extLst>
            <c:ext xmlns:c16="http://schemas.microsoft.com/office/drawing/2014/chart" uri="{C3380CC4-5D6E-409C-BE32-E72D297353CC}">
              <c16:uniqueId val="{00000000-2B94-4CEE-B391-CF9D4647CF25}"/>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60557259111605"/>
          <c:y val="0"/>
          <c:w val="0.33502502820987601"/>
          <c:h val="0.98715679180704496"/>
        </c:manualLayout>
      </c:layout>
      <c:barChart>
        <c:barDir val="bar"/>
        <c:grouping val="clustered"/>
        <c:varyColors val="0"/>
        <c:ser>
          <c:idx val="0"/>
          <c:order val="0"/>
          <c:tx>
            <c:strRef>
              <c:f>Sheet1!$B$1</c:f>
              <c:strCache>
                <c:ptCount val="1"/>
                <c:pt idx="0">
                  <c:v>Series 1</c:v>
                </c:pt>
              </c:strCache>
            </c:strRef>
          </c:tx>
          <c:spPr>
            <a:solidFill>
              <a:schemeClr val="accent2">
                <a:lumMod val="75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Primar (1-4 clase)	</c:v>
                </c:pt>
                <c:pt idx="1">
                  <c:v>Gimnazial (5-8 clase)</c:v>
                </c:pt>
                <c:pt idx="2">
                  <c:v>Profesional, de ucenici sau complementar      </c:v>
                </c:pt>
                <c:pt idx="3">
                  <c:v>Treapta I de liceu (clasele 9-10)</c:v>
                </c:pt>
                <c:pt idx="4">
                  <c:v>Liceu (9-12 clase)	</c:v>
                </c:pt>
                <c:pt idx="5">
                  <c:v>Postliceal de specialitate sau tehnic de maiștri</c:v>
                </c:pt>
                <c:pt idx="6">
                  <c:v>Studii universitare	</c:v>
                </c:pt>
                <c:pt idx="7">
                  <c:v>Nu știu/ Nu răspund</c:v>
                </c:pt>
              </c:strCache>
            </c:strRef>
          </c:cat>
          <c:val>
            <c:numRef>
              <c:f>Sheet1!$B$2:$B$9</c:f>
              <c:numCache>
                <c:formatCode>0%</c:formatCode>
                <c:ptCount val="8"/>
                <c:pt idx="0">
                  <c:v>2.54636002314498E-3</c:v>
                </c:pt>
                <c:pt idx="1">
                  <c:v>3.4580814550890099E-2</c:v>
                </c:pt>
                <c:pt idx="2">
                  <c:v>8.4109991012806903E-2</c:v>
                </c:pt>
                <c:pt idx="3">
                  <c:v>6.7191191614619603E-2</c:v>
                </c:pt>
                <c:pt idx="4">
                  <c:v>0.31848909824237798</c:v>
                </c:pt>
                <c:pt idx="5">
                  <c:v>0.13766933861049799</c:v>
                </c:pt>
                <c:pt idx="6">
                  <c:v>0.35294669268745599</c:v>
                </c:pt>
                <c:pt idx="7">
                  <c:v>2.4665132582067802E-3</c:v>
                </c:pt>
              </c:numCache>
            </c:numRef>
          </c:val>
          <c:extLst>
            <c:ext xmlns:c16="http://schemas.microsoft.com/office/drawing/2014/chart" uri="{C3380CC4-5D6E-409C-BE32-E72D297353CC}">
              <c16:uniqueId val="{00000000-2CFB-4A34-B7CC-6F47B1ED652D}"/>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scaling>
        <c:delete val="1"/>
        <c:axPos val="t"/>
        <c:numFmt formatCode="0%" sourceLinked="1"/>
        <c:majorTickMark val="none"/>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17651702982402E-2"/>
          <c:y val="7.8491819854474898E-2"/>
          <c:w val="0.91176469659403503"/>
          <c:h val="0.73157157310585996"/>
        </c:manualLayout>
      </c:layout>
      <c:lineChart>
        <c:grouping val="standard"/>
        <c:varyColors val="0"/>
        <c:ser>
          <c:idx val="0"/>
          <c:order val="0"/>
          <c:tx>
            <c:strRef>
              <c:f>Sheet1!$B$1</c:f>
              <c:strCache>
                <c:ptCount val="1"/>
                <c:pt idx="0">
                  <c:v>Series 1</c:v>
                </c:pt>
              </c:strCache>
            </c:strRef>
          </c:tx>
          <c:spPr>
            <a:ln w="28575" cap="rnd">
              <a:solidFill>
                <a:schemeClr val="accent2">
                  <a:lumMod val="50000"/>
                </a:schemeClr>
              </a:solidFill>
              <a:round/>
            </a:ln>
            <a:effectLst/>
          </c:spPr>
          <c:marker>
            <c:symbol val="none"/>
          </c:marker>
          <c:dLbls>
            <c:dLbl>
              <c:idx val="1"/>
              <c:layout>
                <c:manualLayout>
                  <c:x val="-5.6149738531068499E-2"/>
                  <c:y val="-7.8491819854474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59-438B-B4A6-24698AC8F645}"/>
                </c:ext>
              </c:extLst>
            </c:dLbl>
            <c:dLbl>
              <c:idx val="2"/>
              <c:layout>
                <c:manualLayout>
                  <c:x val="-2.75297059152327E-2"/>
                  <c:y val="-8.5387458801031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59-438B-B4A6-24698AC8F645}"/>
                </c:ext>
              </c:extLst>
            </c:dLbl>
            <c:dLbl>
              <c:idx val="5"/>
              <c:layout>
                <c:manualLayout>
                  <c:x val="0"/>
                  <c:y val="-3.6594625200442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59-438B-B4A6-24698AC8F645}"/>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0%</c:formatCode>
                <c:ptCount val="7"/>
                <c:pt idx="0">
                  <c:v>7.6878684495253605E-2</c:v>
                </c:pt>
                <c:pt idx="1">
                  <c:v>0.29149539667490698</c:v>
                </c:pt>
                <c:pt idx="2">
                  <c:v>0.28108806058757102</c:v>
                </c:pt>
                <c:pt idx="3">
                  <c:v>0.19797493093652599</c:v>
                </c:pt>
                <c:pt idx="4">
                  <c:v>9.8789827229718796E-2</c:v>
                </c:pt>
                <c:pt idx="5">
                  <c:v>5.2736658820150703E-2</c:v>
                </c:pt>
                <c:pt idx="6">
                  <c:v>1.0364412558734801E-3</c:v>
                </c:pt>
              </c:numCache>
            </c:numRef>
          </c:val>
          <c:smooth val="0"/>
          <c:extLst>
            <c:ext xmlns:c16="http://schemas.microsoft.com/office/drawing/2014/chart" uri="{C3380CC4-5D6E-409C-BE32-E72D297353CC}">
              <c16:uniqueId val="{00000003-0159-438B-B4A6-24698AC8F645}"/>
            </c:ext>
          </c:extLst>
        </c:ser>
        <c:dLbls>
          <c:showLegendKey val="0"/>
          <c:showVal val="0"/>
          <c:showCatName val="0"/>
          <c:showSerName val="0"/>
          <c:showPercent val="0"/>
          <c:showBubbleSize val="0"/>
        </c:dLbls>
        <c:smooth val="0"/>
        <c:axId val="55297087"/>
        <c:axId val="55297567"/>
      </c:lineChart>
      <c:catAx>
        <c:axId val="55297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55297567"/>
        <c:crosses val="autoZero"/>
        <c:auto val="1"/>
        <c:lblAlgn val="ctr"/>
        <c:lblOffset val="100"/>
        <c:noMultiLvlLbl val="0"/>
      </c:catAx>
      <c:valAx>
        <c:axId val="55297567"/>
        <c:scaling>
          <c:orientation val="minMax"/>
        </c:scaling>
        <c:delete val="1"/>
        <c:axPos val="l"/>
        <c:numFmt formatCode="0%" sourceLinked="1"/>
        <c:majorTickMark val="none"/>
        <c:minorTickMark val="none"/>
        <c:tickLblPos val="nextTo"/>
        <c:crossAx val="5529708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1/14/2025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25:13.563"/>
    </inkml:context>
    <inkml:brush xml:id="br0">
      <inkml:brushProperty name="width" value="0.05" units="cm"/>
      <inkml:brushProperty name="height" value="0.05" units="cm"/>
    </inkml:brush>
  </inkml:definitions>
  <inkml:trace contextRef="#ctx0" brushRef="#br0">1 45 260,'5'-4'2238,"-3"3"-1426,-1 0 0,1 0 0,-1 0 1,0 0-1,1 0 0,-1 0 0,0 0 0,0-1 0,0 1 0,1-2 0,0-13-3826,-3 6 1762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8T08:25:47.562"/>
    </inkml:context>
    <inkml:brush xml:id="br0">
      <inkml:brushProperty name="width" value="0.05" units="cm"/>
      <inkml:brushProperty name="height" value="0.05" units="cm"/>
    </inkml:brush>
  </inkml:definitions>
  <inkml:trace contextRef="#ctx0" brushRef="#br0">25 0 332 0 0,'0'0'2548'0'0,"-7"7"-920"0"0,3-3-956 0 0,2-1 461 0 0,-1 3-441 0 0,1-1-548 0 0,-2-1-1424 0 0,1 1-1165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75d534253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75d534253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80675" y="1687650"/>
            <a:ext cx="6350100" cy="14310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4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080675" y="3183000"/>
            <a:ext cx="63501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0" y="0"/>
            <a:ext cx="17214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8680750" y="-35700"/>
            <a:ext cx="0" cy="521490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 name="Google Shape;39;p6"/>
          <p:cNvSpPr/>
          <p:nvPr/>
        </p:nvSpPr>
        <p:spPr>
          <a:xfrm>
            <a:off x="8430775" y="0"/>
            <a:ext cx="7134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6"/>
          <p:cNvCxnSpPr/>
          <p:nvPr/>
        </p:nvCxnSpPr>
        <p:spPr>
          <a:xfrm>
            <a:off x="351825" y="-35700"/>
            <a:ext cx="0" cy="5214900"/>
          </a:xfrm>
          <a:prstGeom prst="straightConnector1">
            <a:avLst/>
          </a:prstGeom>
          <a:noFill/>
          <a:ln w="9525" cap="flat" cmpd="sng">
            <a:solidFill>
              <a:schemeClr val="lt2"/>
            </a:solidFill>
            <a:prstDash val="solid"/>
            <a:round/>
            <a:headEnd type="none" w="med" len="med"/>
            <a:tailEnd type="none" w="med" len="med"/>
          </a:ln>
        </p:spPr>
      </p:cxnSp>
      <p:grpSp>
        <p:nvGrpSpPr>
          <p:cNvPr id="41" name="Google Shape;41;p6"/>
          <p:cNvGrpSpPr/>
          <p:nvPr/>
        </p:nvGrpSpPr>
        <p:grpSpPr>
          <a:xfrm flipH="1">
            <a:off x="-84700" y="4901150"/>
            <a:ext cx="7055100" cy="0"/>
            <a:chOff x="2220050" y="1547100"/>
            <a:chExt cx="7055100" cy="0"/>
          </a:xfrm>
        </p:grpSpPr>
        <p:cxnSp>
          <p:nvCxnSpPr>
            <p:cNvPr id="42" name="Google Shape;42;p6"/>
            <p:cNvCxnSpPr/>
            <p:nvPr/>
          </p:nvCxnSpPr>
          <p:spPr>
            <a:xfrm>
              <a:off x="2220050" y="1547100"/>
              <a:ext cx="464400" cy="0"/>
            </a:xfrm>
            <a:prstGeom prst="straightConnector1">
              <a:avLst/>
            </a:prstGeom>
            <a:noFill/>
            <a:ln w="114300" cap="flat" cmpd="sng">
              <a:solidFill>
                <a:schemeClr val="dk1"/>
              </a:solidFill>
              <a:prstDash val="solid"/>
              <a:round/>
              <a:headEnd type="none" w="med" len="med"/>
              <a:tailEnd type="none" w="med" len="med"/>
            </a:ln>
          </p:spPr>
        </p:cxnSp>
        <p:cxnSp>
          <p:nvCxnSpPr>
            <p:cNvPr id="43" name="Google Shape;43;p6"/>
            <p:cNvCxnSpPr/>
            <p:nvPr/>
          </p:nvCxnSpPr>
          <p:spPr>
            <a:xfrm>
              <a:off x="2684450" y="1547100"/>
              <a:ext cx="6590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3454075" y="1307100"/>
            <a:ext cx="4508100" cy="25293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4" name="Google Shape;54;p8"/>
          <p:cNvSpPr/>
          <p:nvPr/>
        </p:nvSpPr>
        <p:spPr>
          <a:xfrm>
            <a:off x="0" y="0"/>
            <a:ext cx="26607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 name="Google Shape;55;p8"/>
          <p:cNvCxnSpPr/>
          <p:nvPr/>
        </p:nvCxnSpPr>
        <p:spPr>
          <a:xfrm>
            <a:off x="8430775" y="-35700"/>
            <a:ext cx="0" cy="5214900"/>
          </a:xfrm>
          <a:prstGeom prst="straightConnector1">
            <a:avLst/>
          </a:prstGeom>
          <a:noFill/>
          <a:ln w="9525" cap="flat" cmpd="sng">
            <a:solidFill>
              <a:schemeClr val="lt2"/>
            </a:solidFill>
            <a:prstDash val="solid"/>
            <a:round/>
            <a:headEnd type="none" w="med" len="med"/>
            <a:tailEnd type="none" w="med" len="med"/>
          </a:ln>
        </p:spPr>
      </p:cxnSp>
      <p:grpSp>
        <p:nvGrpSpPr>
          <p:cNvPr id="56" name="Google Shape;56;p8"/>
          <p:cNvGrpSpPr/>
          <p:nvPr/>
        </p:nvGrpSpPr>
        <p:grpSpPr>
          <a:xfrm>
            <a:off x="3230850" y="4760600"/>
            <a:ext cx="6025500" cy="0"/>
            <a:chOff x="2220050" y="1547100"/>
            <a:chExt cx="6025500" cy="0"/>
          </a:xfrm>
        </p:grpSpPr>
        <p:cxnSp>
          <p:nvCxnSpPr>
            <p:cNvPr id="57" name="Google Shape;57;p8"/>
            <p:cNvCxnSpPr/>
            <p:nvPr/>
          </p:nvCxnSpPr>
          <p:spPr>
            <a:xfrm>
              <a:off x="2220050" y="1547100"/>
              <a:ext cx="464400" cy="0"/>
            </a:xfrm>
            <a:prstGeom prst="straightConnector1">
              <a:avLst/>
            </a:prstGeom>
            <a:noFill/>
            <a:ln w="114300" cap="flat" cmpd="sng">
              <a:solidFill>
                <a:schemeClr val="dk1"/>
              </a:solidFill>
              <a:prstDash val="solid"/>
              <a:round/>
              <a:headEnd type="none" w="med" len="med"/>
              <a:tailEnd type="none" w="med" len="med"/>
            </a:ln>
          </p:spPr>
        </p:cxnSp>
        <p:cxnSp>
          <p:nvCxnSpPr>
            <p:cNvPr id="58" name="Google Shape;58;p8"/>
            <p:cNvCxnSpPr/>
            <p:nvPr/>
          </p:nvCxnSpPr>
          <p:spPr>
            <a:xfrm>
              <a:off x="2684450" y="1547100"/>
              <a:ext cx="55611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5555725" y="0"/>
            <a:ext cx="3588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title"/>
          </p:nvPr>
        </p:nvSpPr>
        <p:spPr>
          <a:xfrm>
            <a:off x="713225" y="1254000"/>
            <a:ext cx="41586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62" name="Google Shape;62;p9"/>
          <p:cNvSpPr txBox="1">
            <a:spLocks noGrp="1"/>
          </p:cNvSpPr>
          <p:nvPr>
            <p:ph type="subTitle" idx="1"/>
          </p:nvPr>
        </p:nvSpPr>
        <p:spPr>
          <a:xfrm>
            <a:off x="713225" y="3218400"/>
            <a:ext cx="41586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cxnSp>
        <p:nvCxnSpPr>
          <p:cNvPr id="63" name="Google Shape;63;p9"/>
          <p:cNvCxnSpPr/>
          <p:nvPr/>
        </p:nvCxnSpPr>
        <p:spPr>
          <a:xfrm>
            <a:off x="517944" y="-35700"/>
            <a:ext cx="0" cy="5214900"/>
          </a:xfrm>
          <a:prstGeom prst="straightConnector1">
            <a:avLst/>
          </a:prstGeom>
          <a:noFill/>
          <a:ln w="9525" cap="flat" cmpd="sng">
            <a:solidFill>
              <a:schemeClr val="lt2"/>
            </a:solidFill>
            <a:prstDash val="solid"/>
            <a:round/>
            <a:headEnd type="none" w="med" len="med"/>
            <a:tailEnd type="none" w="med" len="med"/>
          </a:ln>
        </p:spPr>
      </p:cxnSp>
      <p:grpSp>
        <p:nvGrpSpPr>
          <p:cNvPr id="64" name="Google Shape;64;p9"/>
          <p:cNvGrpSpPr/>
          <p:nvPr/>
        </p:nvGrpSpPr>
        <p:grpSpPr>
          <a:xfrm flipH="1">
            <a:off x="-93775" y="4604000"/>
            <a:ext cx="4197300" cy="0"/>
            <a:chOff x="2220050" y="1547100"/>
            <a:chExt cx="4197300" cy="0"/>
          </a:xfrm>
        </p:grpSpPr>
        <p:cxnSp>
          <p:nvCxnSpPr>
            <p:cNvPr id="65" name="Google Shape;65;p9"/>
            <p:cNvCxnSpPr/>
            <p:nvPr/>
          </p:nvCxnSpPr>
          <p:spPr>
            <a:xfrm>
              <a:off x="2220050" y="1547100"/>
              <a:ext cx="464400" cy="0"/>
            </a:xfrm>
            <a:prstGeom prst="straightConnector1">
              <a:avLst/>
            </a:prstGeom>
            <a:noFill/>
            <a:ln w="114300" cap="flat" cmpd="sng">
              <a:solidFill>
                <a:schemeClr val="dk1"/>
              </a:solidFill>
              <a:prstDash val="solid"/>
              <a:round/>
              <a:headEnd type="none" w="med" len="med"/>
              <a:tailEnd type="none" w="med" len="med"/>
            </a:ln>
          </p:spPr>
        </p:cxnSp>
        <p:cxnSp>
          <p:nvCxnSpPr>
            <p:cNvPr id="66" name="Google Shape;66;p9"/>
            <p:cNvCxnSpPr/>
            <p:nvPr/>
          </p:nvCxnSpPr>
          <p:spPr>
            <a:xfrm>
              <a:off x="2684450" y="1547100"/>
              <a:ext cx="37329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83"/>
        <p:cNvGrpSpPr/>
        <p:nvPr/>
      </p:nvGrpSpPr>
      <p:grpSpPr>
        <a:xfrm>
          <a:off x="0" y="0"/>
          <a:ext cx="0" cy="0"/>
          <a:chOff x="0" y="0"/>
          <a:chExt cx="0" cy="0"/>
        </a:xfrm>
      </p:grpSpPr>
      <p:sp>
        <p:nvSpPr>
          <p:cNvPr id="184" name="Google Shape;184;p23"/>
          <p:cNvSpPr/>
          <p:nvPr/>
        </p:nvSpPr>
        <p:spPr>
          <a:xfrm>
            <a:off x="6501975" y="0"/>
            <a:ext cx="2642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 name="Google Shape;185;p23"/>
          <p:cNvCxnSpPr/>
          <p:nvPr/>
        </p:nvCxnSpPr>
        <p:spPr>
          <a:xfrm>
            <a:off x="479225" y="-35700"/>
            <a:ext cx="0" cy="5214900"/>
          </a:xfrm>
          <a:prstGeom prst="straightConnector1">
            <a:avLst/>
          </a:prstGeom>
          <a:noFill/>
          <a:ln w="9525" cap="flat" cmpd="sng">
            <a:solidFill>
              <a:schemeClr val="lt2"/>
            </a:solidFill>
            <a:prstDash val="solid"/>
            <a:round/>
            <a:headEnd type="none" w="med" len="med"/>
            <a:tailEnd type="none" w="med" len="med"/>
          </a:ln>
        </p:spPr>
      </p:cxnSp>
      <p:grpSp>
        <p:nvGrpSpPr>
          <p:cNvPr id="186" name="Google Shape;186;p23"/>
          <p:cNvGrpSpPr/>
          <p:nvPr/>
        </p:nvGrpSpPr>
        <p:grpSpPr>
          <a:xfrm flipH="1">
            <a:off x="-131100" y="313050"/>
            <a:ext cx="6464400" cy="0"/>
            <a:chOff x="2220050" y="1547100"/>
            <a:chExt cx="6464400" cy="0"/>
          </a:xfrm>
        </p:grpSpPr>
        <p:cxnSp>
          <p:nvCxnSpPr>
            <p:cNvPr id="187" name="Google Shape;187;p23"/>
            <p:cNvCxnSpPr/>
            <p:nvPr/>
          </p:nvCxnSpPr>
          <p:spPr>
            <a:xfrm>
              <a:off x="2220050" y="1547100"/>
              <a:ext cx="464400" cy="0"/>
            </a:xfrm>
            <a:prstGeom prst="straightConnector1">
              <a:avLst/>
            </a:prstGeom>
            <a:noFill/>
            <a:ln w="114300" cap="flat" cmpd="sng">
              <a:solidFill>
                <a:schemeClr val="dk1"/>
              </a:solidFill>
              <a:prstDash val="solid"/>
              <a:round/>
              <a:headEnd type="none" w="med" len="med"/>
              <a:tailEnd type="none" w="med" len="med"/>
            </a:ln>
          </p:spPr>
        </p:cxnSp>
        <p:cxnSp>
          <p:nvCxnSpPr>
            <p:cNvPr id="188" name="Google Shape;188;p23"/>
            <p:cNvCxnSpPr/>
            <p:nvPr/>
          </p:nvCxnSpPr>
          <p:spPr>
            <a:xfrm>
              <a:off x="2684450" y="1547100"/>
              <a:ext cx="60000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89"/>
        <p:cNvGrpSpPr/>
        <p:nvPr/>
      </p:nvGrpSpPr>
      <p:grpSpPr>
        <a:xfrm>
          <a:off x="0" y="0"/>
          <a:ext cx="0" cy="0"/>
          <a:chOff x="0" y="0"/>
          <a:chExt cx="0" cy="0"/>
        </a:xfrm>
      </p:grpSpPr>
      <p:sp>
        <p:nvSpPr>
          <p:cNvPr id="190" name="Google Shape;190;p24"/>
          <p:cNvSpPr/>
          <p:nvPr/>
        </p:nvSpPr>
        <p:spPr>
          <a:xfrm flipH="1">
            <a:off x="-18775" y="-35700"/>
            <a:ext cx="1368000" cy="5179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1" name="Google Shape;191;p24"/>
          <p:cNvCxnSpPr/>
          <p:nvPr/>
        </p:nvCxnSpPr>
        <p:spPr>
          <a:xfrm>
            <a:off x="8430781" y="-35700"/>
            <a:ext cx="0" cy="5214900"/>
          </a:xfrm>
          <a:prstGeom prst="straightConnector1">
            <a:avLst/>
          </a:prstGeom>
          <a:noFill/>
          <a:ln w="9525" cap="flat" cmpd="sng">
            <a:solidFill>
              <a:schemeClr val="lt2"/>
            </a:solidFill>
            <a:prstDash val="solid"/>
            <a:round/>
            <a:headEnd type="none" w="med" len="med"/>
            <a:tailEnd type="none" w="med" len="med"/>
          </a:ln>
        </p:spPr>
      </p:cxnSp>
      <p:grpSp>
        <p:nvGrpSpPr>
          <p:cNvPr id="192" name="Google Shape;192;p24"/>
          <p:cNvGrpSpPr/>
          <p:nvPr/>
        </p:nvGrpSpPr>
        <p:grpSpPr>
          <a:xfrm>
            <a:off x="1798975" y="266225"/>
            <a:ext cx="7429500" cy="0"/>
            <a:chOff x="2220050" y="1547100"/>
            <a:chExt cx="7429500" cy="0"/>
          </a:xfrm>
        </p:grpSpPr>
        <p:cxnSp>
          <p:nvCxnSpPr>
            <p:cNvPr id="193" name="Google Shape;193;p24"/>
            <p:cNvCxnSpPr/>
            <p:nvPr/>
          </p:nvCxnSpPr>
          <p:spPr>
            <a:xfrm>
              <a:off x="2220050" y="1547100"/>
              <a:ext cx="464400" cy="0"/>
            </a:xfrm>
            <a:prstGeom prst="straightConnector1">
              <a:avLst/>
            </a:prstGeom>
            <a:noFill/>
            <a:ln w="114300" cap="flat" cmpd="sng">
              <a:solidFill>
                <a:schemeClr val="dk1"/>
              </a:solidFill>
              <a:prstDash val="solid"/>
              <a:round/>
              <a:headEnd type="none" w="med" len="med"/>
              <a:tailEnd type="none" w="med" len="med"/>
            </a:ln>
          </p:spPr>
        </p:cxnSp>
        <p:cxnSp>
          <p:nvCxnSpPr>
            <p:cNvPr id="194" name="Google Shape;194;p24"/>
            <p:cNvCxnSpPr/>
            <p:nvPr/>
          </p:nvCxnSpPr>
          <p:spPr>
            <a:xfrm>
              <a:off x="2684450" y="1547100"/>
              <a:ext cx="69651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oppins" panose="00000500000000000000"/>
              <a:buNone/>
              <a:defRPr sz="2800" b="1">
                <a:solidFill>
                  <a:schemeClr val="dk1"/>
                </a:solidFill>
                <a:latin typeface="Poppins" panose="00000500000000000000"/>
                <a:ea typeface="Poppins" panose="00000500000000000000"/>
                <a:cs typeface="Poppins" panose="00000500000000000000"/>
                <a:sym typeface="Poppins" panose="00000500000000000000"/>
              </a:defRPr>
            </a:lvl1pPr>
            <a:lvl2pPr lvl="1" rtl="0">
              <a:spcBef>
                <a:spcPts val="0"/>
              </a:spcBef>
              <a:spcAft>
                <a:spcPts val="0"/>
              </a:spcAft>
              <a:buClr>
                <a:schemeClr val="dk1"/>
              </a:buClr>
              <a:buSzPts val="3000"/>
              <a:buFont typeface="Poppins" panose="00000500000000000000"/>
              <a:buNone/>
              <a:defRPr sz="3000" b="1">
                <a:solidFill>
                  <a:schemeClr val="dk1"/>
                </a:solidFill>
                <a:latin typeface="Poppins" panose="00000500000000000000"/>
                <a:ea typeface="Poppins" panose="00000500000000000000"/>
                <a:cs typeface="Poppins" panose="00000500000000000000"/>
                <a:sym typeface="Poppins" panose="00000500000000000000"/>
              </a:defRPr>
            </a:lvl2pPr>
            <a:lvl3pPr lvl="2" rtl="0">
              <a:spcBef>
                <a:spcPts val="0"/>
              </a:spcBef>
              <a:spcAft>
                <a:spcPts val="0"/>
              </a:spcAft>
              <a:buClr>
                <a:schemeClr val="dk1"/>
              </a:buClr>
              <a:buSzPts val="3000"/>
              <a:buFont typeface="Poppins" panose="00000500000000000000"/>
              <a:buNone/>
              <a:defRPr sz="3000" b="1">
                <a:solidFill>
                  <a:schemeClr val="dk1"/>
                </a:solidFill>
                <a:latin typeface="Poppins" panose="00000500000000000000"/>
                <a:ea typeface="Poppins" panose="00000500000000000000"/>
                <a:cs typeface="Poppins" panose="00000500000000000000"/>
                <a:sym typeface="Poppins" panose="00000500000000000000"/>
              </a:defRPr>
            </a:lvl3pPr>
            <a:lvl4pPr lvl="3" rtl="0">
              <a:spcBef>
                <a:spcPts val="0"/>
              </a:spcBef>
              <a:spcAft>
                <a:spcPts val="0"/>
              </a:spcAft>
              <a:buClr>
                <a:schemeClr val="dk1"/>
              </a:buClr>
              <a:buSzPts val="3000"/>
              <a:buFont typeface="Poppins" panose="00000500000000000000"/>
              <a:buNone/>
              <a:defRPr sz="3000" b="1">
                <a:solidFill>
                  <a:schemeClr val="dk1"/>
                </a:solidFill>
                <a:latin typeface="Poppins" panose="00000500000000000000"/>
                <a:ea typeface="Poppins" panose="00000500000000000000"/>
                <a:cs typeface="Poppins" panose="00000500000000000000"/>
                <a:sym typeface="Poppins" panose="00000500000000000000"/>
              </a:defRPr>
            </a:lvl4pPr>
            <a:lvl5pPr lvl="4" rtl="0">
              <a:spcBef>
                <a:spcPts val="0"/>
              </a:spcBef>
              <a:spcAft>
                <a:spcPts val="0"/>
              </a:spcAft>
              <a:buClr>
                <a:schemeClr val="dk1"/>
              </a:buClr>
              <a:buSzPts val="3000"/>
              <a:buFont typeface="Poppins" panose="00000500000000000000"/>
              <a:buNone/>
              <a:defRPr sz="3000" b="1">
                <a:solidFill>
                  <a:schemeClr val="dk1"/>
                </a:solidFill>
                <a:latin typeface="Poppins" panose="00000500000000000000"/>
                <a:ea typeface="Poppins" panose="00000500000000000000"/>
                <a:cs typeface="Poppins" panose="00000500000000000000"/>
                <a:sym typeface="Poppins" panose="00000500000000000000"/>
              </a:defRPr>
            </a:lvl5pPr>
            <a:lvl6pPr lvl="5" rtl="0">
              <a:spcBef>
                <a:spcPts val="0"/>
              </a:spcBef>
              <a:spcAft>
                <a:spcPts val="0"/>
              </a:spcAft>
              <a:buClr>
                <a:schemeClr val="dk1"/>
              </a:buClr>
              <a:buSzPts val="3000"/>
              <a:buFont typeface="Poppins" panose="00000500000000000000"/>
              <a:buNone/>
              <a:defRPr sz="3000" b="1">
                <a:solidFill>
                  <a:schemeClr val="dk1"/>
                </a:solidFill>
                <a:latin typeface="Poppins" panose="00000500000000000000"/>
                <a:ea typeface="Poppins" panose="00000500000000000000"/>
                <a:cs typeface="Poppins" panose="00000500000000000000"/>
                <a:sym typeface="Poppins" panose="00000500000000000000"/>
              </a:defRPr>
            </a:lvl6pPr>
            <a:lvl7pPr lvl="6" rtl="0">
              <a:spcBef>
                <a:spcPts val="0"/>
              </a:spcBef>
              <a:spcAft>
                <a:spcPts val="0"/>
              </a:spcAft>
              <a:buClr>
                <a:schemeClr val="dk1"/>
              </a:buClr>
              <a:buSzPts val="3000"/>
              <a:buFont typeface="Poppins" panose="00000500000000000000"/>
              <a:buNone/>
              <a:defRPr sz="3000" b="1">
                <a:solidFill>
                  <a:schemeClr val="dk1"/>
                </a:solidFill>
                <a:latin typeface="Poppins" panose="00000500000000000000"/>
                <a:ea typeface="Poppins" panose="00000500000000000000"/>
                <a:cs typeface="Poppins" panose="00000500000000000000"/>
                <a:sym typeface="Poppins" panose="00000500000000000000"/>
              </a:defRPr>
            </a:lvl7pPr>
            <a:lvl8pPr lvl="7" rtl="0">
              <a:spcBef>
                <a:spcPts val="0"/>
              </a:spcBef>
              <a:spcAft>
                <a:spcPts val="0"/>
              </a:spcAft>
              <a:buClr>
                <a:schemeClr val="dk1"/>
              </a:buClr>
              <a:buSzPts val="3000"/>
              <a:buFont typeface="Poppins" panose="00000500000000000000"/>
              <a:buNone/>
              <a:defRPr sz="3000" b="1">
                <a:solidFill>
                  <a:schemeClr val="dk1"/>
                </a:solidFill>
                <a:latin typeface="Poppins" panose="00000500000000000000"/>
                <a:ea typeface="Poppins" panose="00000500000000000000"/>
                <a:cs typeface="Poppins" panose="00000500000000000000"/>
                <a:sym typeface="Poppins" panose="00000500000000000000"/>
              </a:defRPr>
            </a:lvl8pPr>
            <a:lvl9pPr lvl="8" rtl="0">
              <a:spcBef>
                <a:spcPts val="0"/>
              </a:spcBef>
              <a:spcAft>
                <a:spcPts val="0"/>
              </a:spcAft>
              <a:buClr>
                <a:schemeClr val="dk1"/>
              </a:buClr>
              <a:buSzPts val="3000"/>
              <a:buFont typeface="Poppins" panose="00000500000000000000"/>
              <a:buNone/>
              <a:defRPr sz="3000" b="1">
                <a:solidFill>
                  <a:schemeClr val="dk1"/>
                </a:solidFill>
                <a:latin typeface="Poppins" panose="00000500000000000000"/>
                <a:ea typeface="Poppins" panose="00000500000000000000"/>
                <a:cs typeface="Poppins" panose="00000500000000000000"/>
                <a:sym typeface="Poppins" panose="00000500000000000000"/>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Poppins" panose="00000500000000000000"/>
              <a:buChar char="●"/>
              <a:defRPr sz="1200">
                <a:solidFill>
                  <a:schemeClr val="dk1"/>
                </a:solidFill>
                <a:latin typeface="Poppins" panose="00000500000000000000"/>
                <a:ea typeface="Poppins" panose="00000500000000000000"/>
                <a:cs typeface="Poppins" panose="00000500000000000000"/>
                <a:sym typeface="Poppins" panose="00000500000000000000"/>
              </a:defRPr>
            </a:lvl1pPr>
            <a:lvl2pPr marL="914400" lvl="1" indent="-304800">
              <a:lnSpc>
                <a:spcPct val="100000"/>
              </a:lnSpc>
              <a:spcBef>
                <a:spcPts val="1600"/>
              </a:spcBef>
              <a:spcAft>
                <a:spcPts val="0"/>
              </a:spcAft>
              <a:buClr>
                <a:schemeClr val="dk1"/>
              </a:buClr>
              <a:buSzPts val="1200"/>
              <a:buFont typeface="Poppins" panose="00000500000000000000"/>
              <a:buChar char="○"/>
              <a:defRPr sz="1200">
                <a:solidFill>
                  <a:schemeClr val="dk1"/>
                </a:solidFill>
                <a:latin typeface="Poppins" panose="00000500000000000000"/>
                <a:ea typeface="Poppins" panose="00000500000000000000"/>
                <a:cs typeface="Poppins" panose="00000500000000000000"/>
                <a:sym typeface="Poppins" panose="00000500000000000000"/>
              </a:defRPr>
            </a:lvl2pPr>
            <a:lvl3pPr marL="1371600" lvl="2" indent="-304800">
              <a:lnSpc>
                <a:spcPct val="100000"/>
              </a:lnSpc>
              <a:spcBef>
                <a:spcPts val="1600"/>
              </a:spcBef>
              <a:spcAft>
                <a:spcPts val="0"/>
              </a:spcAft>
              <a:buClr>
                <a:schemeClr val="dk1"/>
              </a:buClr>
              <a:buSzPts val="1200"/>
              <a:buFont typeface="Poppins" panose="00000500000000000000"/>
              <a:buChar char="■"/>
              <a:defRPr sz="1200">
                <a:solidFill>
                  <a:schemeClr val="dk1"/>
                </a:solidFill>
                <a:latin typeface="Poppins" panose="00000500000000000000"/>
                <a:ea typeface="Poppins" panose="00000500000000000000"/>
                <a:cs typeface="Poppins" panose="00000500000000000000"/>
                <a:sym typeface="Poppins" panose="00000500000000000000"/>
              </a:defRPr>
            </a:lvl3pPr>
            <a:lvl4pPr marL="1828800" lvl="3" indent="-304800">
              <a:lnSpc>
                <a:spcPct val="100000"/>
              </a:lnSpc>
              <a:spcBef>
                <a:spcPts val="1600"/>
              </a:spcBef>
              <a:spcAft>
                <a:spcPts val="0"/>
              </a:spcAft>
              <a:buClr>
                <a:schemeClr val="dk1"/>
              </a:buClr>
              <a:buSzPts val="1200"/>
              <a:buFont typeface="Poppins" panose="00000500000000000000"/>
              <a:buChar char="●"/>
              <a:defRPr sz="1200">
                <a:solidFill>
                  <a:schemeClr val="dk1"/>
                </a:solidFill>
                <a:latin typeface="Poppins" panose="00000500000000000000"/>
                <a:ea typeface="Poppins" panose="00000500000000000000"/>
                <a:cs typeface="Poppins" panose="00000500000000000000"/>
                <a:sym typeface="Poppins" panose="00000500000000000000"/>
              </a:defRPr>
            </a:lvl4pPr>
            <a:lvl5pPr marL="2286000" lvl="4" indent="-304800">
              <a:lnSpc>
                <a:spcPct val="100000"/>
              </a:lnSpc>
              <a:spcBef>
                <a:spcPts val="1600"/>
              </a:spcBef>
              <a:spcAft>
                <a:spcPts val="0"/>
              </a:spcAft>
              <a:buClr>
                <a:schemeClr val="dk1"/>
              </a:buClr>
              <a:buSzPts val="1200"/>
              <a:buFont typeface="Poppins" panose="00000500000000000000"/>
              <a:buChar char="○"/>
              <a:defRPr sz="1200">
                <a:solidFill>
                  <a:schemeClr val="dk1"/>
                </a:solidFill>
                <a:latin typeface="Poppins" panose="00000500000000000000"/>
                <a:ea typeface="Poppins" panose="00000500000000000000"/>
                <a:cs typeface="Poppins" panose="00000500000000000000"/>
                <a:sym typeface="Poppins" panose="00000500000000000000"/>
              </a:defRPr>
            </a:lvl5pPr>
            <a:lvl6pPr marL="2743200" lvl="5" indent="-304800">
              <a:lnSpc>
                <a:spcPct val="100000"/>
              </a:lnSpc>
              <a:spcBef>
                <a:spcPts val="1600"/>
              </a:spcBef>
              <a:spcAft>
                <a:spcPts val="0"/>
              </a:spcAft>
              <a:buClr>
                <a:schemeClr val="dk1"/>
              </a:buClr>
              <a:buSzPts val="1200"/>
              <a:buFont typeface="Poppins" panose="00000500000000000000"/>
              <a:buChar char="■"/>
              <a:defRPr sz="1200">
                <a:solidFill>
                  <a:schemeClr val="dk1"/>
                </a:solidFill>
                <a:latin typeface="Poppins" panose="00000500000000000000"/>
                <a:ea typeface="Poppins" panose="00000500000000000000"/>
                <a:cs typeface="Poppins" panose="00000500000000000000"/>
                <a:sym typeface="Poppins" panose="00000500000000000000"/>
              </a:defRPr>
            </a:lvl6pPr>
            <a:lvl7pPr marL="3200400" lvl="6" indent="-304800">
              <a:lnSpc>
                <a:spcPct val="100000"/>
              </a:lnSpc>
              <a:spcBef>
                <a:spcPts val="1600"/>
              </a:spcBef>
              <a:spcAft>
                <a:spcPts val="0"/>
              </a:spcAft>
              <a:buClr>
                <a:schemeClr val="dk1"/>
              </a:buClr>
              <a:buSzPts val="1200"/>
              <a:buFont typeface="Poppins" panose="00000500000000000000"/>
              <a:buChar char="●"/>
              <a:defRPr sz="1200">
                <a:solidFill>
                  <a:schemeClr val="dk1"/>
                </a:solidFill>
                <a:latin typeface="Poppins" panose="00000500000000000000"/>
                <a:ea typeface="Poppins" panose="00000500000000000000"/>
                <a:cs typeface="Poppins" panose="00000500000000000000"/>
                <a:sym typeface="Poppins" panose="00000500000000000000"/>
              </a:defRPr>
            </a:lvl7pPr>
            <a:lvl8pPr marL="3657600" lvl="7" indent="-304800">
              <a:lnSpc>
                <a:spcPct val="100000"/>
              </a:lnSpc>
              <a:spcBef>
                <a:spcPts val="1600"/>
              </a:spcBef>
              <a:spcAft>
                <a:spcPts val="0"/>
              </a:spcAft>
              <a:buClr>
                <a:schemeClr val="dk1"/>
              </a:buClr>
              <a:buSzPts val="1200"/>
              <a:buFont typeface="Poppins" panose="00000500000000000000"/>
              <a:buChar char="○"/>
              <a:defRPr sz="1200">
                <a:solidFill>
                  <a:schemeClr val="dk1"/>
                </a:solidFill>
                <a:latin typeface="Poppins" panose="00000500000000000000"/>
                <a:ea typeface="Poppins" panose="00000500000000000000"/>
                <a:cs typeface="Poppins" panose="00000500000000000000"/>
                <a:sym typeface="Poppins" panose="00000500000000000000"/>
              </a:defRPr>
            </a:lvl8pPr>
            <a:lvl9pPr marL="4114800" lvl="8" indent="-304800">
              <a:lnSpc>
                <a:spcPct val="100000"/>
              </a:lnSpc>
              <a:spcBef>
                <a:spcPts val="1600"/>
              </a:spcBef>
              <a:spcAft>
                <a:spcPts val="1600"/>
              </a:spcAft>
              <a:buClr>
                <a:schemeClr val="dk1"/>
              </a:buClr>
              <a:buSzPts val="1200"/>
              <a:buFont typeface="Poppins" panose="00000500000000000000"/>
              <a:buChar char="■"/>
              <a:defRPr sz="1200">
                <a:solidFill>
                  <a:schemeClr val="dk1"/>
                </a:solidFill>
                <a:latin typeface="Poppins" panose="00000500000000000000"/>
                <a:ea typeface="Poppins" panose="00000500000000000000"/>
                <a:cs typeface="Poppins" panose="00000500000000000000"/>
                <a:sym typeface="Poppins" panose="0000050000000000000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chart" Target="../charts/chart22.xml"/><Relationship Id="rId4" Type="http://schemas.openxmlformats.org/officeDocument/2006/relationships/chart" Target="../charts/chart21.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ustomXml" Target="../ink/ink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chart" Target="../charts/chart27.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39.xml"/></Relationships>
</file>

<file path=ppt/slides/_rels/slide2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4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43.xml"/></Relationships>
</file>

<file path=ppt/slides/_rels/slide3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chart" Target="../charts/chart46.xml"/><Relationship Id="rId4" Type="http://schemas.openxmlformats.org/officeDocument/2006/relationships/chart" Target="../charts/chart45.xml"/></Relationships>
</file>

<file path=ppt/slides/_rels/slide3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49.xml"/><Relationship Id="rId4" Type="http://schemas.openxmlformats.org/officeDocument/2006/relationships/chart" Target="../charts/chart48.xml"/></Relationships>
</file>

<file path=ppt/slides/_rels/slide33.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5.xml.rels><?xml version="1.0" encoding="UTF-8" standalone="yes"?>
<Relationships xmlns="http://schemas.openxmlformats.org/package/2006/relationships"><Relationship Id="rId3" Type="http://schemas.openxmlformats.org/officeDocument/2006/relationships/chart" Target="../charts/chart51.xml"/><Relationship Id="rId7"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56.xml"/></Relationships>
</file>

<file path=ppt/slides/_rels/slide3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58.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1.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64.xml"/></Relationships>
</file>

<file path=ppt/slides/_rels/slide4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66.xml"/></Relationships>
</file>

<file path=ppt/slides/_rels/slide44.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chart" Target="../charts/chart71.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chart" Target="../charts/chart72.xml"/></Relationships>
</file>

<file path=ppt/slides/_rels/slide5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chart" Target="../charts/chart7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5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chart" Target="../charts/chart77.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a:spLocks noGrp="1"/>
          </p:cNvSpPr>
          <p:nvPr>
            <p:ph type="ctrTitle"/>
          </p:nvPr>
        </p:nvSpPr>
        <p:spPr>
          <a:xfrm>
            <a:off x="2080675" y="1687650"/>
            <a:ext cx="6350100" cy="143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o-RO" b="1" dirty="0"/>
              <a:t>PATJ Argeș 2024</a:t>
            </a:r>
            <a:endParaRPr dirty="0"/>
          </a:p>
        </p:txBody>
      </p:sp>
      <p:sp>
        <p:nvSpPr>
          <p:cNvPr id="206" name="Google Shape;206;p28"/>
          <p:cNvSpPr txBox="1">
            <a:spLocks noGrp="1"/>
          </p:cNvSpPr>
          <p:nvPr>
            <p:ph type="subTitle" idx="1"/>
          </p:nvPr>
        </p:nvSpPr>
        <p:spPr>
          <a:xfrm>
            <a:off x="2080675" y="3183000"/>
            <a:ext cx="6350100"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RO" dirty="0"/>
              <a:t>Sondaj de opinie în rândul populației</a:t>
            </a:r>
            <a:endParaRPr dirty="0"/>
          </a:p>
        </p:txBody>
      </p:sp>
      <p:grpSp>
        <p:nvGrpSpPr>
          <p:cNvPr id="207" name="Google Shape;207;p28"/>
          <p:cNvGrpSpPr/>
          <p:nvPr/>
        </p:nvGrpSpPr>
        <p:grpSpPr>
          <a:xfrm>
            <a:off x="2220050" y="1547100"/>
            <a:ext cx="7055100" cy="0"/>
            <a:chOff x="2220050" y="1547100"/>
            <a:chExt cx="7055100" cy="0"/>
          </a:xfrm>
        </p:grpSpPr>
        <p:cxnSp>
          <p:nvCxnSpPr>
            <p:cNvPr id="208" name="Google Shape;208;p28"/>
            <p:cNvCxnSpPr/>
            <p:nvPr/>
          </p:nvCxnSpPr>
          <p:spPr>
            <a:xfrm>
              <a:off x="2220050" y="1547100"/>
              <a:ext cx="464400" cy="0"/>
            </a:xfrm>
            <a:prstGeom prst="straightConnector1">
              <a:avLst/>
            </a:prstGeom>
            <a:noFill/>
            <a:ln w="114300" cap="flat" cmpd="sng">
              <a:solidFill>
                <a:schemeClr val="dk1"/>
              </a:solidFill>
              <a:prstDash val="solid"/>
              <a:round/>
              <a:headEnd type="none" w="med" len="med"/>
              <a:tailEnd type="none" w="med" len="med"/>
            </a:ln>
          </p:spPr>
        </p:cxnSp>
        <p:cxnSp>
          <p:nvCxnSpPr>
            <p:cNvPr id="209" name="Google Shape;209;p28"/>
            <p:cNvCxnSpPr/>
            <p:nvPr/>
          </p:nvCxnSpPr>
          <p:spPr>
            <a:xfrm>
              <a:off x="2684450" y="1547100"/>
              <a:ext cx="6590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a:t>Strategie. </a:t>
            </a:r>
            <a:r>
              <a:rPr lang="ro-RO" sz="1400" dirty="0"/>
              <a:t>Percepție. Valori</a:t>
            </a:r>
          </a:p>
        </p:txBody>
      </p:sp>
      <p:sp>
        <p:nvSpPr>
          <p:cNvPr id="7" name="CasetăText 12"/>
          <p:cNvSpPr txBox="1"/>
          <p:nvPr/>
        </p:nvSpPr>
        <p:spPr>
          <a:xfrm>
            <a:off x="413691" y="748309"/>
            <a:ext cx="7780049" cy="42989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Pe o scală de la 1 la 10, unde 1 înseamnă Foarte nemulțumit, 5 înseamnă Indiferent, iar 10 înseamnă Foarte mulțumit, cât de satisfăcut sunteți de următoarele aspecte ale calității vieții în județul Argeș. </a:t>
            </a:r>
            <a:r>
              <a:rPr lang="ro-RO" sz="1100" i="1" dirty="0">
                <a:latin typeface="Calibri" panose="020F0502020204030204" pitchFamily="34" charset="0"/>
                <a:ea typeface="Calibri" panose="020F0502020204030204" pitchFamily="34" charset="0"/>
                <a:cs typeface="Calibri" panose="020F0502020204030204" pitchFamily="34" charset="0"/>
              </a:rPr>
              <a:t>Comparație de medii</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 name="Table 8"/>
          <p:cNvGraphicFramePr>
            <a:graphicFrameLocks noGrp="1"/>
          </p:cNvGraphicFramePr>
          <p:nvPr>
            <p:custDataLst>
              <p:tags r:id="rId1"/>
            </p:custDataLst>
            <p:extLst>
              <p:ext uri="{D42A27DB-BD31-4B8C-83A1-F6EECF244321}">
                <p14:modId xmlns:p14="http://schemas.microsoft.com/office/powerpoint/2010/main" val="3345037209"/>
              </p:ext>
            </p:extLst>
          </p:nvPr>
        </p:nvGraphicFramePr>
        <p:xfrm>
          <a:off x="361950" y="1179195"/>
          <a:ext cx="7787640" cy="3601076"/>
        </p:xfrm>
        <a:graphic>
          <a:graphicData uri="http://schemas.openxmlformats.org/drawingml/2006/table">
            <a:tbl>
              <a:tblPr firstRow="1" bandRow="1">
                <a:tableStyleId>{2A488322-F2BA-4B5B-9748-0D474271808F}</a:tableStyleId>
              </a:tblPr>
              <a:tblGrid>
                <a:gridCol w="4442460">
                  <a:extLst>
                    <a:ext uri="{9D8B030D-6E8A-4147-A177-3AD203B41FA5}">
                      <a16:colId xmlns:a16="http://schemas.microsoft.com/office/drawing/2014/main" val="20000"/>
                    </a:ext>
                  </a:extLst>
                </a:gridCol>
                <a:gridCol w="619125">
                  <a:extLst>
                    <a:ext uri="{9D8B030D-6E8A-4147-A177-3AD203B41FA5}">
                      <a16:colId xmlns:a16="http://schemas.microsoft.com/office/drawing/2014/main" val="20001"/>
                    </a:ext>
                  </a:extLst>
                </a:gridCol>
                <a:gridCol w="713105">
                  <a:extLst>
                    <a:ext uri="{9D8B030D-6E8A-4147-A177-3AD203B41FA5}">
                      <a16:colId xmlns:a16="http://schemas.microsoft.com/office/drawing/2014/main" val="20002"/>
                    </a:ext>
                  </a:extLst>
                </a:gridCol>
                <a:gridCol w="721360">
                  <a:extLst>
                    <a:ext uri="{9D8B030D-6E8A-4147-A177-3AD203B41FA5}">
                      <a16:colId xmlns:a16="http://schemas.microsoft.com/office/drawing/2014/main" val="20003"/>
                    </a:ext>
                  </a:extLst>
                </a:gridCol>
                <a:gridCol w="687070">
                  <a:extLst>
                    <a:ext uri="{9D8B030D-6E8A-4147-A177-3AD203B41FA5}">
                      <a16:colId xmlns:a16="http://schemas.microsoft.com/office/drawing/2014/main" val="20004"/>
                    </a:ext>
                  </a:extLst>
                </a:gridCol>
                <a:gridCol w="604520">
                  <a:extLst>
                    <a:ext uri="{9D8B030D-6E8A-4147-A177-3AD203B41FA5}">
                      <a16:colId xmlns:a16="http://schemas.microsoft.com/office/drawing/2014/main" val="20005"/>
                    </a:ext>
                  </a:extLst>
                </a:gridCol>
              </a:tblGrid>
              <a:tr h="280670">
                <a:tc>
                  <a:txBody>
                    <a:bodyPr/>
                    <a:lstStyle/>
                    <a:p>
                      <a:pPr algn="l"/>
                      <a:endParaRPr lang="en-GB" sz="9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fontAlgn="b"/>
                      <a:r>
                        <a:rPr lang="ro-RO" sz="900" b="1" u="none" strike="noStrike"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Argeș</a:t>
                      </a:r>
                      <a:endParaRPr lang="ro-RO" sz="9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tc>
                <a:tc>
                  <a:txBody>
                    <a:bodyPr/>
                    <a:lstStyle/>
                    <a:p>
                      <a:pPr algn="ctr" fontAlgn="b"/>
                      <a:r>
                        <a:rPr sz="9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Câmpulung</a:t>
                      </a:r>
                    </a:p>
                  </a:txBody>
                  <a:tcPr marL="6350" marR="6350" marT="6350" marB="0" anchor="ctr"/>
                </a:tc>
                <a:tc>
                  <a:txBody>
                    <a:bodyPr/>
                    <a:lstStyle/>
                    <a:p>
                      <a:pPr algn="ctr" fontAlgn="b"/>
                      <a:r>
                        <a:rPr sz="9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Costeşti</a:t>
                      </a:r>
                    </a:p>
                  </a:txBody>
                  <a:tcPr marL="6350" marR="6350" marT="6350" marB="0" anchor="ctr"/>
                </a:tc>
                <a:tc>
                  <a:txBody>
                    <a:bodyPr/>
                    <a:lstStyle/>
                    <a:p>
                      <a:pPr algn="ctr" fontAlgn="b"/>
                      <a:r>
                        <a:rPr sz="9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Piteşti</a:t>
                      </a:r>
                    </a:p>
                  </a:txBody>
                  <a:tcPr marL="6350" marR="6350" marT="6350" marB="0" anchor="ctr"/>
                </a:tc>
                <a:tc>
                  <a:txBody>
                    <a:bodyPr/>
                    <a:lstStyle/>
                    <a:p>
                      <a:pPr algn="ctr" fontAlgn="b"/>
                      <a:r>
                        <a:rPr sz="9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Topoloveni</a:t>
                      </a:r>
                    </a:p>
                  </a:txBody>
                  <a:tcPr marL="6350" marR="6350" marT="6350" marB="0" anchor="ctr"/>
                </a:tc>
                <a:extLst>
                  <a:ext uri="{0D108BD9-81ED-4DB2-BD59-A6C34878D82A}">
                    <a16:rowId xmlns:a16="http://schemas.microsoft.com/office/drawing/2014/main" val="10000"/>
                  </a:ext>
                </a:extLst>
              </a:tr>
              <a:tr h="175260">
                <a:tc>
                  <a:txBody>
                    <a:bodyPr/>
                    <a:lstStyle/>
                    <a:p>
                      <a:pPr algn="l" fontAlgn="b">
                        <a:lnSpc>
                          <a:spcPct val="100000"/>
                        </a:lnSpc>
                      </a:pPr>
                      <a:r>
                        <a:rPr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diversitatea locurilor de muncă</a:t>
                      </a:r>
                    </a:p>
                  </a:txBody>
                  <a:tcPr marL="6350" marR="6350" marT="6350" marB="0"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6.09</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5.77</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5.56</a:t>
                      </a:r>
                    </a:p>
                  </a:txBody>
                  <a:tcPr marL="7937" marR="7937" marT="7937" anchor="ctr">
                    <a:solidFill>
                      <a:srgbClr val="FECFC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Calibri" panose="020F0502020204030204"/>
                          <a:cs typeface="Calibri" panose="020F0502020204030204" pitchFamily="34" charset="0"/>
                        </a:rPr>
                        <a:t>6.13</a:t>
                      </a:r>
                    </a:p>
                  </a:txBody>
                  <a:tcPr marL="7937" marR="7937" marT="7937" anchor="ctr">
                    <a:solidFill>
                      <a:srgbClr val="DFE3E5"/>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5.71</a:t>
                      </a:r>
                    </a:p>
                  </a:txBody>
                  <a:tcPr marL="7937" marR="7937" marT="7937" anchor="ctr">
                    <a:solidFill>
                      <a:schemeClr val="tx2"/>
                    </a:solidFill>
                  </a:tcPr>
                </a:tc>
                <a:extLst>
                  <a:ext uri="{0D108BD9-81ED-4DB2-BD59-A6C34878D82A}">
                    <a16:rowId xmlns:a16="http://schemas.microsoft.com/office/drawing/2014/main" val="10001"/>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salariile existente</a:t>
                      </a:r>
                      <a:endParaRPr lang="ro-RO" sz="10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5.96</a:t>
                      </a:r>
                    </a:p>
                  </a:txBody>
                  <a:tcPr marL="7937" marR="7937" marT="7937" anchor="ctr">
                    <a:no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5.57</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5.40</a:t>
                      </a:r>
                    </a:p>
                  </a:txBody>
                  <a:tcPr marL="7937" marR="7937" marT="7937" anchor="ctr">
                    <a:solidFill>
                      <a:srgbClr val="FECFC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5.94</a:t>
                      </a:r>
                    </a:p>
                  </a:txBody>
                  <a:tcPr marL="7937" marR="7937" marT="7937" anchor="ctr">
                    <a:solidFill>
                      <a:srgbClr val="FECFC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5.58</a:t>
                      </a:r>
                    </a:p>
                  </a:txBody>
                  <a:tcPr marL="7937" marR="7937" marT="7937" anchor="ctr">
                    <a:solidFill>
                      <a:srgbClr val="FECFC2"/>
                    </a:solidFill>
                  </a:tcPr>
                </a:tc>
                <a:extLst>
                  <a:ext uri="{0D108BD9-81ED-4DB2-BD59-A6C34878D82A}">
                    <a16:rowId xmlns:a16="http://schemas.microsoft.com/office/drawing/2014/main" val="10002"/>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diversitatea ofertei de locuințe și terenuri </a:t>
                      </a:r>
                      <a:endParaRPr lang="ro-RO" sz="10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5.96</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5.75</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5.86</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6.16</a:t>
                      </a:r>
                    </a:p>
                  </a:txBody>
                  <a:tcPr marL="7937" marR="7937" marT="7937" anchor="ctr">
                    <a:solidFill>
                      <a:srgbClr val="DFE3E5"/>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6.01</a:t>
                      </a:r>
                    </a:p>
                  </a:txBody>
                  <a:tcPr marL="7937" marR="7937" marT="7937" anchor="ctr">
                    <a:solidFill>
                      <a:schemeClr val="tx2"/>
                    </a:solidFill>
                  </a:tcPr>
                </a:tc>
                <a:extLst>
                  <a:ext uri="{0D108BD9-81ED-4DB2-BD59-A6C34878D82A}">
                    <a16:rowId xmlns:a16="http://schemas.microsoft.com/office/drawing/2014/main" val="10003"/>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prețurile locuințelor și terenurilor</a:t>
                      </a:r>
                      <a:r>
                        <a:rPr lang="en-GB"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Calibri" panose="020F0502020204030204"/>
                          <a:cs typeface="Calibri" panose="020F0502020204030204" pitchFamily="34" charset="0"/>
                        </a:rPr>
                        <a:t>5.88</a:t>
                      </a:r>
                    </a:p>
                  </a:txBody>
                  <a:tcPr marL="7937" marR="7937" marT="7937" anchor="ctr">
                    <a:solidFill>
                      <a:srgbClr val="FECFC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5.46</a:t>
                      </a:r>
                    </a:p>
                  </a:txBody>
                  <a:tcPr marL="7937" marR="7937" marT="7937" anchor="ctr">
                    <a:solidFill>
                      <a:srgbClr val="FECFC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5.81</a:t>
                      </a:r>
                    </a:p>
                  </a:txBody>
                  <a:tcPr marL="7937" marR="7937" marT="7937" anchor="ct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6.07</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5.42</a:t>
                      </a:r>
                    </a:p>
                  </a:txBody>
                  <a:tcPr marL="7937" marR="7937" marT="7937" anchor="ctr">
                    <a:solidFill>
                      <a:srgbClr val="FECFC2"/>
                    </a:solidFill>
                  </a:tcPr>
                </a:tc>
                <a:extLst>
                  <a:ext uri="{0D108BD9-81ED-4DB2-BD59-A6C34878D82A}">
                    <a16:rowId xmlns:a16="http://schemas.microsoft.com/office/drawing/2014/main" val="10004"/>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legăturilor și infrastructurilor de transport</a:t>
                      </a:r>
                      <a:r>
                        <a:rPr lang="en-GB"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tx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Calibri" panose="020F0502020204030204"/>
                          <a:cs typeface="Calibri" panose="020F0502020204030204" pitchFamily="34" charset="0"/>
                        </a:rPr>
                        <a:t>6.54</a:t>
                      </a:r>
                    </a:p>
                  </a:txBody>
                  <a:tcPr marL="7937" marR="7937" marT="7937" anchor="ctr">
                    <a:solidFill>
                      <a:srgbClr val="DFE3E5"/>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5.93</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6.48</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6.24</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6.31</a:t>
                      </a:r>
                    </a:p>
                  </a:txBody>
                  <a:tcPr marL="7937" marR="7937" marT="7937" anchor="ctr">
                    <a:solidFill>
                      <a:schemeClr val="tx2"/>
                    </a:solidFill>
                  </a:tcPr>
                </a:tc>
                <a:extLst>
                  <a:ext uri="{0D108BD9-81ED-4DB2-BD59-A6C34878D82A}">
                    <a16:rowId xmlns:a16="http://schemas.microsoft.com/office/drawing/2014/main" val="10005"/>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infrastructurilor edilitare (apă, gaz etc.)</a:t>
                      </a:r>
                      <a:endParaRPr lang="ro-RO" sz="10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7.73</a:t>
                      </a:r>
                    </a:p>
                  </a:txBody>
                  <a:tcPr marL="7937" marR="7937" marT="7937"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7.49</a:t>
                      </a:r>
                    </a:p>
                  </a:txBody>
                  <a:tcPr marL="7937" marR="7937" marT="7937"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7.51</a:t>
                      </a:r>
                    </a:p>
                  </a:txBody>
                  <a:tcPr marL="7937" marR="7937" marT="7937" anchor="ct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8.33</a:t>
                      </a:r>
                    </a:p>
                  </a:txBody>
                  <a:tcPr marL="7937" marR="7937" marT="7937" anchor="ctr">
                    <a:solidFill>
                      <a:schemeClr val="bg1"/>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7.49</a:t>
                      </a:r>
                    </a:p>
                  </a:txBody>
                  <a:tcPr marL="7937" marR="7937" marT="7937" anchor="ctr"/>
                </a:tc>
                <a:extLst>
                  <a:ext uri="{0D108BD9-81ED-4DB2-BD59-A6C34878D82A}">
                    <a16:rowId xmlns:a16="http://schemas.microsoft.com/office/drawing/2014/main" val="10006"/>
                  </a:ext>
                </a:extLst>
              </a:tr>
              <a:tr h="175260">
                <a:tc>
                  <a:txBody>
                    <a:bodyPr/>
                    <a:lstStyle/>
                    <a:p>
                      <a:pPr algn="l" fontAlgn="b">
                        <a:lnSpc>
                          <a:spcPct val="100000"/>
                        </a:lnSpc>
                      </a:pPr>
                      <a:r>
                        <a:rPr lang="it-IT"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si suprafața spațiilor verzi</a:t>
                      </a:r>
                      <a:endParaRPr lang="it-IT"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8.40</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7.98</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8.23</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8.42</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8.05</a:t>
                      </a:r>
                    </a:p>
                  </a:txBody>
                  <a:tcPr marL="7937" marR="7937" marT="7937" anchor="ctr">
                    <a:solidFill>
                      <a:schemeClr val="accent4">
                        <a:lumMod val="40000"/>
                        <a:lumOff val="60000"/>
                      </a:schemeClr>
                    </a:solidFill>
                  </a:tcPr>
                </a:tc>
                <a:extLst>
                  <a:ext uri="{0D108BD9-81ED-4DB2-BD59-A6C34878D82A}">
                    <a16:rowId xmlns:a16="http://schemas.microsoft.com/office/drawing/2014/main" val="10007"/>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infrastructurilor IT&amp;C (internet, telefon)</a:t>
                      </a:r>
                      <a:endParaRPr lang="ro-RO" sz="10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8.60</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8.36</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8.37</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8.57</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8.29</a:t>
                      </a:r>
                    </a:p>
                  </a:txBody>
                  <a:tcPr marL="7937" marR="7937" marT="7937" anchor="ctr">
                    <a:solidFill>
                      <a:schemeClr val="accent4">
                        <a:lumMod val="40000"/>
                        <a:lumOff val="60000"/>
                      </a:schemeClr>
                    </a:solidFill>
                  </a:tcPr>
                </a:tc>
                <a:extLst>
                  <a:ext uri="{0D108BD9-81ED-4DB2-BD59-A6C34878D82A}">
                    <a16:rowId xmlns:a16="http://schemas.microsoft.com/office/drawing/2014/main" val="10008"/>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serviciilor de educație </a:t>
                      </a:r>
                      <a:endParaRPr lang="ro-RO" sz="10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7.19</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6.70</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7.31</a:t>
                      </a:r>
                    </a:p>
                  </a:txBody>
                  <a:tcPr marL="7937" marR="7937" marT="7937" anchor="ctr">
                    <a:solidFill>
                      <a:srgbClr val="DFE3E5"/>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7.26</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7.02</a:t>
                      </a:r>
                    </a:p>
                  </a:txBody>
                  <a:tcPr marL="7937" marR="7937" marT="7937" anchor="ctr">
                    <a:solidFill>
                      <a:schemeClr val="tx2"/>
                    </a:solidFill>
                  </a:tcPr>
                </a:tc>
                <a:extLst>
                  <a:ext uri="{0D108BD9-81ED-4DB2-BD59-A6C34878D82A}">
                    <a16:rowId xmlns:a16="http://schemas.microsoft.com/office/drawing/2014/main" val="10009"/>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serviciilor medicale</a:t>
                      </a:r>
                      <a:endParaRPr lang="ro-RO" sz="10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6.63</a:t>
                      </a:r>
                    </a:p>
                  </a:txBody>
                  <a:tcPr marL="7937" marR="7937" marT="7937" anchor="ct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5.89</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6.46</a:t>
                      </a:r>
                    </a:p>
                  </a:txBody>
                  <a:tcPr marL="7937" marR="7937" marT="7937"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6.48</a:t>
                      </a:r>
                    </a:p>
                  </a:txBody>
                  <a:tcPr marL="7937" marR="7937" marT="7937"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6.17</a:t>
                      </a:r>
                    </a:p>
                  </a:txBody>
                  <a:tcPr marL="7937" marR="7937" marT="7937" anchor="ctr"/>
                </a:tc>
                <a:extLst>
                  <a:ext uri="{0D108BD9-81ED-4DB2-BD59-A6C34878D82A}">
                    <a16:rowId xmlns:a16="http://schemas.microsoft.com/office/drawing/2014/main" val="10010"/>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infrastructurii medicale</a:t>
                      </a:r>
                      <a:endParaRPr lang="ro-RO" sz="10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6.06</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5.82</a:t>
                      </a:r>
                    </a:p>
                  </a:txBody>
                  <a:tcPr marL="7937" marR="7937" marT="7937" anchor="ctr">
                    <a:solidFill>
                      <a:srgbClr val="DFE3E5"/>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5.98</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6.13</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6.09</a:t>
                      </a:r>
                    </a:p>
                  </a:txBody>
                  <a:tcPr marL="7937" marR="7937" marT="7937" anchor="ctr">
                    <a:solidFill>
                      <a:schemeClr val="tx2"/>
                    </a:solidFill>
                  </a:tcPr>
                </a:tc>
                <a:extLst>
                  <a:ext uri="{0D108BD9-81ED-4DB2-BD59-A6C34878D82A}">
                    <a16:rowId xmlns:a16="http://schemas.microsoft.com/office/drawing/2014/main" val="10011"/>
                  </a:ext>
                </a:extLst>
              </a:tr>
              <a:tr h="175260">
                <a:tc>
                  <a:txBody>
                    <a:bodyPr/>
                    <a:lstStyle/>
                    <a:p>
                      <a:pPr algn="l" fontAlgn="b">
                        <a:lnSpc>
                          <a:spcPct val="100000"/>
                        </a:lnSpc>
                      </a:pPr>
                      <a:r>
                        <a:rPr lang="it-IT"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serviciilor sociale (asistență socială, asistență sanitară, servicii paliative)</a:t>
                      </a:r>
                    </a:p>
                  </a:txBody>
                  <a:tcPr marL="6350" marR="6350" marT="6350" marB="0" anchor="ctr">
                    <a:no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Calibri" panose="020F0502020204030204"/>
                          <a:cs typeface="Calibri" panose="020F0502020204030204" pitchFamily="34" charset="0"/>
                        </a:rPr>
                        <a:t>6.86</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6.05</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6.59</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6.79</a:t>
                      </a:r>
                    </a:p>
                  </a:txBody>
                  <a:tcPr marL="7937" marR="7937" marT="7937" anchor="ctr">
                    <a:no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6.98</a:t>
                      </a:r>
                    </a:p>
                  </a:txBody>
                  <a:tcPr marL="7937" marR="7937" marT="7937" anchor="ctr">
                    <a:solidFill>
                      <a:schemeClr val="bg1"/>
                    </a:solidFill>
                  </a:tcPr>
                </a:tc>
                <a:extLst>
                  <a:ext uri="{0D108BD9-81ED-4DB2-BD59-A6C34878D82A}">
                    <a16:rowId xmlns:a16="http://schemas.microsoft.com/office/drawing/2014/main" val="10012"/>
                  </a:ext>
                </a:extLst>
              </a:tr>
              <a:tr h="175260">
                <a:tc>
                  <a:txBody>
                    <a:bodyPr/>
                    <a:lstStyle/>
                    <a:p>
                      <a:pPr algn="l" fontAlgn="b">
                        <a:lnSpc>
                          <a:spcPct val="100000"/>
                        </a:lnSpc>
                      </a:pPr>
                      <a:r>
                        <a:rPr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infrastructurii sociale (aziluri, centre de zi, cantine sociale etc.)</a:t>
                      </a:r>
                    </a:p>
                  </a:txBody>
                  <a:tcPr marL="6350" marR="6350" marT="6350" marB="0" anchor="ctr">
                    <a:solidFill>
                      <a:schemeClr val="tx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Calibri" panose="020F0502020204030204"/>
                          <a:cs typeface="Calibri" panose="020F0502020204030204" pitchFamily="34" charset="0"/>
                        </a:rPr>
                        <a:t>5.95</a:t>
                      </a:r>
                    </a:p>
                  </a:txBody>
                  <a:tcPr marL="7937" marR="7937" marT="7937" anchor="ctr">
                    <a:solidFill>
                      <a:srgbClr val="FECFC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5.27</a:t>
                      </a:r>
                    </a:p>
                  </a:txBody>
                  <a:tcPr marL="7937" marR="7937" marT="7937" anchor="ctr">
                    <a:solidFill>
                      <a:srgbClr val="FECFC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5.97</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6.18</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5.99</a:t>
                      </a:r>
                    </a:p>
                  </a:txBody>
                  <a:tcPr marL="7937" marR="7937" marT="7937" anchor="ctr">
                    <a:solidFill>
                      <a:schemeClr val="tx2"/>
                    </a:solidFill>
                  </a:tcPr>
                </a:tc>
                <a:extLst>
                  <a:ext uri="{0D108BD9-81ED-4DB2-BD59-A6C34878D82A}">
                    <a16:rowId xmlns:a16="http://schemas.microsoft.com/office/drawing/2014/main" val="10013"/>
                  </a:ext>
                </a:extLst>
              </a:tr>
              <a:tr h="175260">
                <a:tc>
                  <a:txBody>
                    <a:bodyPr/>
                    <a:lstStyle/>
                    <a:p>
                      <a:pPr algn="l" fontAlgn="b">
                        <a:lnSpc>
                          <a:spcPct val="100000"/>
                        </a:lnSpc>
                      </a:pPr>
                      <a:r>
                        <a:rPr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și diversitatea vieții culturale în județ</a:t>
                      </a:r>
                    </a:p>
                  </a:txBody>
                  <a:tcPr marL="6350" marR="6350" marT="6350" marB="0"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7.78</a:t>
                      </a:r>
                    </a:p>
                  </a:txBody>
                  <a:tcPr marL="7937" marR="7937" marT="7937"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7.35</a:t>
                      </a:r>
                    </a:p>
                  </a:txBody>
                  <a:tcPr marL="7937" marR="7937" marT="7937"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7.26</a:t>
                      </a:r>
                    </a:p>
                  </a:txBody>
                  <a:tcPr marL="7937" marR="7937" marT="7937"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7.93</a:t>
                      </a:r>
                    </a:p>
                  </a:txBody>
                  <a:tcPr marL="7937" marR="7937" marT="7937"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7.36</a:t>
                      </a:r>
                    </a:p>
                  </a:txBody>
                  <a:tcPr marL="7937" marR="7937" marT="7937" anchor="ctr"/>
                </a:tc>
                <a:extLst>
                  <a:ext uri="{0D108BD9-81ED-4DB2-BD59-A6C34878D82A}">
                    <a16:rowId xmlns:a16="http://schemas.microsoft.com/office/drawing/2014/main" val="10014"/>
                  </a:ext>
                </a:extLst>
              </a:tr>
              <a:tr h="175260">
                <a:tc>
                  <a:txBody>
                    <a:bodyPr/>
                    <a:lstStyle/>
                    <a:p>
                      <a:pPr algn="l" fontAlgn="b">
                        <a:lnSpc>
                          <a:spcPct val="100000"/>
                        </a:lnSpc>
                      </a:pPr>
                      <a:r>
                        <a:rPr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și diversitatea spațiilor de recreere</a:t>
                      </a:r>
                    </a:p>
                  </a:txBody>
                  <a:tcPr marL="6350" marR="6350" marT="6350" marB="0"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8.24</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8.06</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8.20</a:t>
                      </a:r>
                    </a:p>
                  </a:txBody>
                  <a:tcPr marL="7937" marR="7937" marT="7937" anchor="ctr">
                    <a:solidFill>
                      <a:srgbClr val="DFE3E5"/>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8.28</a:t>
                      </a:r>
                    </a:p>
                  </a:txBody>
                  <a:tcPr marL="7937" marR="7937" marT="7937" anchor="ctr">
                    <a:solidFill>
                      <a:srgbClr val="DFE3E5"/>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8.07</a:t>
                      </a:r>
                    </a:p>
                  </a:txBody>
                  <a:tcPr marL="7937" marR="7937" marT="7937" anchor="ctr">
                    <a:solidFill>
                      <a:schemeClr val="accent4">
                        <a:lumMod val="40000"/>
                        <a:lumOff val="60000"/>
                      </a:schemeClr>
                    </a:solidFill>
                  </a:tcPr>
                </a:tc>
                <a:extLst>
                  <a:ext uri="{0D108BD9-81ED-4DB2-BD59-A6C34878D82A}">
                    <a16:rowId xmlns:a16="http://schemas.microsoft.com/office/drawing/2014/main" val="10015"/>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rata criminalității în județ</a:t>
                      </a:r>
                    </a:p>
                  </a:txBody>
                  <a:tcPr marL="6350" marR="6350" marT="6350" marB="0"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6.64</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6.11</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6.79</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6.76</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6.99</a:t>
                      </a:r>
                    </a:p>
                  </a:txBody>
                  <a:tcPr marL="7937" marR="7937" marT="7937" anchor="ctr">
                    <a:noFill/>
                  </a:tcPr>
                </a:tc>
                <a:extLst>
                  <a:ext uri="{0D108BD9-81ED-4DB2-BD59-A6C34878D82A}">
                    <a16:rowId xmlns:a16="http://schemas.microsoft.com/office/drawing/2014/main" val="10016"/>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nivelul investițiilor realizate până în prezent de administrația publică locală</a:t>
                      </a:r>
                    </a:p>
                  </a:txBody>
                  <a:tcPr marL="6350" marR="6350" marT="6350" marB="0"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6.12</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5.54</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6.00</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5.99</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6.32</a:t>
                      </a:r>
                    </a:p>
                  </a:txBody>
                  <a:tcPr marL="7937" marR="7937" marT="7937" anchor="ctr"/>
                </a:tc>
                <a:extLst>
                  <a:ext uri="{0D108BD9-81ED-4DB2-BD59-A6C34878D82A}">
                    <a16:rowId xmlns:a16="http://schemas.microsoft.com/office/drawing/2014/main" val="10017"/>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volumul investițiilor propuse pentru viitor de către administrația publică locală</a:t>
                      </a:r>
                    </a:p>
                  </a:txBody>
                  <a:tcPr marL="6350" marR="6350" marT="6350" marB="0"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6.19</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5.89</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6.03</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5.88</a:t>
                      </a:r>
                    </a:p>
                  </a:txBody>
                  <a:tcPr marL="7937" marR="7937" marT="7937" anchor="ctr">
                    <a:solidFill>
                      <a:srgbClr val="FECFC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6.35</a:t>
                      </a:r>
                    </a:p>
                  </a:txBody>
                  <a:tcPr marL="7937" marR="7937" marT="7937" anchor="ctr">
                    <a:solidFill>
                      <a:srgbClr val="DFE3E5"/>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t>Dezvoltare economică</a:t>
            </a:r>
            <a:endParaRPr lang="en-GB" sz="1400" dirty="0"/>
          </a:p>
        </p:txBody>
      </p:sp>
      <p:graphicFrame>
        <p:nvGraphicFramePr>
          <p:cNvPr id="6" name="Chart 5"/>
          <p:cNvGraphicFramePr/>
          <p:nvPr/>
        </p:nvGraphicFramePr>
        <p:xfrm>
          <a:off x="565785" y="1405255"/>
          <a:ext cx="7219950" cy="2945765"/>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tăText 12"/>
          <p:cNvSpPr txBox="1"/>
          <p:nvPr/>
        </p:nvSpPr>
        <p:spPr>
          <a:xfrm>
            <a:off x="1357480" y="817270"/>
            <a:ext cx="6429040" cy="42989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Ce anume credeți că poate oferi județul Argeș investitorilor din domeniul auto și activități conexe?</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Maxim 3 alegeri. Procente cumulate.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7" name="CasetăText 12"/>
          <p:cNvSpPr txBox="1"/>
          <p:nvPr/>
        </p:nvSpPr>
        <p:spPr>
          <a:xfrm>
            <a:off x="1754505" y="784225"/>
            <a:ext cx="5988685" cy="42989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sym typeface="+mn-ea"/>
              </a:rPr>
              <a:t>Ce anume credeți că poate oferi județul Argeș investitorilor din domeniul auto și activități conexe?</a:t>
            </a:r>
            <a:endParaRPr lang="ro-RO" sz="1100" b="1" dirty="0">
              <a:latin typeface="Calibri" panose="020F0502020204030204" pitchFamily="34" charset="0"/>
              <a:ea typeface="Calibri" panose="020F0502020204030204" pitchFamily="34" charset="0"/>
              <a:cs typeface="Calibri" panose="020F0502020204030204" pitchFamily="34" charset="0"/>
            </a:endParaRPr>
          </a:p>
          <a:p>
            <a:pPr lvl="0" algn="ctr"/>
            <a:r>
              <a:rPr lang="ro-RO" sz="1100" dirty="0">
                <a:latin typeface="Calibri" panose="020F0502020204030204" pitchFamily="34" charset="0"/>
                <a:ea typeface="Calibri" panose="020F0502020204030204" pitchFamily="34" charset="0"/>
                <a:cs typeface="Calibri" panose="020F0502020204030204" pitchFamily="34" charset="0"/>
              </a:rPr>
              <a:t>Maxim 3 alegeri. Procente cumulate.</a:t>
            </a:r>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2525686080"/>
              </p:ext>
            </p:extLst>
          </p:nvPr>
        </p:nvGraphicFramePr>
        <p:xfrm>
          <a:off x="763905" y="1452880"/>
          <a:ext cx="7229475" cy="3110482"/>
        </p:xfrm>
        <a:graphic>
          <a:graphicData uri="http://schemas.openxmlformats.org/drawingml/2006/table">
            <a:tbl>
              <a:tblPr firstRow="1" bandRow="1">
                <a:tableStyleId>{74C1A8A3-306A-4EB7-A6B1-4F7E0EB9C5D6}</a:tableStyleId>
              </a:tblPr>
              <a:tblGrid>
                <a:gridCol w="3961130">
                  <a:extLst>
                    <a:ext uri="{9D8B030D-6E8A-4147-A177-3AD203B41FA5}">
                      <a16:colId xmlns:a16="http://schemas.microsoft.com/office/drawing/2014/main" val="20000"/>
                    </a:ext>
                  </a:extLst>
                </a:gridCol>
                <a:gridCol w="684530">
                  <a:extLst>
                    <a:ext uri="{9D8B030D-6E8A-4147-A177-3AD203B41FA5}">
                      <a16:colId xmlns:a16="http://schemas.microsoft.com/office/drawing/2014/main" val="20001"/>
                    </a:ext>
                  </a:extLst>
                </a:gridCol>
                <a:gridCol w="657860">
                  <a:extLst>
                    <a:ext uri="{9D8B030D-6E8A-4147-A177-3AD203B41FA5}">
                      <a16:colId xmlns:a16="http://schemas.microsoft.com/office/drawing/2014/main" val="20002"/>
                    </a:ext>
                  </a:extLst>
                </a:gridCol>
                <a:gridCol w="586740">
                  <a:extLst>
                    <a:ext uri="{9D8B030D-6E8A-4147-A177-3AD203B41FA5}">
                      <a16:colId xmlns:a16="http://schemas.microsoft.com/office/drawing/2014/main" val="20003"/>
                    </a:ext>
                  </a:extLst>
                </a:gridCol>
                <a:gridCol w="638175">
                  <a:extLst>
                    <a:ext uri="{9D8B030D-6E8A-4147-A177-3AD203B41FA5}">
                      <a16:colId xmlns:a16="http://schemas.microsoft.com/office/drawing/2014/main" val="20004"/>
                    </a:ext>
                  </a:extLst>
                </a:gridCol>
                <a:gridCol w="701040">
                  <a:extLst>
                    <a:ext uri="{9D8B030D-6E8A-4147-A177-3AD203B41FA5}">
                      <a16:colId xmlns:a16="http://schemas.microsoft.com/office/drawing/2014/main" val="20005"/>
                    </a:ext>
                  </a:extLst>
                </a:gridCol>
              </a:tblGrid>
              <a:tr h="414020">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fontAlgn="b"/>
                      <a:r>
                        <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Argeş</a:t>
                      </a:r>
                    </a:p>
                  </a:txBody>
                  <a:tcPr marL="6350" marR="6350" marT="6350" marB="0" anchor="ctr"/>
                </a:tc>
                <a:tc>
                  <a:txBody>
                    <a:bodyPr/>
                    <a:lstStyle/>
                    <a:p>
                      <a:pPr algn="ctr" fontAlgn="b"/>
                      <a:r>
                        <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Câmpulung</a:t>
                      </a:r>
                    </a:p>
                  </a:txBody>
                  <a:tcPr marL="6350" marR="6350" marT="6350" marB="0" anchor="ctr"/>
                </a:tc>
                <a:tc>
                  <a:txBody>
                    <a:bodyPr/>
                    <a:lstStyle/>
                    <a:p>
                      <a:pPr algn="ctr" fontAlgn="b"/>
                      <a:r>
                        <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Costeşti</a:t>
                      </a:r>
                    </a:p>
                  </a:txBody>
                  <a:tcPr marL="6350" marR="6350" marT="6350" marB="0" anchor="ctr"/>
                </a:tc>
                <a:tc>
                  <a:txBody>
                    <a:bodyPr/>
                    <a:lstStyle/>
                    <a:p>
                      <a:pPr algn="ctr" fontAlgn="b"/>
                      <a:r>
                        <a:rPr sz="8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Piteşti</a:t>
                      </a:r>
                    </a:p>
                  </a:txBody>
                  <a:tcPr marL="6350" marR="6350" marT="6350" marB="0" anchor="ctr"/>
                </a:tc>
                <a:tc>
                  <a:txBody>
                    <a:bodyPr/>
                    <a:lstStyle/>
                    <a:p>
                      <a:pPr algn="ctr" fontAlgn="b"/>
                      <a:r>
                        <a:rPr lang="ro-RO" sz="800" b="1"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tc>
                <a:extLst>
                  <a:ext uri="{0D108BD9-81ED-4DB2-BD59-A6C34878D82A}">
                    <a16:rowId xmlns:a16="http://schemas.microsoft.com/office/drawing/2014/main" val="10000"/>
                  </a:ext>
                </a:extLst>
              </a:tr>
              <a:tr h="38100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Infrastructuri de afaceri /spații adecvate, cu utilitățile necesare (parcuri industriale, clădiri de birouri etc., conectate la rețelele de apă, canal, electricitate, internet, telefonie)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37%</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37%</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51%</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57%</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57%</a:t>
                      </a:r>
                    </a:p>
                  </a:txBody>
                  <a:tcPr marL="7937" marR="7937" marT="7937" anchor="ctr">
                    <a:solidFill>
                      <a:srgbClr val="DFE3E5"/>
                    </a:solidFill>
                  </a:tcPr>
                </a:tc>
                <a:extLst>
                  <a:ext uri="{0D108BD9-81ED-4DB2-BD59-A6C34878D82A}">
                    <a16:rowId xmlns:a16="http://schemas.microsoft.com/office/drawing/2014/main" val="10001"/>
                  </a:ext>
                </a:extLst>
              </a:tr>
              <a:tr h="220980">
                <a:tc>
                  <a:txBody>
                    <a:bodyPr/>
                    <a:lstStyle/>
                    <a:p>
                      <a:pPr algn="l" fontAlgn="b"/>
                      <a:r>
                        <a:rPr lang="en-US" altLang="zh-CN" sz="1100" b="0" i="0">
                          <a:solidFill>
                            <a:srgbClr val="000000"/>
                          </a:solidFill>
                          <a:latin typeface="Calibri" panose="020F0502020204030204" pitchFamily="34" charset="0"/>
                          <a:ea typeface="Calibri" panose="020F0502020204030204"/>
                          <a:cs typeface="Calibri" panose="020F0502020204030204" pitchFamily="34" charset="0"/>
                        </a:rPr>
                        <a:t>Apropierea de București și autostrada București-Pitești</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67%</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66%</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66%</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a:t>
                      </a:r>
                    </a:p>
                  </a:txBody>
                  <a:tcPr marL="7937" marR="7937" marT="7937" anchor="ctr">
                    <a:solidFill>
                      <a:schemeClr val="accent4">
                        <a:lumMod val="40000"/>
                        <a:lumOff val="60000"/>
                      </a:schemeClr>
                    </a:solidFill>
                  </a:tcPr>
                </a:tc>
                <a:extLst>
                  <a:ext uri="{0D108BD9-81ED-4DB2-BD59-A6C34878D82A}">
                    <a16:rowId xmlns:a16="http://schemas.microsoft.com/office/drawing/2014/main" val="10002"/>
                  </a:ext>
                </a:extLst>
              </a:tr>
              <a:tr h="220980">
                <a:tc>
                  <a:txBody>
                    <a:bodyPr/>
                    <a:lstStyle/>
                    <a:p>
                      <a:pPr algn="l" fontAlgn="b"/>
                      <a:r>
                        <a:rPr lang="en-US" altLang="zh-CN" sz="1100" b="0" i="0">
                          <a:solidFill>
                            <a:srgbClr val="000000"/>
                          </a:solidFill>
                          <a:latin typeface="Calibri" panose="020F0502020204030204" pitchFamily="34" charset="0"/>
                          <a:ea typeface="Calibri" panose="020F0502020204030204"/>
                          <a:cs typeface="Calibri" panose="020F0502020204030204" pitchFamily="34" charset="0"/>
                        </a:rPr>
                        <a:t>Infrastructuri de transport și legături bune (rutiere, feroviare)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chemeClr val="tx2"/>
                    </a:solidFill>
                  </a:tcPr>
                </a:tc>
                <a:extLst>
                  <a:ext uri="{0D108BD9-81ED-4DB2-BD59-A6C34878D82A}">
                    <a16:rowId xmlns:a16="http://schemas.microsoft.com/office/drawing/2014/main" val="10003"/>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Piață de desfacere în județ</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tc>
                <a:extLst>
                  <a:ext uri="{0D108BD9-81ED-4DB2-BD59-A6C34878D82A}">
                    <a16:rowId xmlns:a16="http://schemas.microsoft.com/office/drawing/2014/main" val="10004"/>
                  </a:ext>
                </a:extLst>
              </a:tr>
              <a:tr h="220980">
                <a:tc>
                  <a:txBody>
                    <a:bodyPr/>
                    <a:lstStyle/>
                    <a:p>
                      <a:pPr algn="l" fontAlgn="b"/>
                      <a:r>
                        <a:rPr lang="en-US" altLang="zh-CN" sz="1100" b="0" i="0">
                          <a:solidFill>
                            <a:srgbClr val="000000"/>
                          </a:solidFill>
                          <a:latin typeface="Calibri" panose="020F0502020204030204" pitchFamily="34" charset="0"/>
                          <a:ea typeface="Calibri" panose="020F0502020204030204"/>
                          <a:cs typeface="Calibri" panose="020F0502020204030204" pitchFamily="34" charset="0"/>
                        </a:rPr>
                        <a:t>Potențialul de colaborare cu firmele mari deja existente în județ</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chemeClr val="tx2"/>
                    </a:solidFill>
                  </a:tcPr>
                </a:tc>
                <a:extLst>
                  <a:ext uri="{0D108BD9-81ED-4DB2-BD59-A6C34878D82A}">
                    <a16:rowId xmlns:a16="http://schemas.microsoft.com/office/drawing/2014/main" val="10005"/>
                  </a:ext>
                </a:extLst>
              </a:tr>
              <a:tr h="236159">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Acces la materie primă locală ieftină și de calitate</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12%</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solidFill>
                      <a:schemeClr val="bg1"/>
                    </a:solidFill>
                  </a:tcPr>
                </a:tc>
                <a:extLst>
                  <a:ext uri="{0D108BD9-81ED-4DB2-BD59-A6C34878D82A}">
                    <a16:rowId xmlns:a16="http://schemas.microsoft.com/office/drawing/2014/main" val="10006"/>
                  </a:ext>
                </a:extLst>
              </a:tr>
              <a:tr h="220980">
                <a:tc>
                  <a:txBody>
                    <a:bodyPr/>
                    <a:lstStyle/>
                    <a:p>
                      <a:pPr algn="l" fontAlgn="b"/>
                      <a:r>
                        <a:rPr lang="en-US" altLang="zh-CN" sz="1100" b="0" i="0">
                          <a:solidFill>
                            <a:srgbClr val="000000"/>
                          </a:solidFill>
                          <a:latin typeface="Calibri" panose="020F0502020204030204" pitchFamily="34" charset="0"/>
                          <a:ea typeface="Calibri" panose="020F0502020204030204"/>
                          <a:cs typeface="Calibri" panose="020F0502020204030204" pitchFamily="34" charset="0"/>
                        </a:rPr>
                        <a:t>Tradiția industrială a județului Argeș (mai ales în domeniul auto)  </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79%</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77%</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73%</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78%</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a:t>
                      </a:r>
                    </a:p>
                  </a:txBody>
                  <a:tcPr marL="7937" marR="7937" marT="7937" anchor="ctr">
                    <a:solidFill>
                      <a:schemeClr val="accent4">
                        <a:lumMod val="40000"/>
                        <a:lumOff val="60000"/>
                      </a:schemeClr>
                    </a:solidFill>
                  </a:tcPr>
                </a:tc>
                <a:extLst>
                  <a:ext uri="{0D108BD9-81ED-4DB2-BD59-A6C34878D82A}">
                    <a16:rowId xmlns:a16="http://schemas.microsoft.com/office/drawing/2014/main" val="10007"/>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Forță de muncă calificată</a:t>
                      </a:r>
                    </a:p>
                  </a:txBody>
                  <a:tcPr marL="7937" marR="7937" marT="7937" anchor="b">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30%</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23%</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23%</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23%</a:t>
                      </a:r>
                    </a:p>
                  </a:txBody>
                  <a:tcPr marL="7937" marR="7937" marT="7937" anchor="ctr">
                    <a:solidFill>
                      <a:schemeClr val="bg1"/>
                    </a:solidFill>
                  </a:tcPr>
                </a:tc>
                <a:extLst>
                  <a:ext uri="{0D108BD9-81ED-4DB2-BD59-A6C34878D82A}">
                    <a16:rowId xmlns:a16="http://schemas.microsoft.com/office/drawing/2014/main" val="10008"/>
                  </a:ext>
                </a:extLst>
              </a:tr>
              <a:tr h="20955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Costuri salariale mai mici ca în alte zone din țară și din Europa</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42%</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29%</a:t>
                      </a:r>
                    </a:p>
                  </a:txBody>
                  <a:tcPr marL="7937" marR="7937" marT="7937" anchor="ctr">
                    <a:solidFill>
                      <a:schemeClr val="tx2"/>
                    </a:solidFill>
                  </a:tcPr>
                </a:tc>
                <a:extLst>
                  <a:ext uri="{0D108BD9-81ED-4DB2-BD59-A6C34878D82A}">
                    <a16:rowId xmlns:a16="http://schemas.microsoft.com/office/drawing/2014/main" val="10009"/>
                  </a:ext>
                </a:extLst>
              </a:tr>
              <a:tr h="220980">
                <a:tc>
                  <a:txBody>
                    <a:bodyPr/>
                    <a:lstStyle/>
                    <a:p>
                      <a:pPr algn="l" fontAlgn="b"/>
                      <a:r>
                        <a:rPr lang="en-US" altLang="zh-CN" sz="1100" b="0" i="0">
                          <a:solidFill>
                            <a:srgbClr val="000000"/>
                          </a:solidFill>
                          <a:latin typeface="Calibri" panose="020F0502020204030204" pitchFamily="34" charset="0"/>
                          <a:ea typeface="Calibri" panose="020F0502020204030204"/>
                          <a:cs typeface="Calibri" panose="020F0502020204030204" pitchFamily="34" charset="0"/>
                        </a:rPr>
                        <a:t>Administrație publică locală proactivă, deschisă către sectorul privat</a:t>
                      </a:r>
                    </a:p>
                  </a:txBody>
                  <a:tcPr marL="7937" marR="7937" marT="7937" anchor="b">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extLst>
                  <a:ext uri="{0D108BD9-81ED-4DB2-BD59-A6C34878D82A}">
                    <a16:rowId xmlns:a16="http://schemas.microsoft.com/office/drawing/2014/main" val="10010"/>
                  </a:ext>
                </a:extLst>
              </a:tr>
              <a:tr h="220980">
                <a:tc>
                  <a:txBody>
                    <a:bodyPr/>
                    <a:lstStyle/>
                    <a:p>
                      <a:pPr algn="l" fontAlgn="b"/>
                      <a:r>
                        <a:rPr lang="en-US" altLang="zh-CN" sz="1100" b="0" i="0">
                          <a:solidFill>
                            <a:srgbClr val="000000"/>
                          </a:solidFill>
                          <a:latin typeface="Calibri" panose="020F0502020204030204" pitchFamily="34" charset="0"/>
                          <a:ea typeface="Calibri" panose="020F0502020204030204"/>
                          <a:cs typeface="Calibri" panose="020F0502020204030204" pitchFamily="34" charset="0"/>
                        </a:rPr>
                        <a:t>Birocrație și corupție reduse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rgbClr val="FECFC2"/>
                    </a:solidFill>
                  </a:tcPr>
                </a:tc>
                <a:extLst>
                  <a:ext uri="{0D108BD9-81ED-4DB2-BD59-A6C34878D82A}">
                    <a16:rowId xmlns:a16="http://schemas.microsoft.com/office/drawing/2014/main" val="10011"/>
                  </a:ext>
                </a:extLst>
              </a:tr>
            </a:tbl>
          </a:graphicData>
        </a:graphic>
      </p:graphicFrame>
      <p:sp>
        <p:nvSpPr>
          <p:cNvPr id="6"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Dezvoltare economică</a:t>
            </a:r>
            <a:endParaRPr lang="en-GB"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t>Dezvoltare economică</a:t>
            </a:r>
            <a:endParaRPr lang="en-GB" sz="1400" dirty="0"/>
          </a:p>
        </p:txBody>
      </p:sp>
      <p:graphicFrame>
        <p:nvGraphicFramePr>
          <p:cNvPr id="6" name="Chart 5"/>
          <p:cNvGraphicFramePr/>
          <p:nvPr/>
        </p:nvGraphicFramePr>
        <p:xfrm>
          <a:off x="565785" y="1405255"/>
          <a:ext cx="7219950" cy="2945765"/>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tăText 12"/>
          <p:cNvSpPr txBox="1"/>
          <p:nvPr/>
        </p:nvSpPr>
        <p:spPr>
          <a:xfrm>
            <a:off x="1357480" y="817270"/>
            <a:ext cx="6429040" cy="42989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Ce anume credeți că poate oferi județul Argeș investitorilor din alte domenii, decât cel auto?</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Maxim 3 alegeri. Procente cumulate.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7" name="CasetăText 12"/>
          <p:cNvSpPr txBox="1"/>
          <p:nvPr/>
        </p:nvSpPr>
        <p:spPr>
          <a:xfrm>
            <a:off x="1754505" y="784225"/>
            <a:ext cx="5988685" cy="42989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sym typeface="+mn-ea"/>
              </a:rPr>
              <a:t>Ce anume credeți că poate oferi județul Argeș investitorilor din domeniul auto și activități conexe?</a:t>
            </a:r>
            <a:endParaRPr lang="ro-RO" sz="1100" b="1" dirty="0">
              <a:latin typeface="Calibri" panose="020F0502020204030204" pitchFamily="34" charset="0"/>
              <a:ea typeface="Calibri" panose="020F0502020204030204" pitchFamily="34" charset="0"/>
              <a:cs typeface="Calibri" panose="020F0502020204030204" pitchFamily="34" charset="0"/>
            </a:endParaRPr>
          </a:p>
          <a:p>
            <a:pPr lvl="0" algn="ctr"/>
            <a:r>
              <a:rPr lang="ro-RO" sz="1100" dirty="0">
                <a:latin typeface="Calibri" panose="020F0502020204030204" pitchFamily="34" charset="0"/>
                <a:ea typeface="Calibri" panose="020F0502020204030204" pitchFamily="34" charset="0"/>
                <a:cs typeface="Calibri" panose="020F0502020204030204" pitchFamily="34" charset="0"/>
              </a:rPr>
              <a:t>Maxim 3 alegeri. Procente cumulate.</a:t>
            </a:r>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320396640"/>
              </p:ext>
            </p:extLst>
          </p:nvPr>
        </p:nvGraphicFramePr>
        <p:xfrm>
          <a:off x="763905" y="1452880"/>
          <a:ext cx="7236460" cy="2911155"/>
        </p:xfrm>
        <a:graphic>
          <a:graphicData uri="http://schemas.openxmlformats.org/drawingml/2006/table">
            <a:tbl>
              <a:tblPr firstRow="1" bandRow="1">
                <a:tableStyleId>{74C1A8A3-306A-4EB7-A6B1-4F7E0EB9C5D6}</a:tableStyleId>
              </a:tblPr>
              <a:tblGrid>
                <a:gridCol w="3964940">
                  <a:extLst>
                    <a:ext uri="{9D8B030D-6E8A-4147-A177-3AD203B41FA5}">
                      <a16:colId xmlns:a16="http://schemas.microsoft.com/office/drawing/2014/main" val="20000"/>
                    </a:ext>
                  </a:extLst>
                </a:gridCol>
                <a:gridCol w="685165">
                  <a:extLst>
                    <a:ext uri="{9D8B030D-6E8A-4147-A177-3AD203B41FA5}">
                      <a16:colId xmlns:a16="http://schemas.microsoft.com/office/drawing/2014/main" val="20001"/>
                    </a:ext>
                  </a:extLst>
                </a:gridCol>
                <a:gridCol w="658495">
                  <a:extLst>
                    <a:ext uri="{9D8B030D-6E8A-4147-A177-3AD203B41FA5}">
                      <a16:colId xmlns:a16="http://schemas.microsoft.com/office/drawing/2014/main" val="20002"/>
                    </a:ext>
                  </a:extLst>
                </a:gridCol>
                <a:gridCol w="587375">
                  <a:extLst>
                    <a:ext uri="{9D8B030D-6E8A-4147-A177-3AD203B41FA5}">
                      <a16:colId xmlns:a16="http://schemas.microsoft.com/office/drawing/2014/main" val="20003"/>
                    </a:ext>
                  </a:extLst>
                </a:gridCol>
                <a:gridCol w="638810">
                  <a:extLst>
                    <a:ext uri="{9D8B030D-6E8A-4147-A177-3AD203B41FA5}">
                      <a16:colId xmlns:a16="http://schemas.microsoft.com/office/drawing/2014/main" val="20004"/>
                    </a:ext>
                  </a:extLst>
                </a:gridCol>
                <a:gridCol w="701675">
                  <a:extLst>
                    <a:ext uri="{9D8B030D-6E8A-4147-A177-3AD203B41FA5}">
                      <a16:colId xmlns:a16="http://schemas.microsoft.com/office/drawing/2014/main" val="20005"/>
                    </a:ext>
                  </a:extLst>
                </a:gridCol>
              </a:tblGrid>
              <a:tr h="250190">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fontAlgn="b"/>
                      <a:r>
                        <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Argeş</a:t>
                      </a:r>
                    </a:p>
                  </a:txBody>
                  <a:tcPr marL="6350" marR="6350" marT="6350" marB="0" anchor="ctr"/>
                </a:tc>
                <a:tc>
                  <a:txBody>
                    <a:bodyPr/>
                    <a:lstStyle/>
                    <a:p>
                      <a:pPr algn="ctr" fontAlgn="b"/>
                      <a:r>
                        <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Câmpulung</a:t>
                      </a:r>
                    </a:p>
                  </a:txBody>
                  <a:tcPr marL="6350" marR="6350" marT="6350" marB="0" anchor="ctr"/>
                </a:tc>
                <a:tc>
                  <a:txBody>
                    <a:bodyPr/>
                    <a:lstStyle/>
                    <a:p>
                      <a:pPr algn="ctr" fontAlgn="b"/>
                      <a:r>
                        <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Costeşti</a:t>
                      </a:r>
                    </a:p>
                  </a:txBody>
                  <a:tcPr marL="6350" marR="6350" marT="6350" marB="0" anchor="ctr"/>
                </a:tc>
                <a:tc>
                  <a:txBody>
                    <a:bodyPr/>
                    <a:lstStyle/>
                    <a:p>
                      <a:pPr algn="ctr" fontAlgn="b"/>
                      <a:r>
                        <a:rPr sz="8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Piteşti</a:t>
                      </a:r>
                    </a:p>
                  </a:txBody>
                  <a:tcPr marL="6350" marR="6350" marT="6350" marB="0" anchor="ctr"/>
                </a:tc>
                <a:tc>
                  <a:txBody>
                    <a:bodyPr/>
                    <a:lstStyle/>
                    <a:p>
                      <a:pPr algn="ctr" fontAlgn="b"/>
                      <a:r>
                        <a:rPr lang="ro-RO" sz="800" b="1"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tc>
                <a:extLst>
                  <a:ext uri="{0D108BD9-81ED-4DB2-BD59-A6C34878D82A}">
                    <a16:rowId xmlns:a16="http://schemas.microsoft.com/office/drawing/2014/main" val="10000"/>
                  </a:ext>
                </a:extLst>
              </a:tr>
              <a:tr h="5105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Infrastructuri de afaceri /spații adecvate, cu utilitățile necesare (parcuri industriale, clădiri de birouri etc., conectate la rețelele de apă, canal, electricitate, internet, telefonie)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51%</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69%</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60%</a:t>
                      </a:r>
                    </a:p>
                  </a:txBody>
                  <a:tcPr marL="7937" marR="7937" marT="7937" anchor="ctr">
                    <a:solidFill>
                      <a:schemeClr val="accent4">
                        <a:lumMod val="40000"/>
                        <a:lumOff val="60000"/>
                      </a:schemeClr>
                    </a:solidFill>
                  </a:tcPr>
                </a:tc>
                <a:extLst>
                  <a:ext uri="{0D108BD9-81ED-4DB2-BD59-A6C34878D82A}">
                    <a16:rowId xmlns:a16="http://schemas.microsoft.com/office/drawing/2014/main" val="10001"/>
                  </a:ext>
                </a:extLst>
              </a:tr>
              <a:tr h="22098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Apropierea de București și autostrada București-Pitești</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66%</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75%</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68%</a:t>
                      </a:r>
                    </a:p>
                  </a:txBody>
                  <a:tcPr marL="7937" marR="7937" marT="7937" anchor="ctr">
                    <a:solidFill>
                      <a:schemeClr val="accent4">
                        <a:lumMod val="40000"/>
                        <a:lumOff val="60000"/>
                      </a:schemeClr>
                    </a:solidFill>
                  </a:tcPr>
                </a:tc>
                <a:extLst>
                  <a:ext uri="{0D108BD9-81ED-4DB2-BD59-A6C34878D82A}">
                    <a16:rowId xmlns:a16="http://schemas.microsoft.com/office/drawing/2014/main" val="10002"/>
                  </a:ext>
                </a:extLst>
              </a:tr>
              <a:tr h="22098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Infrastructuri de transport și legături bune (rutiere, feroviare)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chemeClr val="tx2"/>
                    </a:solidFill>
                  </a:tcPr>
                </a:tc>
                <a:extLst>
                  <a:ext uri="{0D108BD9-81ED-4DB2-BD59-A6C34878D82A}">
                    <a16:rowId xmlns:a16="http://schemas.microsoft.com/office/drawing/2014/main" val="10003"/>
                  </a:ext>
                </a:extLst>
              </a:tr>
              <a:tr h="169292">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Piață de desfacere în județ</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19%</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tc>
                <a:extLst>
                  <a:ext uri="{0D108BD9-81ED-4DB2-BD59-A6C34878D82A}">
                    <a16:rowId xmlns:a16="http://schemas.microsoft.com/office/drawing/2014/main" val="10004"/>
                  </a:ext>
                </a:extLst>
              </a:tr>
              <a:tr h="22098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Potențialul de colaborare cu firmele mari deja existente în județ</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12%</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extLst>
                  <a:ext uri="{0D108BD9-81ED-4DB2-BD59-A6C34878D82A}">
                    <a16:rowId xmlns:a16="http://schemas.microsoft.com/office/drawing/2014/main" val="10005"/>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Acces la materie primă locală ieftină și de calitate</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tc>
                <a:extLst>
                  <a:ext uri="{0D108BD9-81ED-4DB2-BD59-A6C34878D82A}">
                    <a16:rowId xmlns:a16="http://schemas.microsoft.com/office/drawing/2014/main" val="10006"/>
                  </a:ext>
                </a:extLst>
              </a:tr>
              <a:tr h="22098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Tradiția industrială a județului Argeș (mai ales în domeniul auto)  </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52%</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59%</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49%</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35%</a:t>
                      </a:r>
                    </a:p>
                  </a:txBody>
                  <a:tcPr marL="7937" marR="7937" marT="7937" anchor="ctr">
                    <a:solidFill>
                      <a:srgbClr val="DFE3E5"/>
                    </a:solidFill>
                  </a:tcPr>
                </a:tc>
                <a:extLst>
                  <a:ext uri="{0D108BD9-81ED-4DB2-BD59-A6C34878D82A}">
                    <a16:rowId xmlns:a16="http://schemas.microsoft.com/office/drawing/2014/main" val="10007"/>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Forță de muncă calificată</a:t>
                      </a:r>
                    </a:p>
                  </a:txBody>
                  <a:tcPr marL="7937" marR="7937" marT="7937" anchor="b">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38%</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29%</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51%</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36%</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40%</a:t>
                      </a:r>
                    </a:p>
                  </a:txBody>
                  <a:tcPr marL="7937" marR="7937" marT="7937" anchor="ctr">
                    <a:noFill/>
                  </a:tcPr>
                </a:tc>
                <a:extLst>
                  <a:ext uri="{0D108BD9-81ED-4DB2-BD59-A6C34878D82A}">
                    <a16:rowId xmlns:a16="http://schemas.microsoft.com/office/drawing/2014/main" val="10008"/>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Costuri salariale mai mici ca în alte zone din țară și din Europa</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41%</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44%</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37%</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34%</a:t>
                      </a:r>
                    </a:p>
                  </a:txBody>
                  <a:tcPr marL="7937" marR="7937" marT="7937" anchor="ctr">
                    <a:solidFill>
                      <a:schemeClr val="tx2"/>
                    </a:solidFill>
                  </a:tcPr>
                </a:tc>
                <a:extLst>
                  <a:ext uri="{0D108BD9-81ED-4DB2-BD59-A6C34878D82A}">
                    <a16:rowId xmlns:a16="http://schemas.microsoft.com/office/drawing/2014/main" val="10009"/>
                  </a:ext>
                </a:extLst>
              </a:tr>
              <a:tr h="22098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Administrație publică locală proactivă, deschisă către sectorul privat</a:t>
                      </a:r>
                    </a:p>
                  </a:txBody>
                  <a:tcPr marL="7937" marR="7937" marT="7937" anchor="b">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rgbClr val="FECFC2"/>
                    </a:solidFill>
                  </a:tcPr>
                </a:tc>
                <a:extLst>
                  <a:ext uri="{0D108BD9-81ED-4DB2-BD59-A6C34878D82A}">
                    <a16:rowId xmlns:a16="http://schemas.microsoft.com/office/drawing/2014/main" val="10010"/>
                  </a:ext>
                </a:extLst>
              </a:tr>
              <a:tr h="22098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Birocrație și corupție reduse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extLst>
                  <a:ext uri="{0D108BD9-81ED-4DB2-BD59-A6C34878D82A}">
                    <a16:rowId xmlns:a16="http://schemas.microsoft.com/office/drawing/2014/main" val="10011"/>
                  </a:ext>
                </a:extLst>
              </a:tr>
            </a:tbl>
          </a:graphicData>
        </a:graphic>
      </p:graphicFrame>
      <p:sp>
        <p:nvSpPr>
          <p:cNvPr id="6"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Dezvoltare economică</a:t>
            </a:r>
            <a:endParaRPr lang="en-GB"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3" name="Chart 5">
            <a:extLst>
              <a:ext uri="{FF2B5EF4-FFF2-40B4-BE49-F238E27FC236}">
                <a16:creationId xmlns:a16="http://schemas.microsoft.com/office/drawing/2014/main" id="{44214BF8-DA6A-92C1-C333-BAA7994FF8B3}"/>
              </a:ext>
            </a:extLst>
          </p:cNvPr>
          <p:cNvGraphicFramePr/>
          <p:nvPr>
            <p:extLst>
              <p:ext uri="{D42A27DB-BD31-4B8C-83A1-F6EECF244321}">
                <p14:modId xmlns:p14="http://schemas.microsoft.com/office/powerpoint/2010/main" val="513403164"/>
              </p:ext>
            </p:extLst>
          </p:nvPr>
        </p:nvGraphicFramePr>
        <p:xfrm>
          <a:off x="565785" y="1573483"/>
          <a:ext cx="7219950" cy="2777537"/>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tăText 12"/>
          <p:cNvSpPr txBox="1"/>
          <p:nvPr/>
        </p:nvSpPr>
        <p:spPr>
          <a:xfrm>
            <a:off x="1150794" y="848042"/>
            <a:ext cx="6609653" cy="59880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 opinia dumneavoastră, când vine vorba de dezvoltare economică, care sunt cele mai importante 3 puncte slabe (factori de blocaj) cu care credeți că se confruntă în prezent județul Argeș? </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Maxim 3 alegeri. Procente cumulate.</a:t>
            </a:r>
          </a:p>
        </p:txBody>
      </p:sp>
      <p:sp>
        <p:nvSpPr>
          <p:cNvPr id="5" name="Title 2"/>
          <p:cNvSpPr>
            <a:spLocks noGrp="1"/>
          </p:cNvSpPr>
          <p:nvPr>
            <p:ph type="title"/>
          </p:nvPr>
        </p:nvSpPr>
        <p:spPr>
          <a:xfrm>
            <a:off x="603621" y="289546"/>
            <a:ext cx="7704000" cy="370316"/>
          </a:xfrm>
        </p:spPr>
        <p:txBody>
          <a:bodyPr/>
          <a:lstStyle/>
          <a:p>
            <a:r>
              <a:rPr lang="ro-RO" sz="1400" dirty="0"/>
              <a:t>Dezvoltare economică</a:t>
            </a:r>
            <a:endParaRPr lang="en-GB" sz="1400" dirty="0"/>
          </a:p>
        </p:txBody>
      </p:sp>
      <p:sp>
        <p:nvSpPr>
          <p:cNvPr id="2" name="Rectangle 6"/>
          <p:cNvSpPr/>
          <p:nvPr/>
        </p:nvSpPr>
        <p:spPr>
          <a:xfrm>
            <a:off x="6413500" y="3355975"/>
            <a:ext cx="1145540" cy="640080"/>
          </a:xfrm>
          <a:prstGeom prst="rect">
            <a:avLst/>
          </a:prstGeom>
          <a:solidFill>
            <a:srgbClr val="FFD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alt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Alt factor:</a:t>
            </a:r>
            <a:r>
              <a:rPr lang="ro-RO" altLang="en-US" sz="900" dirty="0">
                <a:solidFill>
                  <a:schemeClr val="tx1"/>
                </a:solidFill>
                <a:latin typeface="Calibri" panose="020F0502020204030204" pitchFamily="34" charset="0"/>
                <a:ea typeface="Calibri" panose="020F0502020204030204" pitchFamily="34" charset="0"/>
                <a:cs typeface="Calibri" panose="020F0502020204030204" pitchFamily="34" charset="0"/>
              </a:rPr>
              <a:t> infrastructura; nivelul de salarizare; salarii mici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7" name="CasetăText 12"/>
          <p:cNvSpPr txBox="1"/>
          <p:nvPr/>
        </p:nvSpPr>
        <p:spPr>
          <a:xfrm>
            <a:off x="1137379" y="752523"/>
            <a:ext cx="6376576" cy="59880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 opinia dumneavoastră, când vine vorba de dezvoltare economică, care sunt cele mai importante 3 puncte slabe (factori de blocaj) cu care credeți că se confruntă în prezent județul Argeș? </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Maxim 3 alegeri. Procente cumulate.</a:t>
            </a:r>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680567168"/>
              </p:ext>
            </p:extLst>
          </p:nvPr>
        </p:nvGraphicFramePr>
        <p:xfrm>
          <a:off x="1077595" y="1443990"/>
          <a:ext cx="6436360" cy="3072760"/>
        </p:xfrm>
        <a:graphic>
          <a:graphicData uri="http://schemas.openxmlformats.org/drawingml/2006/table">
            <a:tbl>
              <a:tblPr firstRow="1" bandRow="1">
                <a:tableStyleId>{6E25E649-3F16-4E02-A733-19D2CDBF48F0}</a:tableStyleId>
              </a:tblPr>
              <a:tblGrid>
                <a:gridCol w="2887345">
                  <a:extLst>
                    <a:ext uri="{9D8B030D-6E8A-4147-A177-3AD203B41FA5}">
                      <a16:colId xmlns:a16="http://schemas.microsoft.com/office/drawing/2014/main" val="20000"/>
                    </a:ext>
                  </a:extLst>
                </a:gridCol>
                <a:gridCol w="661670">
                  <a:extLst>
                    <a:ext uri="{9D8B030D-6E8A-4147-A177-3AD203B41FA5}">
                      <a16:colId xmlns:a16="http://schemas.microsoft.com/office/drawing/2014/main" val="20001"/>
                    </a:ext>
                  </a:extLst>
                </a:gridCol>
                <a:gridCol w="848360">
                  <a:extLst>
                    <a:ext uri="{9D8B030D-6E8A-4147-A177-3AD203B41FA5}">
                      <a16:colId xmlns:a16="http://schemas.microsoft.com/office/drawing/2014/main" val="20002"/>
                    </a:ext>
                  </a:extLst>
                </a:gridCol>
                <a:gridCol w="612775">
                  <a:extLst>
                    <a:ext uri="{9D8B030D-6E8A-4147-A177-3AD203B41FA5}">
                      <a16:colId xmlns:a16="http://schemas.microsoft.com/office/drawing/2014/main" val="20003"/>
                    </a:ext>
                  </a:extLst>
                </a:gridCol>
                <a:gridCol w="637540">
                  <a:extLst>
                    <a:ext uri="{9D8B030D-6E8A-4147-A177-3AD203B41FA5}">
                      <a16:colId xmlns:a16="http://schemas.microsoft.com/office/drawing/2014/main" val="20004"/>
                    </a:ext>
                  </a:extLst>
                </a:gridCol>
                <a:gridCol w="788670">
                  <a:extLst>
                    <a:ext uri="{9D8B030D-6E8A-4147-A177-3AD203B41FA5}">
                      <a16:colId xmlns:a16="http://schemas.microsoft.com/office/drawing/2014/main" val="20005"/>
                    </a:ext>
                  </a:extLst>
                </a:gridCol>
              </a:tblGrid>
              <a:tr h="250190">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1">
                        <a:lumMod val="50000"/>
                      </a:schemeClr>
                    </a:solidFill>
                  </a:tcPr>
                </a:tc>
                <a:tc>
                  <a:txBody>
                    <a:bodyPr/>
                    <a:lstStyle/>
                    <a:p>
                      <a:pPr algn="ctr" fontAlgn="b"/>
                      <a:r>
                        <a:rPr lang="ro-RO" sz="800" b="1" u="none" strike="noStrike" dirty="0" err="1">
                          <a:solidFill>
                            <a:schemeClr val="bg1"/>
                          </a:solidFill>
                          <a:effectLst/>
                          <a:latin typeface="Arial" panose="020B0604020202020204" pitchFamily="34" charset="0"/>
                          <a:cs typeface="Arial" panose="020B0604020202020204" pitchFamily="34" charset="0"/>
                        </a:rPr>
                        <a:t>Microzona Argeș</a:t>
                      </a:r>
                      <a:endParaRPr lang="ro-RO" sz="800" b="1" i="0" u="none" strike="noStrike" dirty="0" err="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solidFill>
                      <a:schemeClr val="accent1">
                        <a:lumMod val="50000"/>
                      </a:schemeClr>
                    </a:solidFill>
                  </a:tcPr>
                </a:tc>
                <a:tc>
                  <a:txBody>
                    <a:bodyPr/>
                    <a:lstStyle/>
                    <a:p>
                      <a:pPr algn="ctr" fontAlgn="b"/>
                      <a:r>
                        <a:rPr lang="ro-RO" altLang="en-GB" sz="800" b="1" i="0" u="none" strike="noStrike" dirty="0">
                          <a:solidFill>
                            <a:schemeClr val="bg1"/>
                          </a:solidFill>
                          <a:effectLst/>
                          <a:latin typeface="Arial" panose="020B0604020202020204" pitchFamily="34" charset="0"/>
                          <a:ea typeface="Calibri" panose="020F0502020204030204" pitchFamily="34" charset="0"/>
                          <a:cs typeface="Arial" panose="020B0604020202020204" pitchFamily="34" charset="0"/>
                        </a:rPr>
                        <a:t>Microzona Câmpulung</a:t>
                      </a:r>
                    </a:p>
                  </a:txBody>
                  <a:tcPr marL="6350" marR="6350" marT="6350" marB="0" anchor="ctr">
                    <a:solidFill>
                      <a:schemeClr val="accent1">
                        <a:lumMod val="50000"/>
                      </a:schemeClr>
                    </a:solidFill>
                  </a:tcPr>
                </a:tc>
                <a:tc>
                  <a:txBody>
                    <a:bodyPr/>
                    <a:lstStyle/>
                    <a:p>
                      <a:pPr algn="ctr" fontAlgn="b"/>
                      <a:r>
                        <a:rPr lang="ro-RO" sz="800" b="1" u="none" strike="noStrike" dirty="0">
                          <a:solidFill>
                            <a:schemeClr val="bg1"/>
                          </a:solidFill>
                          <a:effectLst/>
                          <a:latin typeface="Arial" panose="020B0604020202020204" pitchFamily="34" charset="0"/>
                          <a:cs typeface="Arial" panose="020B0604020202020204" pitchFamily="34" charset="0"/>
                        </a:rPr>
                        <a:t>Microzona Costești</a:t>
                      </a:r>
                      <a:endParaRPr lang="ro-RO" sz="800" b="1" i="0" u="none" strike="noStrike"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solidFill>
                      <a:schemeClr val="accent1">
                        <a:lumMod val="50000"/>
                      </a:schemeClr>
                    </a:solidFill>
                  </a:tcPr>
                </a:tc>
                <a:tc>
                  <a:txBody>
                    <a:bodyPr/>
                    <a:lstStyle/>
                    <a:p>
                      <a:pPr algn="ctr" fontAlgn="b"/>
                      <a:r>
                        <a:rPr lang="en-GB" sz="800" b="1" i="0" u="none" strike="noStrike" dirty="0">
                          <a:solidFill>
                            <a:schemeClr val="bg1"/>
                          </a:solidFill>
                          <a:effectLst/>
                          <a:latin typeface="Arial" panose="020B0604020202020204" pitchFamily="34" charset="0"/>
                          <a:ea typeface="Calibri" panose="020F0502020204030204" pitchFamily="34" charset="0"/>
                          <a:cs typeface="Arial" panose="020B0604020202020204" pitchFamily="34" charset="0"/>
                        </a:rPr>
                        <a:t>Microzona Piteşti</a:t>
                      </a:r>
                    </a:p>
                  </a:txBody>
                  <a:tcPr marL="6350" marR="6350" marT="6350" marB="0" anchor="ctr">
                    <a:solidFill>
                      <a:schemeClr val="accent1">
                        <a:lumMod val="50000"/>
                      </a:schemeClr>
                    </a:solidFill>
                  </a:tcPr>
                </a:tc>
                <a:tc>
                  <a:txBody>
                    <a:bodyPr/>
                    <a:lstStyle/>
                    <a:p>
                      <a:pPr algn="ctr" fontAlgn="b"/>
                      <a:r>
                        <a:rPr lang="ro-RO" sz="800" b="1" u="none" strike="noStrike" dirty="0">
                          <a:solidFill>
                            <a:schemeClr val="bg1"/>
                          </a:solidFill>
                          <a:effectLst/>
                          <a:latin typeface="Arial" panose="020B0604020202020204" pitchFamily="34" charset="0"/>
                          <a:cs typeface="Arial" panose="020B0604020202020204" pitchFamily="34" charset="0"/>
                        </a:rPr>
                        <a:t>Topoloveni</a:t>
                      </a:r>
                      <a:endParaRPr lang="ro-RO" sz="800" b="1" i="0" u="none" strike="noStrike"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solidFill>
                      <a:schemeClr val="accent1">
                        <a:lumMod val="50000"/>
                      </a:schemeClr>
                    </a:solidFill>
                  </a:tcPr>
                </a:tc>
                <a:extLst>
                  <a:ext uri="{0D108BD9-81ED-4DB2-BD59-A6C34878D82A}">
                    <a16:rowId xmlns:a16="http://schemas.microsoft.com/office/drawing/2014/main" val="10000"/>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Lipsa locurilor de muncă</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69%</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61%</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67%</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64%</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64%</a:t>
                      </a:r>
                    </a:p>
                  </a:txBody>
                  <a:tcPr marL="7937" marR="7937" marT="7937" anchor="ctr">
                    <a:solidFill>
                      <a:srgbClr val="FECFC2"/>
                    </a:solidFill>
                  </a:tcPr>
                </a:tc>
                <a:extLst>
                  <a:ext uri="{0D108BD9-81ED-4DB2-BD59-A6C34878D82A}">
                    <a16:rowId xmlns:a16="http://schemas.microsoft.com/office/drawing/2014/main" val="10001"/>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Diversitatea scăzută a domeniilor de activitate/ locurilor de muncă     </a:t>
                      </a:r>
                    </a:p>
                  </a:txBody>
                  <a:tcPr marL="7937" marR="7937" marT="7937" anchor="b">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54%</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51%</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54%</a:t>
                      </a:r>
                    </a:p>
                  </a:txBody>
                  <a:tcPr marL="7937" marR="7937" marT="7937" anchor="ctr">
                    <a:solidFill>
                      <a:srgbClr val="FECFC2"/>
                    </a:solidFill>
                  </a:tcPr>
                </a:tc>
                <a:extLst>
                  <a:ext uri="{0D108BD9-81ED-4DB2-BD59-A6C34878D82A}">
                    <a16:rowId xmlns:a16="http://schemas.microsoft.com/office/drawing/2014/main" val="10002"/>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Migrația/lipsa forței de muncă </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59%</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35%</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53%</a:t>
                      </a:r>
                    </a:p>
                  </a:txBody>
                  <a:tcPr marL="7937" marR="7937" marT="7937" anchor="ctr">
                    <a:solidFill>
                      <a:srgbClr val="FECFC2"/>
                    </a:solidFill>
                  </a:tcPr>
                </a:tc>
                <a:extLst>
                  <a:ext uri="{0D108BD9-81ED-4DB2-BD59-A6C34878D82A}">
                    <a16:rowId xmlns:a16="http://schemas.microsoft.com/office/drawing/2014/main" val="10003"/>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Forță de muncă slab/ insuficient calificată</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31%</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32%</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23%</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30%</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tc>
                <a:extLst>
                  <a:ext uri="{0D108BD9-81ED-4DB2-BD59-A6C34878D82A}">
                    <a16:rowId xmlns:a16="http://schemas.microsoft.com/office/drawing/2014/main" val="10004"/>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Promovarea deficitară a județului ca destinație de afaceri si turism</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27%</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38%</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32%</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32%</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36%</a:t>
                      </a:r>
                    </a:p>
                  </a:txBody>
                  <a:tcPr marL="7937" marR="7937" marT="7937" anchor="ctr">
                    <a:solidFill>
                      <a:srgbClr val="DFE3E5"/>
                    </a:solidFill>
                  </a:tcPr>
                </a:tc>
                <a:extLst>
                  <a:ext uri="{0D108BD9-81ED-4DB2-BD59-A6C34878D82A}">
                    <a16:rowId xmlns:a16="http://schemas.microsoft.com/office/drawing/2014/main" val="10005"/>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Lipsa infrastructurilor de sprijinire a afacerilor (parcuri industriale, tehnologice, clădiri de birouri etc.) </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26%</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23%</a:t>
                      </a:r>
                    </a:p>
                  </a:txBody>
                  <a:tcPr marL="7937" marR="7937" marT="7937" anchor="ctr"/>
                </a:tc>
                <a:extLst>
                  <a:ext uri="{0D108BD9-81ED-4DB2-BD59-A6C34878D82A}">
                    <a16:rowId xmlns:a16="http://schemas.microsoft.com/office/drawing/2014/main" val="10006"/>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Poluarea pe care o generează firmele existente</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extLst>
                  <a:ext uri="{0D108BD9-81ED-4DB2-BD59-A6C34878D82A}">
                    <a16:rowId xmlns:a16="http://schemas.microsoft.com/office/drawing/2014/main" val="10007"/>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Piață de desfacere restrânsă a județului si distanța mare față de piețele externe   </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17%</a:t>
                      </a:r>
                    </a:p>
                  </a:txBody>
                  <a:tcPr marL="7937" marR="7937" marT="7937" anchor="ctr"/>
                </a:tc>
                <a:extLst>
                  <a:ext uri="{0D108BD9-81ED-4DB2-BD59-A6C34878D82A}">
                    <a16:rowId xmlns:a16="http://schemas.microsoft.com/office/drawing/2014/main" val="10008"/>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Costurile mari cu terenurile, utilitățile, transport, forță de munca</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17%</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21%</a:t>
                      </a:r>
                    </a:p>
                  </a:txBody>
                  <a:tcPr marL="7937" marR="7937" marT="7937" anchor="ctr">
                    <a:solidFill>
                      <a:srgbClr val="DFE3E5"/>
                    </a:solidFill>
                  </a:tcPr>
                </a:tc>
                <a:extLst>
                  <a:ext uri="{0D108BD9-81ED-4DB2-BD59-A6C34878D82A}">
                    <a16:rowId xmlns:a16="http://schemas.microsoft.com/office/drawing/2014/main" val="10009"/>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Alt factor</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tc>
                <a:extLst>
                  <a:ext uri="{0D108BD9-81ED-4DB2-BD59-A6C34878D82A}">
                    <a16:rowId xmlns:a16="http://schemas.microsoft.com/office/drawing/2014/main" val="10010"/>
                  </a:ext>
                </a:extLst>
              </a:tr>
            </a:tbl>
          </a:graphicData>
        </a:graphic>
      </p:graphicFrame>
      <p:sp>
        <p:nvSpPr>
          <p:cNvPr id="6" name="Title 2"/>
          <p:cNvSpPr>
            <a:spLocks noGrp="1"/>
          </p:cNvSpPr>
          <p:nvPr>
            <p:ph type="title"/>
          </p:nvPr>
        </p:nvSpPr>
        <p:spPr>
          <a:xfrm>
            <a:off x="603621" y="289546"/>
            <a:ext cx="7704000" cy="370316"/>
          </a:xfrm>
        </p:spPr>
        <p:txBody>
          <a:bodyPr/>
          <a:lstStyle/>
          <a:p>
            <a:r>
              <a:rPr lang="ro-RO" sz="1400" dirty="0"/>
              <a:t>Dezvoltare economică</a:t>
            </a:r>
            <a:endParaRPr lang="en-GB"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t>Deplasări. Navetism. Infrastructuri</a:t>
            </a:r>
            <a:endParaRPr lang="en-GB" sz="1400" dirty="0"/>
          </a:p>
        </p:txBody>
      </p:sp>
      <p:sp>
        <p:nvSpPr>
          <p:cNvPr id="7" name="CasetăText 12"/>
          <p:cNvSpPr txBox="1"/>
          <p:nvPr/>
        </p:nvSpPr>
        <p:spPr>
          <a:xfrm>
            <a:off x="543272" y="893469"/>
            <a:ext cx="3952527" cy="938719"/>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Într-o săptămână obișnuită, cât de des vă deplasați în afara localității de domiciliu (la serviciu, școală, facultate, cu treburi diverse: îngrijire persoane, vizită rude, cumpărături, vânzare produse, transport persoane etc)?</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Alegeri multiple.</a:t>
            </a:r>
          </a:p>
        </p:txBody>
      </p:sp>
      <p:graphicFrame>
        <p:nvGraphicFramePr>
          <p:cNvPr id="10" name="Chart 9"/>
          <p:cNvGraphicFramePr/>
          <p:nvPr>
            <p:extLst>
              <p:ext uri="{D42A27DB-BD31-4B8C-83A1-F6EECF244321}">
                <p14:modId xmlns:p14="http://schemas.microsoft.com/office/powerpoint/2010/main" val="2112282615"/>
              </p:ext>
            </p:extLst>
          </p:nvPr>
        </p:nvGraphicFramePr>
        <p:xfrm>
          <a:off x="445044" y="1826432"/>
          <a:ext cx="3436765" cy="2652995"/>
        </p:xfrm>
        <a:graphic>
          <a:graphicData uri="http://schemas.openxmlformats.org/drawingml/2006/chart">
            <c:chart xmlns:c="http://schemas.openxmlformats.org/drawingml/2006/chart" xmlns:r="http://schemas.openxmlformats.org/officeDocument/2006/relationships" r:id="rId3"/>
          </a:graphicData>
        </a:graphic>
      </p:graphicFrame>
      <p:sp>
        <p:nvSpPr>
          <p:cNvPr id="11" name="CasetăText 12"/>
          <p:cNvSpPr txBox="1"/>
          <p:nvPr/>
        </p:nvSpPr>
        <p:spPr>
          <a:xfrm>
            <a:off x="4973064" y="945943"/>
            <a:ext cx="3215178" cy="600164"/>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Care este mijlocul de transport pe care îl folosiți cel mai des în timpul unei săptămâni obișnuite pentru a vă deplasa în afara localității în care locuiți?</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2" name="Chart 11"/>
          <p:cNvGraphicFramePr/>
          <p:nvPr>
            <p:extLst>
              <p:ext uri="{D42A27DB-BD31-4B8C-83A1-F6EECF244321}">
                <p14:modId xmlns:p14="http://schemas.microsoft.com/office/powerpoint/2010/main" val="694357706"/>
              </p:ext>
            </p:extLst>
          </p:nvPr>
        </p:nvGraphicFramePr>
        <p:xfrm>
          <a:off x="4734560" y="1832610"/>
          <a:ext cx="3453765" cy="258889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CasetăText 12"/>
          <p:cNvSpPr txBox="1"/>
          <p:nvPr/>
        </p:nvSpPr>
        <p:spPr>
          <a:xfrm>
            <a:off x="1084229" y="783403"/>
            <a:ext cx="6975542" cy="600164"/>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Într-o săptămână obișnuită, cât de des vă deplasați în afara localității de domiciliu (la serviciu, școală, facultate, cu treburi diverse: îngrijire persoane, vizită rude, cumpărături, vânzare produse, transport persoane etc)?</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Alegeri multiple.</a:t>
            </a:r>
          </a:p>
        </p:txBody>
      </p:sp>
      <p:graphicFrame>
        <p:nvGraphicFramePr>
          <p:cNvPr id="8" name="Chart 7"/>
          <p:cNvGraphicFramePr/>
          <p:nvPr/>
        </p:nvGraphicFramePr>
        <p:xfrm>
          <a:off x="394440" y="1291645"/>
          <a:ext cx="2926979" cy="1596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534670" y="3096429"/>
          <a:ext cx="2786749" cy="1757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nvGraphicFramePr>
        <p:xfrm>
          <a:off x="5472189" y="1788668"/>
          <a:ext cx="2786749" cy="1757525"/>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Deplasări. Navetism. Infrastructuri</a:t>
            </a:r>
            <a:endParaRPr lang="en-GB" sz="1400" dirty="0"/>
          </a:p>
        </p:txBody>
      </p:sp>
      <p:pic>
        <p:nvPicPr>
          <p:cNvPr id="4" name="Picture 3">
            <a:extLst>
              <a:ext uri="{FF2B5EF4-FFF2-40B4-BE49-F238E27FC236}">
                <a16:creationId xmlns:a16="http://schemas.microsoft.com/office/drawing/2014/main" id="{5AE2014F-4969-36FB-9745-10B14DBFA9E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08575" y="1372137"/>
            <a:ext cx="2526849" cy="34090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CasetăText 12"/>
          <p:cNvSpPr txBox="1"/>
          <p:nvPr/>
        </p:nvSpPr>
        <p:spPr>
          <a:xfrm>
            <a:off x="1084229" y="783403"/>
            <a:ext cx="6975542" cy="600164"/>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Într-o săptămână obișnuită, cât de des vă deplasați în afara localității de domiciliu (la serviciu, școală, facultate, cu treburi diverse: îngrijire persoane, vizită rude, cumpărături, vânzare produse, transport persoane etc)?</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Alegeri multiple.</a:t>
            </a:r>
          </a:p>
        </p:txBody>
      </p:sp>
      <p:graphicFrame>
        <p:nvGraphicFramePr>
          <p:cNvPr id="8" name="Chart 7"/>
          <p:cNvGraphicFramePr/>
          <p:nvPr/>
        </p:nvGraphicFramePr>
        <p:xfrm>
          <a:off x="272124" y="2163276"/>
          <a:ext cx="2964528" cy="1596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5390627" y="1692875"/>
          <a:ext cx="2786749" cy="1757525"/>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Deplasări. Navetism. Infrastructuri</a:t>
            </a:r>
            <a:endParaRPr lang="en-GB" sz="1400" dirty="0"/>
          </a:p>
        </p:txBody>
      </p:sp>
      <p:pic>
        <p:nvPicPr>
          <p:cNvPr id="3" name="Picture 2">
            <a:extLst>
              <a:ext uri="{FF2B5EF4-FFF2-40B4-BE49-F238E27FC236}">
                <a16:creationId xmlns:a16="http://schemas.microsoft.com/office/drawing/2014/main" id="{CDF35190-CCD4-FDC4-68E8-5ED3CE262EB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192196" y="1383567"/>
            <a:ext cx="2526849" cy="34090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62114"/>
            <a:ext cx="7704000" cy="370316"/>
          </a:xfrm>
        </p:spPr>
        <p:txBody>
          <a:bodyPr/>
          <a:lstStyle/>
          <a:p>
            <a:r>
              <a:rPr lang="ro-RO" sz="1400" dirty="0"/>
              <a:t>Metodologia studiului</a:t>
            </a:r>
            <a:endParaRPr lang="en-GB" sz="1400" dirty="0"/>
          </a:p>
        </p:txBody>
      </p:sp>
      <p:sp>
        <p:nvSpPr>
          <p:cNvPr id="5" name="CasetăText 8"/>
          <p:cNvSpPr txBox="1"/>
          <p:nvPr/>
        </p:nvSpPr>
        <p:spPr>
          <a:xfrm>
            <a:off x="603621" y="1518612"/>
            <a:ext cx="3733429" cy="2923877"/>
          </a:xfrm>
          <a:prstGeom prst="rect">
            <a:avLst/>
          </a:prstGeom>
          <a:noFill/>
          <a:ln>
            <a:solidFill>
              <a:schemeClr val="bg1">
                <a:lumMod val="65000"/>
              </a:schemeClr>
            </a:solidFill>
            <a:prstDash val="sysDot"/>
          </a:ln>
        </p:spPr>
        <p:txBody>
          <a:bodyPr wrap="square" rtlCol="0">
            <a:spAutoFit/>
          </a:bodyPr>
          <a:lstStyle/>
          <a:p>
            <a:pPr lvl="0" algn="just"/>
            <a:r>
              <a:rPr lang="ro-RO" sz="900" b="1" dirty="0">
                <a:latin typeface="Calibri" panose="020F0502020204030204" pitchFamily="34" charset="0"/>
                <a:ea typeface="Calibri" panose="020F0502020204030204" pitchFamily="34" charset="0"/>
                <a:cs typeface="Calibri" panose="020F0502020204030204" pitchFamily="34" charset="0"/>
              </a:rPr>
              <a:t>CASETĂ TEHNICĂ</a:t>
            </a:r>
          </a:p>
          <a:p>
            <a:pPr lvl="0" algn="just">
              <a:spcBef>
                <a:spcPts val="600"/>
              </a:spcBef>
            </a:pPr>
            <a:r>
              <a:rPr lang="ro-RO" sz="900" b="1" dirty="0">
                <a:latin typeface="Calibri" panose="020F0502020204030204" pitchFamily="34" charset="0"/>
                <a:ea typeface="Calibri" panose="020F0502020204030204" pitchFamily="34" charset="0"/>
                <a:cs typeface="Calibri" panose="020F0502020204030204" pitchFamily="34" charset="0"/>
              </a:rPr>
              <a:t>Tema cercetării: Percepția populației din Județul </a:t>
            </a:r>
            <a:r>
              <a:rPr lang="en-US" altLang="ro-RO" sz="900" b="1" dirty="0">
                <a:latin typeface="Calibri" panose="020F0502020204030204" pitchFamily="34" charset="0"/>
                <a:ea typeface="Calibri" panose="020F0502020204030204" pitchFamily="34" charset="0"/>
                <a:cs typeface="Calibri" panose="020F0502020204030204" pitchFamily="34" charset="0"/>
              </a:rPr>
              <a:t>Arge</a:t>
            </a:r>
            <a:r>
              <a:rPr lang="ro-RO" altLang="ro-RO" sz="900" b="1" dirty="0">
                <a:latin typeface="Calibri" panose="020F0502020204030204" pitchFamily="34" charset="0"/>
                <a:ea typeface="Calibri" panose="020F0502020204030204" pitchFamily="34" charset="0"/>
                <a:cs typeface="Calibri" panose="020F0502020204030204" pitchFamily="34" charset="0"/>
              </a:rPr>
              <a:t>ș</a:t>
            </a:r>
            <a:r>
              <a:rPr lang="ro-RO" sz="900" b="1" dirty="0">
                <a:latin typeface="Calibri" panose="020F0502020204030204" pitchFamily="34" charset="0"/>
                <a:ea typeface="Calibri" panose="020F0502020204030204" pitchFamily="34" charset="0"/>
                <a:cs typeface="Calibri" panose="020F0502020204030204" pitchFamily="34" charset="0"/>
              </a:rPr>
              <a:t> cu privire la principalele direcții de dezvoltare teritorială</a:t>
            </a:r>
            <a:endParaRPr lang="ro-RO" sz="900" dirty="0">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r>
              <a:rPr lang="ro-RO" sz="900" b="1" dirty="0">
                <a:latin typeface="Calibri" panose="020F0502020204030204" pitchFamily="34" charset="0"/>
                <a:ea typeface="Calibri" panose="020F0502020204030204" pitchFamily="34" charset="0"/>
                <a:cs typeface="Calibri" panose="020F0502020204030204" pitchFamily="34" charset="0"/>
              </a:rPr>
              <a:t>Acoperire: Județul Argeș, toate localitățile grupate în 5 sub-regiuni</a:t>
            </a:r>
            <a:endParaRPr lang="en-GB" sz="900" b="1" dirty="0">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r>
              <a:rPr lang="ro-RO" sz="900" b="1" dirty="0">
                <a:latin typeface="Calibri" panose="020F0502020204030204" pitchFamily="34" charset="0"/>
                <a:ea typeface="Calibri" panose="020F0502020204030204" pitchFamily="34" charset="0"/>
                <a:cs typeface="Calibri" panose="020F0502020204030204" pitchFamily="34" charset="0"/>
              </a:rPr>
              <a:t>Metoda de culegere: față în față (80%) și telefonic (20%)</a:t>
            </a:r>
            <a:endParaRPr lang="ro-RO" sz="900" dirty="0">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r>
              <a:rPr lang="ro-RO" sz="900" b="1" dirty="0">
                <a:latin typeface="Calibri" panose="020F0502020204030204" pitchFamily="34" charset="0"/>
                <a:ea typeface="Calibri" panose="020F0502020204030204" pitchFamily="34" charset="0"/>
                <a:cs typeface="Calibri" panose="020F0502020204030204" pitchFamily="34" charset="0"/>
              </a:rPr>
              <a:t>Eșantion rezultat</a:t>
            </a:r>
            <a:r>
              <a:rPr lang="ro-RO" sz="900" dirty="0">
                <a:latin typeface="Calibri" panose="020F0502020204030204" pitchFamily="34" charset="0"/>
                <a:ea typeface="Calibri" panose="020F0502020204030204" pitchFamily="34" charset="0"/>
                <a:cs typeface="Calibri" panose="020F0502020204030204" pitchFamily="34" charset="0"/>
              </a:rPr>
              <a:t>: </a:t>
            </a:r>
            <a:r>
              <a:rPr lang="ro-RO" sz="900" b="1" dirty="0">
                <a:latin typeface="Calibri" panose="020F0502020204030204" pitchFamily="34" charset="0"/>
                <a:ea typeface="Calibri" panose="020F0502020204030204" pitchFamily="34" charset="0"/>
                <a:cs typeface="Calibri" panose="020F0502020204030204" pitchFamily="34" charset="0"/>
              </a:rPr>
              <a:t>506 chestionare</a:t>
            </a:r>
            <a:endParaRPr lang="en-GB" sz="900" b="1" dirty="0">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r>
              <a:rPr lang="ro-RO" sz="900" b="1" dirty="0">
                <a:latin typeface="Calibri" panose="020F0502020204030204" pitchFamily="34" charset="0"/>
                <a:ea typeface="Calibri" panose="020F0502020204030204" pitchFamily="34" charset="0"/>
                <a:cs typeface="Calibri" panose="020F0502020204030204" pitchFamily="34" charset="0"/>
              </a:rPr>
              <a:t>Tip eșantion: multistadial, multistratificat, cu selecție aleatorie în ultimul strat</a:t>
            </a:r>
            <a:endParaRPr lang="en-GB" sz="900" b="1" dirty="0">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r>
              <a:rPr lang="ro-RO" sz="900" b="1" dirty="0">
                <a:latin typeface="Calibri" panose="020F0502020204030204" pitchFamily="34" charset="0"/>
                <a:ea typeface="Calibri" panose="020F0502020204030204" pitchFamily="34" charset="0"/>
                <a:cs typeface="Calibri" panose="020F0502020204030204" pitchFamily="34" charset="0"/>
              </a:rPr>
              <a:t>Chestionar: tematic, dedicat. 10 arii tematice+ itemi socio-demografici. Baza de date finală cumulează 205 variabile</a:t>
            </a:r>
            <a:endParaRPr lang="en-GB" sz="900" b="1" dirty="0">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r>
              <a:rPr lang="ro-RO" sz="900" b="1" dirty="0">
                <a:latin typeface="Calibri" panose="020F0502020204030204" pitchFamily="34" charset="0"/>
                <a:ea typeface="Calibri" panose="020F0502020204030204" pitchFamily="34" charset="0"/>
                <a:cs typeface="Calibri" panose="020F0502020204030204" pitchFamily="34" charset="0"/>
              </a:rPr>
              <a:t>Marja de eroare: marja de eroare statistică este de +/-4% pentru un interval de încredere de 95%</a:t>
            </a:r>
            <a:endParaRPr lang="en-GB" sz="900" dirty="0">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r>
              <a:rPr lang="ro-RO" sz="900" b="1" dirty="0">
                <a:latin typeface="Calibri" panose="020F0502020204030204" pitchFamily="34" charset="0"/>
                <a:ea typeface="Calibri" panose="020F0502020204030204" pitchFamily="34" charset="0"/>
                <a:cs typeface="Calibri" panose="020F0502020204030204" pitchFamily="34" charset="0"/>
              </a:rPr>
              <a:t>Prelucrarea datelor s-a realizat în două etape: la nivel de județ, pe baza datelor ponderate conform POP107D pentru a asigura reprezentativitatea județeană și la nivel de sub regiune pe baza eșantioanelor echivalente ca volum în plan sub-regional (țări)</a:t>
            </a:r>
            <a:endParaRPr lang="ro-RO" sz="9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42D69E3-ADE4-9326-DE87-482BD25486A4}"/>
                  </a:ext>
                </a:extLst>
              </p14:cNvPr>
              <p14:cNvContentPartPr/>
              <p14:nvPr/>
            </p14:nvContentPartPr>
            <p14:xfrm>
              <a:off x="10117440" y="3289560"/>
              <a:ext cx="8640" cy="16200"/>
            </p14:xfrm>
          </p:contentPart>
        </mc:Choice>
        <mc:Fallback xmlns="">
          <p:pic>
            <p:nvPicPr>
              <p:cNvPr id="4" name="Ink 3">
                <a:extLst>
                  <a:ext uri="{FF2B5EF4-FFF2-40B4-BE49-F238E27FC236}">
                    <a16:creationId xmlns:a16="http://schemas.microsoft.com/office/drawing/2014/main" id="{C42D69E3-ADE4-9326-DE87-482BD25486A4}"/>
                  </a:ext>
                </a:extLst>
              </p:cNvPr>
              <p:cNvPicPr/>
              <p:nvPr/>
            </p:nvPicPr>
            <p:blipFill>
              <a:blip r:embed="rId4"/>
              <a:stretch>
                <a:fillRect/>
              </a:stretch>
            </p:blipFill>
            <p:spPr>
              <a:xfrm>
                <a:off x="10108800" y="3280920"/>
                <a:ext cx="262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8105F6EC-99BF-B8E4-8D87-AA4FE2EF7C17}"/>
                  </a:ext>
                </a:extLst>
              </p14:cNvPr>
              <p14:cNvContentPartPr/>
              <p14:nvPr/>
            </p14:nvContentPartPr>
            <p14:xfrm>
              <a:off x="6489000" y="2273640"/>
              <a:ext cx="9360" cy="12600"/>
            </p14:xfrm>
          </p:contentPart>
        </mc:Choice>
        <mc:Fallback xmlns="">
          <p:pic>
            <p:nvPicPr>
              <p:cNvPr id="14" name="Ink 13">
                <a:extLst>
                  <a:ext uri="{FF2B5EF4-FFF2-40B4-BE49-F238E27FC236}">
                    <a16:creationId xmlns:a16="http://schemas.microsoft.com/office/drawing/2014/main" id="{8105F6EC-99BF-B8E4-8D87-AA4FE2EF7C17}"/>
                  </a:ext>
                </a:extLst>
              </p:cNvPr>
              <p:cNvPicPr/>
              <p:nvPr/>
            </p:nvPicPr>
            <p:blipFill>
              <a:blip r:embed="rId6"/>
              <a:stretch>
                <a:fillRect/>
              </a:stretch>
            </p:blipFill>
            <p:spPr>
              <a:xfrm>
                <a:off x="6480000" y="2264640"/>
                <a:ext cx="27000" cy="30240"/>
              </a:xfrm>
              <a:prstGeom prst="rect">
                <a:avLst/>
              </a:prstGeom>
            </p:spPr>
          </p:pic>
        </mc:Fallback>
      </mc:AlternateContent>
      <p:pic>
        <p:nvPicPr>
          <p:cNvPr id="15" name="Picture 14">
            <a:extLst>
              <a:ext uri="{FF2B5EF4-FFF2-40B4-BE49-F238E27FC236}">
                <a16:creationId xmlns:a16="http://schemas.microsoft.com/office/drawing/2014/main" id="{39D28DEE-824A-B8AB-6ABC-38A8BBAE216E}"/>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475048" y="995303"/>
            <a:ext cx="2657010" cy="35846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CasetăText 12"/>
          <p:cNvSpPr txBox="1"/>
          <p:nvPr/>
        </p:nvSpPr>
        <p:spPr>
          <a:xfrm>
            <a:off x="1084229" y="783403"/>
            <a:ext cx="6975542" cy="430887"/>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Care este mijlocul de transport pe care îl folosiți cel mai des în timpul unei săptămâni obișnuite pentru a vă deplasa în afara localității în care locuiți?</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3903236806"/>
              </p:ext>
            </p:extLst>
          </p:nvPr>
        </p:nvGraphicFramePr>
        <p:xfrm>
          <a:off x="394335" y="1165861"/>
          <a:ext cx="3063875" cy="17354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437515" y="2901315"/>
          <a:ext cx="2796540" cy="17354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3092160461"/>
              </p:ext>
            </p:extLst>
          </p:nvPr>
        </p:nvGraphicFramePr>
        <p:xfrm>
          <a:off x="5301615" y="1511300"/>
          <a:ext cx="3006090" cy="1881124"/>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Deplasări. Navetism. Infrastructuri.</a:t>
            </a:r>
            <a:endParaRPr lang="en-GB" sz="1400" dirty="0"/>
          </a:p>
        </p:txBody>
      </p:sp>
      <p:pic>
        <p:nvPicPr>
          <p:cNvPr id="3" name="Picture 2">
            <a:extLst>
              <a:ext uri="{FF2B5EF4-FFF2-40B4-BE49-F238E27FC236}">
                <a16:creationId xmlns:a16="http://schemas.microsoft.com/office/drawing/2014/main" id="{99314AF0-2E45-8D5A-C0F0-B430F96D0F5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16488" y="1196795"/>
            <a:ext cx="2526849" cy="34090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624781104"/>
              </p:ext>
            </p:extLst>
          </p:nvPr>
        </p:nvGraphicFramePr>
        <p:xfrm>
          <a:off x="603885" y="1755775"/>
          <a:ext cx="2982595" cy="18561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2517700289"/>
              </p:ext>
            </p:extLst>
          </p:nvPr>
        </p:nvGraphicFramePr>
        <p:xfrm>
          <a:off x="5210175" y="1755774"/>
          <a:ext cx="3592830" cy="1956689"/>
        </p:xfrm>
        <a:graphic>
          <a:graphicData uri="http://schemas.openxmlformats.org/drawingml/2006/chart">
            <c:chart xmlns:c="http://schemas.openxmlformats.org/drawingml/2006/chart" xmlns:r="http://schemas.openxmlformats.org/officeDocument/2006/relationships" r:id="rId4"/>
          </a:graphicData>
        </a:graphic>
      </p:graphicFrame>
      <p:sp>
        <p:nvSpPr>
          <p:cNvPr id="4" name="CasetăText 12"/>
          <p:cNvSpPr txBox="1"/>
          <p:nvPr/>
        </p:nvSpPr>
        <p:spPr>
          <a:xfrm>
            <a:off x="1084229" y="783403"/>
            <a:ext cx="6975542" cy="430887"/>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Care este mijlocul de transport pe care îl folosiți cel mai des în timpul unei săptămâni obișnuite pentru a vă deplasa în afara localității în care locuiți?</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7" name="Title 2"/>
          <p:cNvSpPr>
            <a:spLocks noGrp="1"/>
          </p:cNvSpPr>
          <p:nvPr>
            <p:ph type="title"/>
          </p:nvPr>
        </p:nvSpPr>
        <p:spPr>
          <a:xfrm>
            <a:off x="603621" y="289546"/>
            <a:ext cx="7704000" cy="370316"/>
          </a:xfrm>
        </p:spPr>
        <p:txBody>
          <a:bodyPr/>
          <a:lstStyle/>
          <a:p>
            <a:r>
              <a:rPr lang="ro-RO" sz="1400" dirty="0"/>
              <a:t>Deplasări. Navetism. Infrastructuri.</a:t>
            </a:r>
            <a:endParaRPr lang="en-GB" sz="1400" dirty="0"/>
          </a:p>
        </p:txBody>
      </p:sp>
      <p:pic>
        <p:nvPicPr>
          <p:cNvPr id="2" name="Picture 1">
            <a:extLst>
              <a:ext uri="{FF2B5EF4-FFF2-40B4-BE49-F238E27FC236}">
                <a16:creationId xmlns:a16="http://schemas.microsoft.com/office/drawing/2014/main" id="{133C06A4-9C61-19D9-2CC8-83A413D0E97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192196" y="1214290"/>
            <a:ext cx="2526849" cy="34090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122568486"/>
              </p:ext>
            </p:extLst>
          </p:nvPr>
        </p:nvGraphicFramePr>
        <p:xfrm>
          <a:off x="603621" y="1266099"/>
          <a:ext cx="7213600" cy="2783854"/>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tăText 12"/>
          <p:cNvSpPr txBox="1"/>
          <p:nvPr/>
        </p:nvSpPr>
        <p:spPr>
          <a:xfrm>
            <a:off x="1150794" y="835212"/>
            <a:ext cx="6609653" cy="430887"/>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Dvs., personal, cât de mulțumit sunteți de….? (dați o notă de la 1- complet nemulțumit, la 10- foarte mulțumit)</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Comparație de medii</a:t>
            </a:r>
          </a:p>
        </p:txBody>
      </p:sp>
      <p:sp>
        <p:nvSpPr>
          <p:cNvPr id="5"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Deplasări. Navetism. Infrastructuri.</a:t>
            </a:r>
            <a:endParaRPr lang="en-GB"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7" name="CasetăText 12"/>
          <p:cNvSpPr txBox="1"/>
          <p:nvPr/>
        </p:nvSpPr>
        <p:spPr>
          <a:xfrm>
            <a:off x="926338" y="852493"/>
            <a:ext cx="6682867" cy="430887"/>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Dvs., personal, cât de mulțumit sunteți de….? (dați o notă de la 1- complet nemulțumit, la 10- foarte mulțumit</a:t>
            </a:r>
            <a:r>
              <a:rPr lang="en-GB" sz="1100" b="1" dirty="0">
                <a:latin typeface="Calibri" panose="020F0502020204030204" pitchFamily="34" charset="0"/>
                <a:ea typeface="Calibri" panose="020F0502020204030204" pitchFamily="34" charset="0"/>
                <a:cs typeface="Calibri" panose="020F0502020204030204" pitchFamily="34" charset="0"/>
              </a:rPr>
              <a:t>)</a:t>
            </a:r>
            <a:endParaRPr lang="ro-RO" sz="1100" b="1" dirty="0">
              <a:latin typeface="Calibri" panose="020F0502020204030204" pitchFamily="34" charset="0"/>
              <a:ea typeface="Calibri" panose="020F0502020204030204" pitchFamily="34" charset="0"/>
              <a:cs typeface="Calibri" panose="020F0502020204030204" pitchFamily="34" charset="0"/>
            </a:endParaRPr>
          </a:p>
          <a:p>
            <a:pPr lvl="0" algn="ctr"/>
            <a:r>
              <a:rPr lang="ro-RO" sz="1100" dirty="0">
                <a:latin typeface="Calibri" panose="020F0502020204030204" pitchFamily="34" charset="0"/>
                <a:ea typeface="Calibri" panose="020F0502020204030204" pitchFamily="34" charset="0"/>
                <a:cs typeface="Calibri" panose="020F0502020204030204" pitchFamily="34" charset="0"/>
              </a:rPr>
              <a:t>Comparație de medii</a:t>
            </a:r>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2633567343"/>
              </p:ext>
            </p:extLst>
          </p:nvPr>
        </p:nvGraphicFramePr>
        <p:xfrm>
          <a:off x="742950" y="1445260"/>
          <a:ext cx="6866255" cy="2845747"/>
        </p:xfrm>
        <a:graphic>
          <a:graphicData uri="http://schemas.openxmlformats.org/drawingml/2006/table">
            <a:tbl>
              <a:tblPr firstRow="1" bandRow="1">
                <a:tableStyleId>{6E25E649-3F16-4E02-A733-19D2CDBF48F0}</a:tableStyleId>
              </a:tblPr>
              <a:tblGrid>
                <a:gridCol w="3682365">
                  <a:extLst>
                    <a:ext uri="{9D8B030D-6E8A-4147-A177-3AD203B41FA5}">
                      <a16:colId xmlns:a16="http://schemas.microsoft.com/office/drawing/2014/main" val="20000"/>
                    </a:ext>
                  </a:extLst>
                </a:gridCol>
                <a:gridCol w="697865">
                  <a:extLst>
                    <a:ext uri="{9D8B030D-6E8A-4147-A177-3AD203B41FA5}">
                      <a16:colId xmlns:a16="http://schemas.microsoft.com/office/drawing/2014/main" val="20001"/>
                    </a:ext>
                  </a:extLst>
                </a:gridCol>
                <a:gridCol w="598170">
                  <a:extLst>
                    <a:ext uri="{9D8B030D-6E8A-4147-A177-3AD203B41FA5}">
                      <a16:colId xmlns:a16="http://schemas.microsoft.com/office/drawing/2014/main" val="20002"/>
                    </a:ext>
                  </a:extLst>
                </a:gridCol>
                <a:gridCol w="666750">
                  <a:extLst>
                    <a:ext uri="{9D8B030D-6E8A-4147-A177-3AD203B41FA5}">
                      <a16:colId xmlns:a16="http://schemas.microsoft.com/office/drawing/2014/main" val="20003"/>
                    </a:ext>
                  </a:extLst>
                </a:gridCol>
                <a:gridCol w="563880">
                  <a:extLst>
                    <a:ext uri="{9D8B030D-6E8A-4147-A177-3AD203B41FA5}">
                      <a16:colId xmlns:a16="http://schemas.microsoft.com/office/drawing/2014/main" val="20004"/>
                    </a:ext>
                  </a:extLst>
                </a:gridCol>
                <a:gridCol w="657225">
                  <a:extLst>
                    <a:ext uri="{9D8B030D-6E8A-4147-A177-3AD203B41FA5}">
                      <a16:colId xmlns:a16="http://schemas.microsoft.com/office/drawing/2014/main" val="20005"/>
                    </a:ext>
                  </a:extLst>
                </a:gridCol>
              </a:tblGrid>
              <a:tr h="426720">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3">
                        <a:lumMod val="50000"/>
                      </a:schemeClr>
                    </a:solidFill>
                  </a:tcPr>
                </a:tc>
                <a:tc>
                  <a:txBody>
                    <a:bodyPr/>
                    <a:lstStyle/>
                    <a:p>
                      <a:pPr algn="ctr" fontAlgn="b"/>
                      <a:r>
                        <a:rPr lang="ro-RO" sz="800" b="1" u="none" strike="noStrike" dirty="0" err="1">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3">
                        <a:lumMod val="50000"/>
                      </a:schemeClr>
                    </a:solidFill>
                  </a:tcPr>
                </a:tc>
                <a:tc>
                  <a:txBody>
                    <a:bodyPr/>
                    <a:lstStyle/>
                    <a:p>
                      <a:pPr algn="ctr" fontAlgn="b"/>
                      <a:r>
                        <a:rPr lang="ro-RO" sz="800" b="1" u="none" strike="noStrike" dirty="0">
                          <a:solidFill>
                            <a:schemeClr val="bg1"/>
                          </a:solidFill>
                          <a:effectLst/>
                        </a:rPr>
                        <a:t>Microzona Câmpulung</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3">
                        <a:lumMod val="50000"/>
                      </a:schemeClr>
                    </a:solidFill>
                  </a:tcPr>
                </a:tc>
                <a:tc>
                  <a:txBody>
                    <a:bodyPr/>
                    <a:lstStyle/>
                    <a:p>
                      <a:pPr algn="ctr" fontAlgn="b"/>
                      <a:r>
                        <a:rPr lang="ro-RO" sz="800" b="1" u="none" strike="noStrike" dirty="0">
                          <a:solidFill>
                            <a:schemeClr val="bg1"/>
                          </a:solidFill>
                          <a:effectLst/>
                        </a:rPr>
                        <a:t>Microzona Costești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3">
                        <a:lumMod val="50000"/>
                      </a:schemeClr>
                    </a:solidFill>
                  </a:tcPr>
                </a:tc>
                <a:tc>
                  <a:txBody>
                    <a:bodyPr/>
                    <a:lstStyle/>
                    <a:p>
                      <a:pPr algn="ctr" fontAlgn="b"/>
                      <a:r>
                        <a:rPr lang="ro-RO" sz="800" b="1" u="none" strike="noStrike" dirty="0">
                          <a:solidFill>
                            <a:schemeClr val="bg1"/>
                          </a:solidFill>
                          <a:effectLst/>
                        </a:rPr>
                        <a:t>Microzona Pitești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3">
                        <a:lumMod val="50000"/>
                      </a:schemeClr>
                    </a:solidFill>
                  </a:tcPr>
                </a:tc>
                <a:tc>
                  <a:txBody>
                    <a:bodyPr/>
                    <a:lstStyle/>
                    <a:p>
                      <a:pPr algn="ctr" fontAlgn="b"/>
                      <a:r>
                        <a:rPr lang="ro-RO" sz="800" b="1" u="none" strike="noStrike" dirty="0">
                          <a:solidFill>
                            <a:schemeClr val="bg1"/>
                          </a:solidFill>
                          <a:effectLst/>
                        </a:rPr>
                        <a:t>Topoloveni</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3">
                        <a:lumMod val="50000"/>
                      </a:schemeClr>
                    </a:solidFill>
                  </a:tcPr>
                </a:tc>
                <a:extLst>
                  <a:ext uri="{0D108BD9-81ED-4DB2-BD59-A6C34878D82A}">
                    <a16:rowId xmlns:a16="http://schemas.microsoft.com/office/drawing/2014/main" val="10000"/>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Gradul de accesibilitate la instituții de servicii publice de interes general</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7.52</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7.42</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6.50</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7.64</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6.91</a:t>
                      </a:r>
                    </a:p>
                  </a:txBody>
                  <a:tcPr marL="7937" marR="7937" marT="7937" anchor="ctr">
                    <a:solidFill>
                      <a:srgbClr val="DFE3E5"/>
                    </a:solidFill>
                  </a:tcPr>
                </a:tc>
                <a:extLst>
                  <a:ext uri="{0D108BD9-81ED-4DB2-BD59-A6C34878D82A}">
                    <a16:rowId xmlns:a16="http://schemas.microsoft.com/office/drawing/2014/main" val="10001"/>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Calitatea drumurilor/șoșelelor din zona dvs.</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6.72</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6.24</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6.46</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6.43</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5.98</a:t>
                      </a:r>
                    </a:p>
                  </a:txBody>
                  <a:tcPr marL="7937" marR="7937" marT="7937" anchor="ctr">
                    <a:solidFill>
                      <a:srgbClr val="FECFC2"/>
                    </a:solidFill>
                  </a:tcPr>
                </a:tc>
                <a:extLst>
                  <a:ext uri="{0D108BD9-81ED-4DB2-BD59-A6C34878D82A}">
                    <a16:rowId xmlns:a16="http://schemas.microsoft.com/office/drawing/2014/main" val="10002"/>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Frecvența mijloacelor microbuzelor/autobuzelor interurbane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7.20</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6.73</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6.71</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7.40</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6.29</a:t>
                      </a:r>
                    </a:p>
                  </a:txBody>
                  <a:tcPr marL="7937" marR="7937" marT="7937" anchor="ctr">
                    <a:solidFill>
                      <a:srgbClr val="DFE3E5"/>
                    </a:solidFill>
                  </a:tcPr>
                </a:tc>
                <a:extLst>
                  <a:ext uri="{0D108BD9-81ED-4DB2-BD59-A6C34878D82A}">
                    <a16:rowId xmlns:a16="http://schemas.microsoft.com/office/drawing/2014/main" val="10003"/>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Orarul mijloacelor microbuzelor/autobuzelor interurbane</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7.25</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6.23</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6.52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7.43</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6.72</a:t>
                      </a:r>
                    </a:p>
                  </a:txBody>
                  <a:tcPr marL="7937" marR="7937" marT="7937" anchor="ctr"/>
                </a:tc>
                <a:extLst>
                  <a:ext uri="{0D108BD9-81ED-4DB2-BD59-A6C34878D82A}">
                    <a16:rowId xmlns:a16="http://schemas.microsoft.com/office/drawing/2014/main" val="10004"/>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Nivelul de siguranță în traficul rutier în zona Dvs.</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7.47</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7.42</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7.19</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7.88</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7.44</a:t>
                      </a:r>
                    </a:p>
                  </a:txBody>
                  <a:tcPr marL="7937" marR="7937" marT="7937" anchor="ctr">
                    <a:solidFill>
                      <a:schemeClr val="tx2"/>
                    </a:solidFill>
                  </a:tcPr>
                </a:tc>
                <a:extLst>
                  <a:ext uri="{0D108BD9-81ED-4DB2-BD59-A6C34878D82A}">
                    <a16:rowId xmlns:a16="http://schemas.microsoft.com/office/drawing/2014/main" val="10005"/>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Prezența pistelor pentru biciclete/ trotinete</a:t>
                      </a:r>
                    </a:p>
                  </a:txBody>
                  <a:tcPr marL="7937" marR="7937" marT="7937" anchor="b">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5.33</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4.65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4.35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6.10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4.53</a:t>
                      </a:r>
                    </a:p>
                  </a:txBody>
                  <a:tcPr marL="7937" marR="7937" marT="7937" anchor="ctr">
                    <a:solidFill>
                      <a:srgbClr val="FECFC2"/>
                    </a:solidFill>
                  </a:tcPr>
                </a:tc>
                <a:extLst>
                  <a:ext uri="{0D108BD9-81ED-4DB2-BD59-A6C34878D82A}">
                    <a16:rowId xmlns:a16="http://schemas.microsoft.com/office/drawing/2014/main" val="10006"/>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Calitate spațiului pietonal (trotuar, piețe/alei etc)</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6.68</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6.43</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6.20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7.42</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6.16</a:t>
                      </a:r>
                    </a:p>
                  </a:txBody>
                  <a:tcPr marL="7937" marR="7937" marT="7937" anchor="ctr">
                    <a:solidFill>
                      <a:srgbClr val="DFE3E5"/>
                    </a:solidFill>
                  </a:tcPr>
                </a:tc>
                <a:extLst>
                  <a:ext uri="{0D108BD9-81ED-4DB2-BD59-A6C34878D82A}">
                    <a16:rowId xmlns:a16="http://schemas.microsoft.com/office/drawing/2014/main" val="10007"/>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Calitatea serviciului de alimentare cu apă potabilă</a:t>
                      </a:r>
                    </a:p>
                  </a:txBody>
                  <a:tcPr marL="7937" marR="7937" marT="7937" anchor="b">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8.20</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7.89</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8.31</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8.50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8.10</a:t>
                      </a:r>
                    </a:p>
                  </a:txBody>
                  <a:tcPr marL="7937" marR="7937" marT="7937" anchor="ctr">
                    <a:solidFill>
                      <a:schemeClr val="accent4">
                        <a:lumMod val="40000"/>
                        <a:lumOff val="60000"/>
                      </a:schemeClr>
                    </a:solidFill>
                  </a:tcPr>
                </a:tc>
                <a:extLst>
                  <a:ext uri="{0D108BD9-81ED-4DB2-BD59-A6C34878D82A}">
                    <a16:rowId xmlns:a16="http://schemas.microsoft.com/office/drawing/2014/main" val="10008"/>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Calitate serviciului de canalizare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8.01</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7.56</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7.43</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8.29</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7.56</a:t>
                      </a:r>
                    </a:p>
                  </a:txBody>
                  <a:tcPr marL="7937" marR="7937" marT="7937" anchor="ctr">
                    <a:solidFill>
                      <a:schemeClr val="tx2"/>
                    </a:solidFill>
                  </a:tcPr>
                </a:tc>
                <a:extLst>
                  <a:ext uri="{0D108BD9-81ED-4DB2-BD59-A6C34878D82A}">
                    <a16:rowId xmlns:a16="http://schemas.microsoft.com/office/drawing/2014/main" val="10009"/>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Calitatea serviciului de alimentare cu energie electrică și gaz natural</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8.01</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7.90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8.31</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8.32</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7.73</a:t>
                      </a:r>
                    </a:p>
                  </a:txBody>
                  <a:tcPr marL="7937" marR="7937" marT="7937" anchor="ctr"/>
                </a:tc>
                <a:extLst>
                  <a:ext uri="{0D108BD9-81ED-4DB2-BD59-A6C34878D82A}">
                    <a16:rowId xmlns:a16="http://schemas.microsoft.com/office/drawing/2014/main" val="10010"/>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Calitatea serviciului de salubritate</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8.01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7.91</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8.11</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8.11</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7.79</a:t>
                      </a:r>
                    </a:p>
                  </a:txBody>
                  <a:tcPr marL="7937" marR="7937" marT="7937" anchor="ctr">
                    <a:solidFill>
                      <a:srgbClr val="DFE3E5"/>
                    </a:solidFill>
                  </a:tcPr>
                </a:tc>
                <a:extLst>
                  <a:ext uri="{0D108BD9-81ED-4DB2-BD59-A6C34878D82A}">
                    <a16:rowId xmlns:a16="http://schemas.microsoft.com/office/drawing/2014/main" val="10011"/>
                  </a:ext>
                </a:extLst>
              </a:tr>
            </a:tbl>
          </a:graphicData>
        </a:graphic>
      </p:graphicFrame>
      <p:sp>
        <p:nvSpPr>
          <p:cNvPr id="6"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Deplasări. Navetism. Infrastructuri</a:t>
            </a:r>
            <a:endParaRPr lang="en-GB"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7" name="CasetăText 12"/>
          <p:cNvSpPr txBox="1"/>
          <p:nvPr/>
        </p:nvSpPr>
        <p:spPr>
          <a:xfrm>
            <a:off x="241948" y="1062094"/>
            <a:ext cx="3777857" cy="769441"/>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 ce măsură sunteți interesați să dezvoltați sisteme alternative de producție pentru consum propriu a energiei electrice generată din resurse alternative (energie solară, eoliană, biomasă, etc)</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Chart 4"/>
          <p:cNvGraphicFramePr/>
          <p:nvPr/>
        </p:nvGraphicFramePr>
        <p:xfrm>
          <a:off x="761409" y="1991861"/>
          <a:ext cx="2655101" cy="2151014"/>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tăText 12"/>
          <p:cNvSpPr txBox="1"/>
          <p:nvPr/>
        </p:nvSpPr>
        <p:spPr>
          <a:xfrm>
            <a:off x="4455621" y="999258"/>
            <a:ext cx="3777857"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Procente din total zonă</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1" name="Chart 10"/>
          <p:cNvGraphicFramePr/>
          <p:nvPr/>
        </p:nvGraphicFramePr>
        <p:xfrm>
          <a:off x="3551808" y="1766793"/>
          <a:ext cx="2781467" cy="10535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nvGraphicFramePr>
        <p:xfrm>
          <a:off x="3265805" y="3253105"/>
          <a:ext cx="3123565" cy="1065530"/>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2"/>
          <p:cNvSpPr>
            <a:spLocks noGrp="1"/>
          </p:cNvSpPr>
          <p:nvPr>
            <p:ph type="title"/>
          </p:nvPr>
        </p:nvSpPr>
        <p:spPr>
          <a:xfrm>
            <a:off x="603621" y="289546"/>
            <a:ext cx="7704000" cy="370316"/>
          </a:xfrm>
        </p:spPr>
        <p:txBody>
          <a:bodyPr/>
          <a:lstStyle/>
          <a:p>
            <a:r>
              <a:rPr lang="ro-RO" sz="1400" dirty="0"/>
              <a:t>Deplasări. Navetism. Infrastructuri</a:t>
            </a:r>
            <a:endParaRPr lang="en-GB" sz="1400" dirty="0"/>
          </a:p>
        </p:txBody>
      </p:sp>
      <p:pic>
        <p:nvPicPr>
          <p:cNvPr id="3" name="Picture 2">
            <a:extLst>
              <a:ext uri="{FF2B5EF4-FFF2-40B4-BE49-F238E27FC236}">
                <a16:creationId xmlns:a16="http://schemas.microsoft.com/office/drawing/2014/main" id="{D28B47A5-2A44-7F97-9477-7A083206FEA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142445" y="1260868"/>
            <a:ext cx="2526849" cy="340904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8" name="CasetăText 12"/>
          <p:cNvSpPr txBox="1"/>
          <p:nvPr/>
        </p:nvSpPr>
        <p:spPr>
          <a:xfrm>
            <a:off x="2267592" y="1060423"/>
            <a:ext cx="3777857"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Procente din total zonă</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p:cNvGraphicFramePr/>
          <p:nvPr/>
        </p:nvGraphicFramePr>
        <p:xfrm>
          <a:off x="5618175" y="1638844"/>
          <a:ext cx="2403988" cy="12773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610996" y="2327339"/>
          <a:ext cx="2559230" cy="13019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5556855" y="3116662"/>
          <a:ext cx="2651147" cy="1220026"/>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Deplasări. Navetism. Infrastructuri</a:t>
            </a:r>
            <a:endParaRPr lang="en-GB" sz="1400" dirty="0"/>
          </a:p>
        </p:txBody>
      </p:sp>
      <p:pic>
        <p:nvPicPr>
          <p:cNvPr id="5" name="Picture 4">
            <a:extLst>
              <a:ext uri="{FF2B5EF4-FFF2-40B4-BE49-F238E27FC236}">
                <a16:creationId xmlns:a16="http://schemas.microsoft.com/office/drawing/2014/main" id="{39A6334B-FE63-BE23-8043-0B5C03CC582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950935" y="1273775"/>
            <a:ext cx="2526849" cy="3409040"/>
          </a:xfrm>
          <a:prstGeom prst="rect">
            <a:avLst/>
          </a:prstGeom>
        </p:spPr>
      </p:pic>
      <p:sp>
        <p:nvSpPr>
          <p:cNvPr id="7" name="CasetăText 6">
            <a:extLst>
              <a:ext uri="{FF2B5EF4-FFF2-40B4-BE49-F238E27FC236}">
                <a16:creationId xmlns:a16="http://schemas.microsoft.com/office/drawing/2014/main" id="{59702BA2-2BFC-280C-C04F-F3C8861B731F}"/>
              </a:ext>
            </a:extLst>
          </p:cNvPr>
          <p:cNvSpPr txBox="1"/>
          <p:nvPr/>
        </p:nvSpPr>
        <p:spPr>
          <a:xfrm>
            <a:off x="731096" y="684482"/>
            <a:ext cx="7449050" cy="430887"/>
          </a:xfrm>
          <a:prstGeom prst="rect">
            <a:avLst/>
          </a:prstGeom>
          <a:noFill/>
        </p:spPr>
        <p:txBody>
          <a:bodyPr wrap="square">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 ce măsură sunteți interesați să dezvoltați sisteme alternative de producție pentru consum propriu a energiei electrice generată din resurse alternative (energie solară, eoliană, biomasă, etc)</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153559744"/>
              </p:ext>
            </p:extLst>
          </p:nvPr>
        </p:nvGraphicFramePr>
        <p:xfrm>
          <a:off x="603885" y="1651000"/>
          <a:ext cx="7186295" cy="2359660"/>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tăText 12"/>
          <p:cNvSpPr txBox="1"/>
          <p:nvPr/>
        </p:nvSpPr>
        <p:spPr>
          <a:xfrm>
            <a:off x="1357479" y="855398"/>
            <a:ext cx="6609653" cy="59880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Pe o scală de la 1 la 10, unde 1 înseamnă Foarte nemulțumit, la 10 înseamnă Foarte mulțumit, cât de mulțumit/ă sunteți de următoarele aspecte ale serviciilor medicale din județul Argeș:</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Comparație de medii</a:t>
            </a:r>
          </a:p>
        </p:txBody>
      </p:sp>
      <p:sp>
        <p:nvSpPr>
          <p:cNvPr id="5"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Sănătate</a:t>
            </a:r>
            <a:endParaRPr lang="en-GB"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7" name="CasetăText 12"/>
          <p:cNvSpPr txBox="1"/>
          <p:nvPr/>
        </p:nvSpPr>
        <p:spPr>
          <a:xfrm>
            <a:off x="806704" y="987629"/>
            <a:ext cx="6682867" cy="59880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Pe o scală de la 1 la 10, unde 1 înseamnă Foarte nemulțumit, la 10 înseamnă Foarte mulțumit, cât de mulțumit/ă sunteți de următoarele aspecte ale serviciilor medicale din județul Argeș:</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Comparație de medii</a:t>
            </a:r>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1027544611"/>
              </p:ext>
            </p:extLst>
          </p:nvPr>
        </p:nvGraphicFramePr>
        <p:xfrm>
          <a:off x="793814" y="1694434"/>
          <a:ext cx="6695757" cy="1979850"/>
        </p:xfrm>
        <a:graphic>
          <a:graphicData uri="http://schemas.openxmlformats.org/drawingml/2006/table">
            <a:tbl>
              <a:tblPr firstRow="1" bandRow="1">
                <a:tableStyleId>{6E25E649-3F16-4E02-A733-19D2CDBF48F0}</a:tableStyleId>
              </a:tblPr>
              <a:tblGrid>
                <a:gridCol w="3019424">
                  <a:extLst>
                    <a:ext uri="{9D8B030D-6E8A-4147-A177-3AD203B41FA5}">
                      <a16:colId xmlns:a16="http://schemas.microsoft.com/office/drawing/2014/main" val="20000"/>
                    </a:ext>
                  </a:extLst>
                </a:gridCol>
                <a:gridCol w="850900">
                  <a:extLst>
                    <a:ext uri="{9D8B030D-6E8A-4147-A177-3AD203B41FA5}">
                      <a16:colId xmlns:a16="http://schemas.microsoft.com/office/drawing/2014/main" val="20001"/>
                    </a:ext>
                  </a:extLst>
                </a:gridCol>
                <a:gridCol w="751840">
                  <a:extLst>
                    <a:ext uri="{9D8B030D-6E8A-4147-A177-3AD203B41FA5}">
                      <a16:colId xmlns:a16="http://schemas.microsoft.com/office/drawing/2014/main" val="20002"/>
                    </a:ext>
                  </a:extLst>
                </a:gridCol>
                <a:gridCol w="738188">
                  <a:extLst>
                    <a:ext uri="{9D8B030D-6E8A-4147-A177-3AD203B41FA5}">
                      <a16:colId xmlns:a16="http://schemas.microsoft.com/office/drawing/2014/main" val="20003"/>
                    </a:ext>
                  </a:extLst>
                </a:gridCol>
                <a:gridCol w="748665">
                  <a:extLst>
                    <a:ext uri="{9D8B030D-6E8A-4147-A177-3AD203B41FA5}">
                      <a16:colId xmlns:a16="http://schemas.microsoft.com/office/drawing/2014/main" val="20004"/>
                    </a:ext>
                  </a:extLst>
                </a:gridCol>
                <a:gridCol w="586740">
                  <a:extLst>
                    <a:ext uri="{9D8B030D-6E8A-4147-A177-3AD203B41FA5}">
                      <a16:colId xmlns:a16="http://schemas.microsoft.com/office/drawing/2014/main" val="20005"/>
                    </a:ext>
                  </a:extLst>
                </a:gridCol>
              </a:tblGrid>
              <a:tr h="331394">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2">
                        <a:lumMod val="50000"/>
                      </a:schemeClr>
                    </a:solidFill>
                  </a:tcPr>
                </a:tc>
                <a:tc>
                  <a:txBody>
                    <a:bodyPr/>
                    <a:lstStyle/>
                    <a:p>
                      <a:pPr algn="ctr" fontAlgn="b"/>
                      <a:r>
                        <a:rPr lang="ro-RO" sz="800" b="1" u="none" strike="noStrike" dirty="0" err="1">
                          <a:solidFill>
                            <a:schemeClr val="bg1"/>
                          </a:solidFill>
                          <a:effectLst/>
                        </a:rPr>
                        <a:t>Microregiunea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sz="800" b="1" u="none" strike="noStrike" dirty="0">
                          <a:solidFill>
                            <a:schemeClr val="bg1"/>
                          </a:solidFill>
                          <a:effectLst/>
                        </a:rPr>
                        <a:t>Microregiunea Câmpulung</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sz="800" b="1" u="none" strike="noStrike" dirty="0">
                          <a:solidFill>
                            <a:schemeClr val="bg1"/>
                          </a:solidFill>
                          <a:effectLst/>
                        </a:rPr>
                        <a:t>Microregiunea</a:t>
                      </a:r>
                    </a:p>
                    <a:p>
                      <a:pPr algn="ctr" fontAlgn="b"/>
                      <a:r>
                        <a:rPr lang="ro-RO" sz="800" b="1" u="none" strike="noStrike" dirty="0">
                          <a:solidFill>
                            <a:schemeClr val="bg1"/>
                          </a:solidFill>
                          <a:effectLst/>
                        </a:rPr>
                        <a:t> Costești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altLang="en-GB" sz="800" b="1" i="0" u="none" strike="noStrike" dirty="0">
                          <a:solidFill>
                            <a:schemeClr val="bg1"/>
                          </a:solidFill>
                          <a:effectLst/>
                          <a:latin typeface="Arial" panose="020B0604020202020204" pitchFamily="34" charset="0"/>
                          <a:ea typeface="Calibri" panose="020F0502020204030204" pitchFamily="34" charset="0"/>
                          <a:cs typeface="Arial" panose="020B0604020202020204" pitchFamily="34" charset="0"/>
                        </a:rPr>
                        <a:t>Microregiunea Pitești</a:t>
                      </a:r>
                    </a:p>
                  </a:txBody>
                  <a:tcPr marL="6350" marR="6350" marT="6350" marB="0" anchor="ctr">
                    <a:solidFill>
                      <a:schemeClr val="accent2">
                        <a:lumMod val="50000"/>
                      </a:schemeClr>
                    </a:solidFill>
                  </a:tcPr>
                </a:tc>
                <a:tc>
                  <a:txBody>
                    <a:bodyPr/>
                    <a:lstStyle/>
                    <a:p>
                      <a:pPr algn="ctr" fontAlgn="b"/>
                      <a:r>
                        <a:rPr lang="ro-RO" altLang="en-GB" sz="800" b="1" i="0" u="none" strike="noStrike" dirty="0">
                          <a:solidFill>
                            <a:schemeClr val="bg1"/>
                          </a:solidFill>
                          <a:effectLst/>
                          <a:latin typeface="Arial" panose="020B0604020202020204" pitchFamily="34" charset="0"/>
                          <a:ea typeface="Calibri" panose="020F0502020204030204" pitchFamily="34" charset="0"/>
                          <a:cs typeface="Arial" panose="020B0604020202020204" pitchFamily="34" charset="0"/>
                        </a:rPr>
                        <a:t>Topoloveni</a:t>
                      </a:r>
                    </a:p>
                  </a:txBody>
                  <a:tcPr marL="6350" marR="6350" marT="6350" marB="0" anchor="ctr">
                    <a:solidFill>
                      <a:schemeClr val="accent2">
                        <a:lumMod val="50000"/>
                      </a:schemeClr>
                    </a:solidFill>
                  </a:tcPr>
                </a:tc>
                <a:extLst>
                  <a:ext uri="{0D108BD9-81ED-4DB2-BD59-A6C34878D82A}">
                    <a16:rowId xmlns:a16="http://schemas.microsoft.com/office/drawing/2014/main" val="10000"/>
                  </a:ext>
                </a:extLst>
              </a:tr>
              <a:tr h="146909">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Rețeaua de cabinete medici de familie</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7.52</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7.42</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6.50</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7.64</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6.91</a:t>
                      </a:r>
                    </a:p>
                  </a:txBody>
                  <a:tcPr marL="7937" marR="7937" marT="7937" anchor="ctr">
                    <a:solidFill>
                      <a:schemeClr val="tx2"/>
                    </a:solidFill>
                  </a:tcPr>
                </a:tc>
                <a:extLst>
                  <a:ext uri="{0D108BD9-81ED-4DB2-BD59-A6C34878D82A}">
                    <a16:rowId xmlns:a16="http://schemas.microsoft.com/office/drawing/2014/main" val="10001"/>
                  </a:ext>
                </a:extLst>
              </a:tr>
              <a:tr h="146909">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Spitalele județene / municipal</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6.72</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6.24</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6.46</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6.43</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5.98</a:t>
                      </a:r>
                    </a:p>
                  </a:txBody>
                  <a:tcPr marL="7937" marR="7937" marT="7937" anchor="ctr">
                    <a:solidFill>
                      <a:srgbClr val="FECFC2"/>
                    </a:solidFill>
                  </a:tcPr>
                </a:tc>
                <a:extLst>
                  <a:ext uri="{0D108BD9-81ED-4DB2-BD59-A6C34878D82A}">
                    <a16:rowId xmlns:a16="http://schemas.microsoft.com/office/drawing/2014/main" val="10002"/>
                  </a:ext>
                </a:extLst>
              </a:tr>
              <a:tr h="146909">
                <a:tc>
                  <a:txBody>
                    <a:bodyPr/>
                    <a:lstStyle/>
                    <a:p>
                      <a:pPr algn="l" fontAlgn="b"/>
                      <a:r>
                        <a:rPr lang="en-US" altLang="zh-CN" sz="1000" b="0" i="0" dirty="0" err="1">
                          <a:solidFill>
                            <a:srgbClr val="000000"/>
                          </a:solidFill>
                          <a:latin typeface="Calibri" panose="020F0502020204030204" pitchFamily="34" charset="0"/>
                          <a:ea typeface="Calibri" panose="020F0502020204030204"/>
                          <a:cs typeface="Calibri" panose="020F0502020204030204" pitchFamily="34" charset="0"/>
                        </a:rPr>
                        <a:t>Cabinete</a:t>
                      </a:r>
                      <a:r>
                        <a:rPr lang="en-US" altLang="zh-CN" sz="1000" b="0" i="0" dirty="0">
                          <a:solidFill>
                            <a:srgbClr val="000000"/>
                          </a:solidFill>
                          <a:latin typeface="Calibri" panose="020F0502020204030204" pitchFamily="34" charset="0"/>
                          <a:ea typeface="Calibri" panose="020F0502020204030204"/>
                          <a:cs typeface="Calibri" panose="020F0502020204030204" pitchFamily="34" charset="0"/>
                        </a:rPr>
                        <a:t> </a:t>
                      </a:r>
                      <a:r>
                        <a:rPr lang="en-US" altLang="zh-CN" sz="1000" b="0" i="0" dirty="0" err="1">
                          <a:solidFill>
                            <a:srgbClr val="000000"/>
                          </a:solidFill>
                          <a:latin typeface="Calibri" panose="020F0502020204030204" pitchFamily="34" charset="0"/>
                          <a:ea typeface="Calibri" panose="020F0502020204030204"/>
                          <a:cs typeface="Calibri" panose="020F0502020204030204" pitchFamily="34" charset="0"/>
                        </a:rPr>
                        <a:t>stomatologice</a:t>
                      </a:r>
                      <a:endParaRPr lang="en-US" altLang="zh-CN" sz="1000" b="0" i="0" dirty="0">
                        <a:solidFill>
                          <a:srgbClr val="000000"/>
                        </a:solidFill>
                        <a:latin typeface="Calibri" panose="020F0502020204030204" pitchFamily="34" charset="0"/>
                        <a:ea typeface="Calibri" panose="020F0502020204030204"/>
                        <a:cs typeface="Calibri" panose="020F0502020204030204" pitchFamily="34" charset="0"/>
                      </a:endParaRP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7.20</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6.73</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6.71</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6.29</a:t>
                      </a:r>
                    </a:p>
                  </a:txBody>
                  <a:tcPr marL="7937" marR="7937" marT="7937" anchor="ctr">
                    <a:solidFill>
                      <a:srgbClr val="FECFC2"/>
                    </a:solidFill>
                  </a:tcPr>
                </a:tc>
                <a:extLst>
                  <a:ext uri="{0D108BD9-81ED-4DB2-BD59-A6C34878D82A}">
                    <a16:rowId xmlns:a16="http://schemas.microsoft.com/office/drawing/2014/main" val="10003"/>
                  </a:ext>
                </a:extLst>
              </a:tr>
              <a:tr h="146909">
                <a:tc>
                  <a:txBody>
                    <a:bodyPr/>
                    <a:lstStyle/>
                    <a:p>
                      <a:pPr algn="l" fontAlgn="b"/>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Numărul</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suficiente</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de cadre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medicale</a:t>
                      </a:r>
                      <a:endParaRPr lang="en-US" altLang="zh-CN" sz="1000" b="0" i="0" dirty="0">
                        <a:solidFill>
                          <a:srgbClr val="000000"/>
                        </a:solidFill>
                        <a:latin typeface="Calibri" panose="020F0502020204030204" pitchFamily="34" charset="0"/>
                        <a:ea typeface="Arial" panose="020B0604020202020204"/>
                        <a:cs typeface="Calibri" panose="020F0502020204030204" pitchFamily="34" charset="0"/>
                      </a:endParaRP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7.25</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6.23</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6.52</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7.43</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6.72</a:t>
                      </a:r>
                    </a:p>
                  </a:txBody>
                  <a:tcPr marL="7937" marR="7937" marT="7937" anchor="ctr"/>
                </a:tc>
                <a:extLst>
                  <a:ext uri="{0D108BD9-81ED-4DB2-BD59-A6C34878D82A}">
                    <a16:rowId xmlns:a16="http://schemas.microsoft.com/office/drawing/2014/main" val="10004"/>
                  </a:ext>
                </a:extLst>
              </a:tr>
              <a:tr h="146909">
                <a:tc>
                  <a:txBody>
                    <a:bodyPr/>
                    <a:lstStyle/>
                    <a:p>
                      <a:pPr algn="l" fontAlgn="b"/>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Nivelul</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de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pregătire</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personalului</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medical</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7.47</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7.42</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7.19</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7.88</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7.44</a:t>
                      </a:r>
                    </a:p>
                  </a:txBody>
                  <a:tcPr marL="7937" marR="7937" marT="7937" anchor="ctr">
                    <a:solidFill>
                      <a:schemeClr val="tx2"/>
                    </a:solidFill>
                  </a:tcPr>
                </a:tc>
                <a:extLst>
                  <a:ext uri="{0D108BD9-81ED-4DB2-BD59-A6C34878D82A}">
                    <a16:rowId xmlns:a16="http://schemas.microsoft.com/office/drawing/2014/main" val="10005"/>
                  </a:ext>
                </a:extLst>
              </a:tr>
              <a:tr h="146909">
                <a:tc>
                  <a:txBody>
                    <a:bodyPr/>
                    <a:lstStyle/>
                    <a:p>
                      <a:pPr algn="l" fontAlgn="b"/>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Diversitatea</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serviciilor</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medicale</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oferite</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în</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cadrul</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județului</a:t>
                      </a:r>
                      <a:endParaRPr lang="en-US" altLang="zh-CN" sz="1000" b="0" i="0" dirty="0">
                        <a:solidFill>
                          <a:srgbClr val="000000"/>
                        </a:solidFill>
                        <a:latin typeface="Calibri" panose="020F0502020204030204" pitchFamily="34" charset="0"/>
                        <a:ea typeface="Arial" panose="020B0604020202020204"/>
                        <a:cs typeface="Calibri" panose="020F0502020204030204" pitchFamily="34" charset="0"/>
                      </a:endParaRP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5.33</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4.65</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4.35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6.10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4.53</a:t>
                      </a:r>
                    </a:p>
                  </a:txBody>
                  <a:tcPr marL="7937" marR="7937" marT="7937" anchor="ctr">
                    <a:solidFill>
                      <a:schemeClr val="bg1"/>
                    </a:solidFill>
                  </a:tcPr>
                </a:tc>
                <a:extLst>
                  <a:ext uri="{0D108BD9-81ED-4DB2-BD59-A6C34878D82A}">
                    <a16:rowId xmlns:a16="http://schemas.microsoft.com/office/drawing/2014/main" val="10006"/>
                  </a:ext>
                </a:extLst>
              </a:tr>
              <a:tr h="146909">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Servicii de urgență (ambulanță)</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6.68</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6.43</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6.20</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7.42</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6.16</a:t>
                      </a:r>
                    </a:p>
                  </a:txBody>
                  <a:tcPr marL="7937" marR="7937" marT="7937" anchor="ctr">
                    <a:solidFill>
                      <a:srgbClr val="FECFC2"/>
                    </a:solidFill>
                  </a:tcPr>
                </a:tc>
                <a:extLst>
                  <a:ext uri="{0D108BD9-81ED-4DB2-BD59-A6C34878D82A}">
                    <a16:rowId xmlns:a16="http://schemas.microsoft.com/office/drawing/2014/main" val="10007"/>
                  </a:ext>
                </a:extLst>
              </a:tr>
              <a:tr h="146909">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Servicii medicale private</a:t>
                      </a:r>
                    </a:p>
                  </a:txBody>
                  <a:tcPr marL="7937" marR="7937" marT="7937" anchor="b">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8.20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7.89</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8.31</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8.50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8.10</a:t>
                      </a:r>
                    </a:p>
                  </a:txBody>
                  <a:tcPr marL="7937" marR="7937" marT="7937" anchor="ctr">
                    <a:solidFill>
                      <a:schemeClr val="bg1"/>
                    </a:solidFill>
                  </a:tcPr>
                </a:tc>
                <a:extLst>
                  <a:ext uri="{0D108BD9-81ED-4DB2-BD59-A6C34878D82A}">
                    <a16:rowId xmlns:a16="http://schemas.microsoft.com/office/drawing/2014/main" val="10008"/>
                  </a:ext>
                </a:extLst>
              </a:tr>
            </a:tbl>
          </a:graphicData>
        </a:graphic>
      </p:graphicFrame>
      <p:sp>
        <p:nvSpPr>
          <p:cNvPr id="11" name="Title 2"/>
          <p:cNvSpPr>
            <a:spLocks noGrp="1"/>
          </p:cNvSpPr>
          <p:nvPr>
            <p:ph type="title"/>
          </p:nvPr>
        </p:nvSpPr>
        <p:spPr>
          <a:xfrm>
            <a:off x="603621" y="289546"/>
            <a:ext cx="7704000" cy="370316"/>
          </a:xfrm>
        </p:spPr>
        <p:txBody>
          <a:bodyPr/>
          <a:lstStyle/>
          <a:p>
            <a:r>
              <a:rPr lang="ro-RO" sz="1400" dirty="0"/>
              <a:t>Sănătate</a:t>
            </a:r>
            <a:endParaRPr lang="en-GB"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solidFill>
                  <a:schemeClr val="tx1"/>
                </a:solidFill>
              </a:rPr>
              <a:t>Populație. Social.</a:t>
            </a:r>
          </a:p>
        </p:txBody>
      </p:sp>
      <p:sp>
        <p:nvSpPr>
          <p:cNvPr id="7" name="CasetăText 12"/>
          <p:cNvSpPr txBox="1"/>
          <p:nvPr/>
        </p:nvSpPr>
        <p:spPr>
          <a:xfrm>
            <a:off x="357446" y="1003476"/>
            <a:ext cx="3777857"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Locuința în care locuiți acum este…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hart 5"/>
          <p:cNvGraphicFramePr/>
          <p:nvPr>
            <p:extLst>
              <p:ext uri="{D42A27DB-BD31-4B8C-83A1-F6EECF244321}">
                <p14:modId xmlns:p14="http://schemas.microsoft.com/office/powerpoint/2010/main" val="528059248"/>
              </p:ext>
            </p:extLst>
          </p:nvPr>
        </p:nvGraphicFramePr>
        <p:xfrm>
          <a:off x="757674" y="1239593"/>
          <a:ext cx="2792931" cy="2113367"/>
        </p:xfrm>
        <a:graphic>
          <a:graphicData uri="http://schemas.openxmlformats.org/drawingml/2006/chart">
            <c:chart xmlns:c="http://schemas.openxmlformats.org/drawingml/2006/chart" xmlns:r="http://schemas.openxmlformats.org/officeDocument/2006/relationships" r:id="rId3"/>
          </a:graphicData>
        </a:graphic>
      </p:graphicFrame>
      <p:sp>
        <p:nvSpPr>
          <p:cNvPr id="15" name="CasetăText 12"/>
          <p:cNvSpPr txBox="1"/>
          <p:nvPr/>
        </p:nvSpPr>
        <p:spPr>
          <a:xfrm>
            <a:off x="2611581" y="2306601"/>
            <a:ext cx="1844040" cy="645160"/>
          </a:xfrm>
          <a:prstGeom prst="rect">
            <a:avLst/>
          </a:prstGeom>
          <a:noFill/>
        </p:spPr>
        <p:txBody>
          <a:bodyPr wrap="square" rtlCol="0">
            <a:spAutoFit/>
          </a:bodyPr>
          <a:lstStyle/>
          <a:p>
            <a:pPr lvl="0"/>
            <a:r>
              <a:rPr lang="ro-RO" sz="900" dirty="0">
                <a:latin typeface="Calibri" panose="020F0502020204030204" pitchFamily="34" charset="0"/>
                <a:ea typeface="Calibri" panose="020F0502020204030204" pitchFamily="34" charset="0"/>
                <a:cs typeface="Calibri" panose="020F0502020204030204" pitchFamily="34" charset="0"/>
              </a:rPr>
              <a:t>Medie credit ipotecar: 1581,25</a:t>
            </a:r>
          </a:p>
          <a:p>
            <a:pPr lvl="0"/>
            <a:r>
              <a:rPr lang="ro-RO" sz="900" dirty="0">
                <a:latin typeface="Calibri" panose="020F0502020204030204" pitchFamily="34" charset="0"/>
                <a:ea typeface="Calibri" panose="020F0502020204030204" pitchFamily="34" charset="0"/>
                <a:cs typeface="Calibri" panose="020F0502020204030204" pitchFamily="34" charset="0"/>
              </a:rPr>
              <a:t>Medie chirie general: 994,44</a:t>
            </a:r>
          </a:p>
          <a:p>
            <a:pPr lvl="0"/>
            <a:r>
              <a:rPr lang="ro-RO" sz="900" dirty="0">
                <a:latin typeface="Calibri" panose="020F0502020204030204" pitchFamily="34" charset="0"/>
                <a:ea typeface="Calibri" panose="020F0502020204030204" pitchFamily="34" charset="0"/>
                <a:cs typeface="Calibri" panose="020F0502020204030204" pitchFamily="34" charset="0"/>
              </a:rPr>
              <a:t>Medie chirie la particular: </a:t>
            </a:r>
            <a:r>
              <a:rPr lang="ro-RO" sz="900" dirty="0">
                <a:latin typeface="Calibri" panose="020F0502020204030204" pitchFamily="34" charset="0"/>
                <a:ea typeface="Calibri" panose="020F0502020204030204" pitchFamily="34" charset="0"/>
                <a:cs typeface="Calibri" panose="020F0502020204030204" pitchFamily="34" charset="0"/>
                <a:sym typeface="+mn-ea"/>
              </a:rPr>
              <a:t>1071,42</a:t>
            </a:r>
            <a:endParaRPr lang="ro-RO" sz="900" dirty="0">
              <a:latin typeface="Calibri" panose="020F0502020204030204" pitchFamily="34" charset="0"/>
              <a:ea typeface="Calibri" panose="020F0502020204030204" pitchFamily="34" charset="0"/>
              <a:cs typeface="Calibri" panose="020F0502020204030204" pitchFamily="34" charset="0"/>
            </a:endParaRPr>
          </a:p>
          <a:p>
            <a:pPr lvl="0"/>
            <a:r>
              <a:rPr lang="ro-RO" sz="900" dirty="0">
                <a:latin typeface="Calibri" panose="020F0502020204030204" pitchFamily="34" charset="0"/>
                <a:ea typeface="Calibri" panose="020F0502020204030204" pitchFamily="34" charset="0"/>
                <a:cs typeface="Calibri" panose="020F0502020204030204" pitchFamily="34" charset="0"/>
              </a:rPr>
              <a:t>Medie chirie la stat: 725,0</a:t>
            </a:r>
          </a:p>
        </p:txBody>
      </p:sp>
      <p:graphicFrame>
        <p:nvGraphicFramePr>
          <p:cNvPr id="16" name="Table 15"/>
          <p:cNvGraphicFramePr>
            <a:graphicFrameLocks noGrp="1"/>
          </p:cNvGraphicFramePr>
          <p:nvPr/>
        </p:nvGraphicFramePr>
        <p:xfrm>
          <a:off x="532098" y="3434244"/>
          <a:ext cx="3244085" cy="689907"/>
        </p:xfrm>
        <a:graphic>
          <a:graphicData uri="http://schemas.openxmlformats.org/drawingml/2006/table">
            <a:tbl>
              <a:tblPr firstRow="1" bandRow="1">
                <a:tableStyleId>{6E25E649-3F16-4E02-A733-19D2CDBF48F0}</a:tableStyleId>
              </a:tblPr>
              <a:tblGrid>
                <a:gridCol w="354926">
                  <a:extLst>
                    <a:ext uri="{9D8B030D-6E8A-4147-A177-3AD203B41FA5}">
                      <a16:colId xmlns:a16="http://schemas.microsoft.com/office/drawing/2014/main" val="20000"/>
                    </a:ext>
                  </a:extLst>
                </a:gridCol>
                <a:gridCol w="767080">
                  <a:extLst>
                    <a:ext uri="{9D8B030D-6E8A-4147-A177-3AD203B41FA5}">
                      <a16:colId xmlns:a16="http://schemas.microsoft.com/office/drawing/2014/main" val="20001"/>
                    </a:ext>
                  </a:extLst>
                </a:gridCol>
                <a:gridCol w="649514">
                  <a:extLst>
                    <a:ext uri="{9D8B030D-6E8A-4147-A177-3AD203B41FA5}">
                      <a16:colId xmlns:a16="http://schemas.microsoft.com/office/drawing/2014/main" val="20002"/>
                    </a:ext>
                  </a:extLst>
                </a:gridCol>
                <a:gridCol w="662305">
                  <a:extLst>
                    <a:ext uri="{9D8B030D-6E8A-4147-A177-3AD203B41FA5}">
                      <a16:colId xmlns:a16="http://schemas.microsoft.com/office/drawing/2014/main" val="20003"/>
                    </a:ext>
                  </a:extLst>
                </a:gridCol>
                <a:gridCol w="810260">
                  <a:extLst>
                    <a:ext uri="{9D8B030D-6E8A-4147-A177-3AD203B41FA5}">
                      <a16:colId xmlns:a16="http://schemas.microsoft.com/office/drawing/2014/main" val="20004"/>
                    </a:ext>
                  </a:extLst>
                </a:gridCol>
              </a:tblGrid>
              <a:tr h="461010">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2">
                        <a:lumMod val="50000"/>
                      </a:schemeClr>
                    </a:solidFill>
                  </a:tcPr>
                </a:tc>
                <a:tc>
                  <a:txBody>
                    <a:bodyPr/>
                    <a:lstStyle/>
                    <a:p>
                      <a:pPr algn="ctr" fontAlgn="b"/>
                      <a:r>
                        <a:rPr lang="ro-RO" sz="800" b="1" u="none" strike="noStrike" dirty="0" err="1">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sz="800" b="1" u="none" strike="noStrike" dirty="0">
                          <a:solidFill>
                            <a:schemeClr val="bg1"/>
                          </a:solidFill>
                          <a:effectLst/>
                        </a:rPr>
                        <a:t>Microzona Costești</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sz="800" b="1" u="none" strike="noStrike" dirty="0">
                          <a:solidFill>
                            <a:schemeClr val="bg1"/>
                          </a:solidFill>
                          <a:effectLst/>
                        </a:rPr>
                        <a:t>Microzona Pitești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sz="800" b="1" u="none" strike="noStrike" dirty="0">
                          <a:solidFill>
                            <a:schemeClr val="bg1"/>
                          </a:solidFill>
                          <a:effectLst/>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extLst>
                  <a:ext uri="{0D108BD9-81ED-4DB2-BD59-A6C34878D82A}">
                    <a16:rowId xmlns:a16="http://schemas.microsoft.com/office/drawing/2014/main" val="10000"/>
                  </a:ext>
                </a:extLst>
              </a:tr>
              <a:tr h="228897">
                <a:tc>
                  <a:txBody>
                    <a:bodyPr/>
                    <a:lstStyle/>
                    <a:p>
                      <a:pPr algn="l" fontAlgn="b"/>
                      <a:r>
                        <a:rPr lang="ro-RO"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Medie</a:t>
                      </a:r>
                      <a:endPar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E7E7E7"/>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E7E7E7"/>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solidFill>
                      <a:srgbClr val="FECFC2"/>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E7E7E7"/>
                    </a:solidFill>
                  </a:tcPr>
                </a:tc>
                <a:extLst>
                  <a:ext uri="{0D108BD9-81ED-4DB2-BD59-A6C34878D82A}">
                    <a16:rowId xmlns:a16="http://schemas.microsoft.com/office/drawing/2014/main" val="10001"/>
                  </a:ext>
                </a:extLst>
              </a:tr>
            </a:tbl>
          </a:graphicData>
        </a:graphic>
      </p:graphicFrame>
      <p:graphicFrame>
        <p:nvGraphicFramePr>
          <p:cNvPr id="17" name="Chart 16"/>
          <p:cNvGraphicFramePr/>
          <p:nvPr>
            <p:extLst>
              <p:ext uri="{D42A27DB-BD31-4B8C-83A1-F6EECF244321}">
                <p14:modId xmlns:p14="http://schemas.microsoft.com/office/powerpoint/2010/main" val="2445659744"/>
              </p:ext>
            </p:extLst>
          </p:nvPr>
        </p:nvGraphicFramePr>
        <p:xfrm>
          <a:off x="4913062" y="1362570"/>
          <a:ext cx="2792931" cy="1664340"/>
        </p:xfrm>
        <a:graphic>
          <a:graphicData uri="http://schemas.openxmlformats.org/drawingml/2006/chart">
            <c:chart xmlns:c="http://schemas.openxmlformats.org/drawingml/2006/chart" xmlns:r="http://schemas.openxmlformats.org/officeDocument/2006/relationships" r:id="rId4"/>
          </a:graphicData>
        </a:graphic>
      </p:graphicFrame>
      <p:sp>
        <p:nvSpPr>
          <p:cNvPr id="18" name="CasetăText 12"/>
          <p:cNvSpPr txBox="1"/>
          <p:nvPr/>
        </p:nvSpPr>
        <p:spPr>
          <a:xfrm>
            <a:off x="4529764" y="947811"/>
            <a:ext cx="3777857" cy="58356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Cum apreciați valoarea chiriei/ratei față de nivelul câștigurilor? </a:t>
            </a:r>
          </a:p>
          <a:p>
            <a:pPr lvl="0" algn="ctr"/>
            <a:r>
              <a:rPr lang="ro-RO" sz="1000" dirty="0">
                <a:latin typeface="Calibri" panose="020F0502020204030204" pitchFamily="34" charset="0"/>
                <a:ea typeface="Calibri" panose="020F0502020204030204" pitchFamily="34" charset="0"/>
                <a:cs typeface="Calibri" panose="020F0502020204030204" pitchFamily="34" charset="0"/>
              </a:rPr>
              <a:t>% persoane cu credit ipotecar</a:t>
            </a:r>
          </a:p>
        </p:txBody>
      </p:sp>
      <p:graphicFrame>
        <p:nvGraphicFramePr>
          <p:cNvPr id="19" name="Table 18"/>
          <p:cNvGraphicFramePr>
            <a:graphicFrameLocks noGrp="1"/>
          </p:cNvGraphicFramePr>
          <p:nvPr/>
        </p:nvGraphicFramePr>
        <p:xfrm>
          <a:off x="4269332" y="3239710"/>
          <a:ext cx="3894179" cy="1192443"/>
        </p:xfrm>
        <a:graphic>
          <a:graphicData uri="http://schemas.openxmlformats.org/drawingml/2006/table">
            <a:tbl>
              <a:tblPr firstRow="1" bandRow="1">
                <a:tableStyleId>{6E25E649-3F16-4E02-A733-19D2CDBF48F0}</a:tableStyleId>
              </a:tblPr>
              <a:tblGrid>
                <a:gridCol w="1015365">
                  <a:extLst>
                    <a:ext uri="{9D8B030D-6E8A-4147-A177-3AD203B41FA5}">
                      <a16:colId xmlns:a16="http://schemas.microsoft.com/office/drawing/2014/main" val="20000"/>
                    </a:ext>
                  </a:extLst>
                </a:gridCol>
                <a:gridCol w="786765">
                  <a:extLst>
                    <a:ext uri="{9D8B030D-6E8A-4147-A177-3AD203B41FA5}">
                      <a16:colId xmlns:a16="http://schemas.microsoft.com/office/drawing/2014/main" val="20001"/>
                    </a:ext>
                  </a:extLst>
                </a:gridCol>
                <a:gridCol w="763085">
                  <a:extLst>
                    <a:ext uri="{9D8B030D-6E8A-4147-A177-3AD203B41FA5}">
                      <a16:colId xmlns:a16="http://schemas.microsoft.com/office/drawing/2014/main" val="20002"/>
                    </a:ext>
                  </a:extLst>
                </a:gridCol>
                <a:gridCol w="589915">
                  <a:extLst>
                    <a:ext uri="{9D8B030D-6E8A-4147-A177-3AD203B41FA5}">
                      <a16:colId xmlns:a16="http://schemas.microsoft.com/office/drawing/2014/main" val="20003"/>
                    </a:ext>
                  </a:extLst>
                </a:gridCol>
                <a:gridCol w="739049">
                  <a:extLst>
                    <a:ext uri="{9D8B030D-6E8A-4147-A177-3AD203B41FA5}">
                      <a16:colId xmlns:a16="http://schemas.microsoft.com/office/drawing/2014/main" val="20004"/>
                    </a:ext>
                  </a:extLst>
                </a:gridCol>
              </a:tblGrid>
              <a:tr h="591436">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rgbClr val="13676C"/>
                    </a:solidFill>
                  </a:tcPr>
                </a:tc>
                <a:tc>
                  <a:txBody>
                    <a:bodyPr/>
                    <a:lstStyle/>
                    <a:p>
                      <a:pPr algn="ctr" fontAlgn="b"/>
                      <a:r>
                        <a:rPr lang="ro-RO" sz="800" b="1" u="none" strike="noStrike" dirty="0" err="1">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rgbClr val="13676C"/>
                    </a:solidFill>
                  </a:tcPr>
                </a:tc>
                <a:tc>
                  <a:txBody>
                    <a:bodyPr/>
                    <a:lstStyle/>
                    <a:p>
                      <a:pPr algn="ctr" fontAlgn="b"/>
                      <a:r>
                        <a:rPr lang="ro-RO" sz="800" b="1" u="none" strike="noStrike" dirty="0">
                          <a:solidFill>
                            <a:schemeClr val="bg1"/>
                          </a:solidFill>
                          <a:effectLst/>
                        </a:rPr>
                        <a:t>Microzona Costești</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rgbClr val="13676C"/>
                    </a:solidFill>
                  </a:tcPr>
                </a:tc>
                <a:tc>
                  <a:txBody>
                    <a:bodyPr/>
                    <a:lstStyle/>
                    <a:p>
                      <a:pPr algn="ctr" fontAlgn="b"/>
                      <a:r>
                        <a:rPr lang="ro-RO" sz="800" b="1" u="none" strike="noStrike" dirty="0">
                          <a:solidFill>
                            <a:schemeClr val="bg1"/>
                          </a:solidFill>
                          <a:effectLst/>
                        </a:rPr>
                        <a:t>Microzona Pitești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rgbClr val="13676C"/>
                    </a:solidFill>
                  </a:tcPr>
                </a:tc>
                <a:tc>
                  <a:txBody>
                    <a:bodyPr/>
                    <a:lstStyle/>
                    <a:p>
                      <a:pPr algn="ctr" fontAlgn="b"/>
                      <a:r>
                        <a:rPr lang="ro-RO" sz="800" b="1" u="none" strike="noStrike" dirty="0">
                          <a:solidFill>
                            <a:schemeClr val="bg1"/>
                          </a:solidFill>
                          <a:effectLst/>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rgbClr val="13676C"/>
                    </a:solidFill>
                  </a:tcPr>
                </a:tc>
                <a:extLst>
                  <a:ext uri="{0D108BD9-81ED-4DB2-BD59-A6C34878D82A}">
                    <a16:rowId xmlns:a16="http://schemas.microsoft.com/office/drawing/2014/main" val="10000"/>
                  </a:ext>
                </a:extLst>
              </a:tr>
              <a:tr h="228897">
                <a:tc>
                  <a:txBody>
                    <a:bodyPr/>
                    <a:lstStyle/>
                    <a:p>
                      <a:pPr algn="l" fontAlgn="b"/>
                      <a:r>
                        <a:rPr lang="ro-RO" alt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ste</a:t>
                      </a:r>
                      <a:r>
                        <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acceptabila</a:t>
                      </a:r>
                      <a:endPar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tx2"/>
                    </a:solidFill>
                  </a:tcPr>
                </a:tc>
                <a:tc>
                  <a:txBody>
                    <a:bodyPr/>
                    <a:lstStyle/>
                    <a:p>
                      <a:pPr algn="ctr" fontAlgn="ctr"/>
                      <a:r>
                        <a:rPr lang="en-US" altLang="zh-CN" sz="800" b="0" i="0">
                          <a:solidFill>
                            <a:srgbClr val="000000"/>
                          </a:solidFill>
                          <a:latin typeface="Calibri" panose="020F0502020204030204" pitchFamily="34" charset="0"/>
                          <a:ea typeface="Arial" panose="020B0604020202020204"/>
                          <a:cs typeface="Calibri" panose="020F0502020204030204" pitchFamily="34" charset="0"/>
                        </a:rPr>
                        <a:t>100%</a:t>
                      </a:r>
                    </a:p>
                  </a:txBody>
                  <a:tcPr marL="7937" marR="7937" marT="7937" anchor="ctr">
                    <a:solidFill>
                      <a:schemeClr val="accent4">
                        <a:lumMod val="40000"/>
                        <a:lumOff val="60000"/>
                      </a:schemeClr>
                    </a:solidFill>
                  </a:tcPr>
                </a:tc>
                <a:tc>
                  <a:txBody>
                    <a:bodyPr/>
                    <a:lstStyle/>
                    <a:p>
                      <a:pPr algn="ctr" fontAlgn="ctr"/>
                      <a:r>
                        <a:rPr lang="ro-RO" sz="800" b="0" i="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tx2"/>
                    </a:solidFill>
                  </a:tcPr>
                </a:tc>
                <a:tc>
                  <a:txBody>
                    <a:bodyPr/>
                    <a:lstStyle/>
                    <a:p>
                      <a:pPr algn="ctr" fontAlgn="ctr"/>
                      <a:r>
                        <a:rPr lang="en-US" altLang="zh-CN" sz="800" b="0" i="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chemeClr val="tx2"/>
                    </a:solidFill>
                  </a:tcPr>
                </a:tc>
                <a:tc>
                  <a:txBody>
                    <a:bodyPr/>
                    <a:lstStyle/>
                    <a:p>
                      <a:pPr algn="ctr" fontAlgn="ctr"/>
                      <a:r>
                        <a:rPr lang="ro-RO" sz="800" b="0" i="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tx2"/>
                    </a:solidFill>
                  </a:tcPr>
                </a:tc>
                <a:extLst>
                  <a:ext uri="{0D108BD9-81ED-4DB2-BD59-A6C34878D82A}">
                    <a16:rowId xmlns:a16="http://schemas.microsoft.com/office/drawing/2014/main" val="10001"/>
                  </a:ext>
                </a:extLst>
              </a:tr>
              <a:tr h="228897">
                <a:tc>
                  <a:txBody>
                    <a:bodyPr/>
                    <a:lstStyle/>
                    <a:p>
                      <a:pPr algn="l" fontAlgn="b"/>
                      <a:r>
                        <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a:t>
                      </a:r>
                      <a:r>
                        <a:rPr lang="ro-RO" alt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este</a:t>
                      </a:r>
                      <a:r>
                        <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acceptabilă</a:t>
                      </a:r>
                      <a:r>
                        <a:rPr lang="ro-RO" alt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 Este foarte greu de suportat</a:t>
                      </a:r>
                    </a:p>
                  </a:txBody>
                  <a:tcPr marL="6350" marR="6350" marT="6350" marB="0" anchor="ctr">
                    <a:noFill/>
                  </a:tcPr>
                </a:tc>
                <a:tc>
                  <a:txBody>
                    <a:bodyPr/>
                    <a:lstStyle/>
                    <a:p>
                      <a:pPr algn="ctr" fontAlgn="b"/>
                      <a:r>
                        <a:rPr lang="ro-RO" altLang="en-GB" sz="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0%</a:t>
                      </a:r>
                    </a:p>
                  </a:txBody>
                  <a:tcPr marL="6350" marR="6350" marT="6350" marB="0" anchor="ctr">
                    <a:noFill/>
                  </a:tcPr>
                </a:tc>
                <a:tc>
                  <a:txBody>
                    <a:bodyPr/>
                    <a:lstStyle/>
                    <a:p>
                      <a:pPr algn="ctr" fontAlgn="ctr"/>
                      <a:r>
                        <a:rPr lang="en-US" altLang="zh-CN" sz="800" b="0" i="0">
                          <a:solidFill>
                            <a:srgbClr val="000000"/>
                          </a:solidFill>
                          <a:latin typeface="Calibri" panose="020F0502020204030204" pitchFamily="34" charset="0"/>
                          <a:ea typeface="Arial" panose="020B0604020202020204"/>
                          <a:cs typeface="Calibri" panose="020F0502020204030204" pitchFamily="34" charset="0"/>
                        </a:rPr>
                        <a:t>100%</a:t>
                      </a:r>
                    </a:p>
                  </a:txBody>
                  <a:tcPr marL="7937" marR="7937" marT="7937" anchor="ctr">
                    <a:solidFill>
                      <a:srgbClr val="FECFC2"/>
                    </a:solidFill>
                  </a:tcPr>
                </a:tc>
                <a:tc>
                  <a:txBody>
                    <a:bodyPr/>
                    <a:lstStyle/>
                    <a:p>
                      <a:pPr algn="ctr" fontAlgn="ctr"/>
                      <a:r>
                        <a:rPr lang="en-US" altLang="zh-CN" sz="800" b="0" i="0">
                          <a:solidFill>
                            <a:srgbClr val="000000"/>
                          </a:solidFill>
                          <a:latin typeface="Calibri" panose="020F0502020204030204" pitchFamily="34" charset="0"/>
                          <a:ea typeface="Arial" panose="020B0604020202020204"/>
                          <a:cs typeface="Calibri" panose="020F0502020204030204" pitchFamily="34" charset="0"/>
                        </a:rPr>
                        <a:t>5</a:t>
                      </a:r>
                      <a:r>
                        <a:rPr lang="ro-RO" altLang="en-US" sz="800" b="0" i="0">
                          <a:solidFill>
                            <a:srgbClr val="000000"/>
                          </a:solidFill>
                          <a:latin typeface="Calibri" panose="020F0502020204030204" pitchFamily="34" charset="0"/>
                          <a:ea typeface="Arial" panose="020B0604020202020204"/>
                          <a:cs typeface="Calibri" panose="020F0502020204030204" pitchFamily="34" charset="0"/>
                        </a:rPr>
                        <a:t>9</a:t>
                      </a:r>
                      <a:r>
                        <a:rPr lang="en-US" altLang="zh-CN" sz="800" b="0" i="0">
                          <a:solidFill>
                            <a:srgbClr val="000000"/>
                          </a:solidFill>
                          <a:latin typeface="Calibri" panose="020F0502020204030204" pitchFamily="34" charset="0"/>
                          <a:ea typeface="Arial" panose="020B0604020202020204"/>
                          <a:cs typeface="Calibri" panose="020F0502020204030204" pitchFamily="34" charset="0"/>
                        </a:rPr>
                        <a:t>%</a:t>
                      </a:r>
                    </a:p>
                  </a:txBody>
                  <a:tcPr marL="7937" marR="7937" marT="7937" anchor="ctr">
                    <a:noFill/>
                  </a:tcPr>
                </a:tc>
                <a:tc>
                  <a:txBody>
                    <a:bodyPr/>
                    <a:lstStyle/>
                    <a:p>
                      <a:pPr algn="ctr" fontAlgn="ctr"/>
                      <a:r>
                        <a:rPr lang="en-US" altLang="zh-CN" sz="800" b="0" i="0">
                          <a:solidFill>
                            <a:srgbClr val="000000"/>
                          </a:solidFill>
                          <a:latin typeface="Calibri" panose="020F0502020204030204" pitchFamily="34" charset="0"/>
                          <a:ea typeface="Arial" panose="020B0604020202020204"/>
                          <a:cs typeface="Calibri" panose="020F0502020204030204" pitchFamily="34" charset="0"/>
                        </a:rPr>
                        <a:t>100%</a:t>
                      </a:r>
                    </a:p>
                  </a:txBody>
                  <a:tcPr marL="7937" marR="7937" marT="7937" anchor="ctr">
                    <a:solidFill>
                      <a:srgbClr val="FECFC2"/>
                    </a:solidFill>
                  </a:tcPr>
                </a:tc>
                <a:extLst>
                  <a:ext uri="{0D108BD9-81ED-4DB2-BD59-A6C34878D82A}">
                    <a16:rowId xmlns:a16="http://schemas.microsoft.com/office/drawing/2014/main" val="10002"/>
                  </a:ext>
                </a:extLst>
              </a:tr>
            </a:tbl>
          </a:graphicData>
        </a:graphic>
      </p:graphicFrame>
      <p:sp>
        <p:nvSpPr>
          <p:cNvPr id="9" name="TextBox 3"/>
          <p:cNvSpPr txBox="1"/>
          <p:nvPr/>
        </p:nvSpPr>
        <p:spPr>
          <a:xfrm>
            <a:off x="452409" y="4415083"/>
            <a:ext cx="4920916" cy="229870"/>
          </a:xfrm>
          <a:prstGeom prst="rect">
            <a:avLst/>
          </a:prstGeom>
          <a:noFill/>
        </p:spPr>
        <p:txBody>
          <a:bodyPr wrap="square" rtlCol="0">
            <a:spAutoFit/>
          </a:bodyPr>
          <a:lstStyle/>
          <a:p>
            <a:r>
              <a:rPr lang="ro-RO" sz="900" i="1" dirty="0"/>
              <a:t>Nu au fost persoane cu credit ipotecar în microzona Câmpulung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solidFill>
                  <a:schemeClr val="tx1"/>
                </a:solidFill>
              </a:rPr>
              <a:t>Populație. Social.</a:t>
            </a:r>
          </a:p>
        </p:txBody>
      </p:sp>
      <p:sp>
        <p:nvSpPr>
          <p:cNvPr id="7" name="CasetăText 12"/>
          <p:cNvSpPr txBox="1"/>
          <p:nvPr/>
        </p:nvSpPr>
        <p:spPr>
          <a:xfrm>
            <a:off x="357446" y="1003476"/>
            <a:ext cx="3777857"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Locuința în care locuiți acum este…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hart 5"/>
          <p:cNvGraphicFramePr/>
          <p:nvPr>
            <p:extLst>
              <p:ext uri="{D42A27DB-BD31-4B8C-83A1-F6EECF244321}">
                <p14:modId xmlns:p14="http://schemas.microsoft.com/office/powerpoint/2010/main" val="1172626317"/>
              </p:ext>
            </p:extLst>
          </p:nvPr>
        </p:nvGraphicFramePr>
        <p:xfrm>
          <a:off x="778739" y="1178952"/>
          <a:ext cx="2792931" cy="2021280"/>
        </p:xfrm>
        <a:graphic>
          <a:graphicData uri="http://schemas.openxmlformats.org/drawingml/2006/chart">
            <c:chart xmlns:c="http://schemas.openxmlformats.org/drawingml/2006/chart" xmlns:r="http://schemas.openxmlformats.org/officeDocument/2006/relationships" r:id="rId3"/>
          </a:graphicData>
        </a:graphic>
      </p:graphicFrame>
      <p:sp>
        <p:nvSpPr>
          <p:cNvPr id="15" name="CasetăText 12"/>
          <p:cNvSpPr txBox="1"/>
          <p:nvPr/>
        </p:nvSpPr>
        <p:spPr>
          <a:xfrm>
            <a:off x="2680932" y="2055982"/>
            <a:ext cx="1844040" cy="645160"/>
          </a:xfrm>
          <a:prstGeom prst="rect">
            <a:avLst/>
          </a:prstGeom>
          <a:noFill/>
        </p:spPr>
        <p:txBody>
          <a:bodyPr wrap="square" rtlCol="0">
            <a:spAutoFit/>
          </a:bodyPr>
          <a:lstStyle/>
          <a:p>
            <a:pPr lvl="0"/>
            <a:r>
              <a:rPr lang="ro-RO" sz="900" dirty="0">
                <a:latin typeface="Calibri" panose="020F0502020204030204" pitchFamily="34" charset="0"/>
                <a:ea typeface="Calibri" panose="020F0502020204030204" pitchFamily="34" charset="0"/>
                <a:cs typeface="Calibri" panose="020F0502020204030204" pitchFamily="34" charset="0"/>
              </a:rPr>
              <a:t>Medie credit ipotecar: 1581,25</a:t>
            </a:r>
          </a:p>
          <a:p>
            <a:pPr lvl="0"/>
            <a:r>
              <a:rPr lang="ro-RO" sz="900" dirty="0">
                <a:latin typeface="Calibri" panose="020F0502020204030204" pitchFamily="34" charset="0"/>
                <a:ea typeface="Calibri" panose="020F0502020204030204" pitchFamily="34" charset="0"/>
                <a:cs typeface="Calibri" panose="020F0502020204030204" pitchFamily="34" charset="0"/>
              </a:rPr>
              <a:t>Medie chirie general: 994,44</a:t>
            </a:r>
          </a:p>
          <a:p>
            <a:pPr lvl="0"/>
            <a:r>
              <a:rPr lang="ro-RO" sz="900" dirty="0">
                <a:latin typeface="Calibri" panose="020F0502020204030204" pitchFamily="34" charset="0"/>
                <a:ea typeface="Calibri" panose="020F0502020204030204" pitchFamily="34" charset="0"/>
                <a:cs typeface="Calibri" panose="020F0502020204030204" pitchFamily="34" charset="0"/>
              </a:rPr>
              <a:t>Medie chirie la particular: </a:t>
            </a:r>
            <a:r>
              <a:rPr lang="ro-RO" sz="900" dirty="0">
                <a:latin typeface="Calibri" panose="020F0502020204030204" pitchFamily="34" charset="0"/>
                <a:ea typeface="Calibri" panose="020F0502020204030204" pitchFamily="34" charset="0"/>
                <a:cs typeface="Calibri" panose="020F0502020204030204" pitchFamily="34" charset="0"/>
                <a:sym typeface="+mn-ea"/>
              </a:rPr>
              <a:t>1071,42</a:t>
            </a:r>
            <a:endParaRPr lang="ro-RO" sz="900" dirty="0">
              <a:latin typeface="Calibri" panose="020F0502020204030204" pitchFamily="34" charset="0"/>
              <a:ea typeface="Calibri" panose="020F0502020204030204" pitchFamily="34" charset="0"/>
              <a:cs typeface="Calibri" panose="020F0502020204030204" pitchFamily="34" charset="0"/>
            </a:endParaRPr>
          </a:p>
          <a:p>
            <a:pPr lvl="0"/>
            <a:r>
              <a:rPr lang="ro-RO" sz="900" dirty="0">
                <a:latin typeface="Calibri" panose="020F0502020204030204" pitchFamily="34" charset="0"/>
                <a:ea typeface="Calibri" panose="020F0502020204030204" pitchFamily="34" charset="0"/>
                <a:cs typeface="Calibri" panose="020F0502020204030204" pitchFamily="34" charset="0"/>
              </a:rPr>
              <a:t>Medie chirie la stat: 725,0</a:t>
            </a:r>
          </a:p>
        </p:txBody>
      </p:sp>
      <p:graphicFrame>
        <p:nvGraphicFramePr>
          <p:cNvPr id="16" name="Table 15"/>
          <p:cNvGraphicFramePr>
            <a:graphicFrameLocks noGrp="1"/>
          </p:cNvGraphicFramePr>
          <p:nvPr/>
        </p:nvGraphicFramePr>
        <p:xfrm>
          <a:off x="532098" y="3434244"/>
          <a:ext cx="3468240" cy="820082"/>
        </p:xfrm>
        <a:graphic>
          <a:graphicData uri="http://schemas.openxmlformats.org/drawingml/2006/table">
            <a:tbl>
              <a:tblPr firstRow="1" bandRow="1">
                <a:tableStyleId>{6E25E649-3F16-4E02-A733-19D2CDBF48F0}</a:tableStyleId>
              </a:tblPr>
              <a:tblGrid>
                <a:gridCol w="354926">
                  <a:extLst>
                    <a:ext uri="{9D8B030D-6E8A-4147-A177-3AD203B41FA5}">
                      <a16:colId xmlns:a16="http://schemas.microsoft.com/office/drawing/2014/main" val="20000"/>
                    </a:ext>
                  </a:extLst>
                </a:gridCol>
                <a:gridCol w="636814">
                  <a:extLst>
                    <a:ext uri="{9D8B030D-6E8A-4147-A177-3AD203B41FA5}">
                      <a16:colId xmlns:a16="http://schemas.microsoft.com/office/drawing/2014/main" val="20001"/>
                    </a:ext>
                  </a:extLst>
                </a:gridCol>
                <a:gridCol w="65024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516890">
                  <a:extLst>
                    <a:ext uri="{9D8B030D-6E8A-4147-A177-3AD203B41FA5}">
                      <a16:colId xmlns:a16="http://schemas.microsoft.com/office/drawing/2014/main" val="20004"/>
                    </a:ext>
                  </a:extLst>
                </a:gridCol>
                <a:gridCol w="623570">
                  <a:extLst>
                    <a:ext uri="{9D8B030D-6E8A-4147-A177-3AD203B41FA5}">
                      <a16:colId xmlns:a16="http://schemas.microsoft.com/office/drawing/2014/main" val="20005"/>
                    </a:ext>
                  </a:extLst>
                </a:gridCol>
              </a:tblGrid>
              <a:tr h="591185">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bg2"/>
                    </a:solidFill>
                  </a:tcPr>
                </a:tc>
                <a:tc>
                  <a:txBody>
                    <a:bodyPr/>
                    <a:lstStyle/>
                    <a:p>
                      <a:pPr algn="ctr" fontAlgn="b"/>
                      <a:r>
                        <a:rPr lang="ro-RO" sz="800" b="1" u="none" strike="noStrike" dirty="0" err="1">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2"/>
                    </a:solidFill>
                  </a:tcPr>
                </a:tc>
                <a:tc>
                  <a:txBody>
                    <a:bodyPr/>
                    <a:lstStyle/>
                    <a:p>
                      <a:pPr algn="ctr" fontAlgn="b"/>
                      <a:r>
                        <a:rPr lang="ro-RO" sz="800" b="1" u="none" strike="noStrike" dirty="0">
                          <a:solidFill>
                            <a:schemeClr val="bg1"/>
                          </a:solidFill>
                          <a:effectLst/>
                        </a:rPr>
                        <a:t>Microzona Câmpulung</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2"/>
                    </a:solidFill>
                  </a:tcPr>
                </a:tc>
                <a:tc>
                  <a:txBody>
                    <a:bodyPr/>
                    <a:lstStyle/>
                    <a:p>
                      <a:pPr algn="ctr" fontAlgn="b"/>
                      <a:r>
                        <a:rPr lang="ro-RO" sz="800" b="1" u="none" strike="noStrike" dirty="0">
                          <a:solidFill>
                            <a:schemeClr val="bg1"/>
                          </a:solidFill>
                          <a:effectLst/>
                        </a:rPr>
                        <a:t>Microzona Costești</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2"/>
                    </a:solidFill>
                  </a:tcPr>
                </a:tc>
                <a:tc>
                  <a:txBody>
                    <a:bodyPr/>
                    <a:lstStyle/>
                    <a:p>
                      <a:pPr algn="ctr" fontAlgn="b"/>
                      <a:r>
                        <a:rPr lang="ro-RO" sz="800" b="1" u="none" strike="noStrike" dirty="0">
                          <a:solidFill>
                            <a:schemeClr val="bg1"/>
                          </a:solidFill>
                          <a:effectLst/>
                        </a:rPr>
                        <a:t>Microzona Pitești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2"/>
                    </a:solidFill>
                  </a:tcPr>
                </a:tc>
                <a:tc>
                  <a:txBody>
                    <a:bodyPr/>
                    <a:lstStyle/>
                    <a:p>
                      <a:pPr algn="ctr" fontAlgn="b"/>
                      <a:r>
                        <a:rPr lang="ro-RO" sz="800" b="1" u="none" strike="noStrike" dirty="0">
                          <a:solidFill>
                            <a:schemeClr val="bg1"/>
                          </a:solidFill>
                          <a:effectLst/>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2"/>
                    </a:solidFill>
                  </a:tcPr>
                </a:tc>
                <a:extLst>
                  <a:ext uri="{0D108BD9-81ED-4DB2-BD59-A6C34878D82A}">
                    <a16:rowId xmlns:a16="http://schemas.microsoft.com/office/drawing/2014/main" val="10000"/>
                  </a:ext>
                </a:extLst>
              </a:tr>
              <a:tr h="228897">
                <a:tc>
                  <a:txBody>
                    <a:bodyPr/>
                    <a:lstStyle/>
                    <a:p>
                      <a:pPr algn="l" fontAlgn="b"/>
                      <a:r>
                        <a:rPr lang="ro-RO"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Medie</a:t>
                      </a:r>
                    </a:p>
                  </a:txBody>
                  <a:tcPr marL="6350" marR="6350" marT="6350" marB="0" anchor="ct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E7E7E7"/>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E7E7E7"/>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E7E7E7"/>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extLst>
                  <a:ext uri="{0D108BD9-81ED-4DB2-BD59-A6C34878D82A}">
                    <a16:rowId xmlns:a16="http://schemas.microsoft.com/office/drawing/2014/main" val="10001"/>
                  </a:ext>
                </a:extLst>
              </a:tr>
            </a:tbl>
          </a:graphicData>
        </a:graphic>
      </p:graphicFrame>
      <p:sp>
        <p:nvSpPr>
          <p:cNvPr id="18" name="CasetăText 12"/>
          <p:cNvSpPr txBox="1"/>
          <p:nvPr/>
        </p:nvSpPr>
        <p:spPr>
          <a:xfrm>
            <a:off x="4506684" y="1003476"/>
            <a:ext cx="3777857" cy="58356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Cum apreciați valoarea chiriei/ratei față de nivelul câștigurilor? </a:t>
            </a:r>
          </a:p>
          <a:p>
            <a:pPr lvl="0" algn="ctr"/>
            <a:r>
              <a:rPr lang="ro-RO" sz="1000" dirty="0">
                <a:latin typeface="Calibri" panose="020F0502020204030204" pitchFamily="34" charset="0"/>
                <a:ea typeface="Calibri" panose="020F0502020204030204" pitchFamily="34" charset="0"/>
                <a:cs typeface="Calibri" panose="020F0502020204030204" pitchFamily="34" charset="0"/>
              </a:rPr>
              <a:t>% persoane cu chirie de la persoane particulare</a:t>
            </a:r>
          </a:p>
        </p:txBody>
      </p:sp>
      <p:graphicFrame>
        <p:nvGraphicFramePr>
          <p:cNvPr id="19" name="Table 18"/>
          <p:cNvGraphicFramePr>
            <a:graphicFrameLocks noGrp="1"/>
          </p:cNvGraphicFramePr>
          <p:nvPr>
            <p:extLst>
              <p:ext uri="{D42A27DB-BD31-4B8C-83A1-F6EECF244321}">
                <p14:modId xmlns:p14="http://schemas.microsoft.com/office/powerpoint/2010/main" val="3704428106"/>
              </p:ext>
            </p:extLst>
          </p:nvPr>
        </p:nvGraphicFramePr>
        <p:xfrm>
          <a:off x="4182972" y="3239710"/>
          <a:ext cx="4087149" cy="1192443"/>
        </p:xfrm>
        <a:graphic>
          <a:graphicData uri="http://schemas.openxmlformats.org/drawingml/2006/table">
            <a:tbl>
              <a:tblPr firstRow="1" bandRow="1">
                <a:tableStyleId>{6E25E649-3F16-4E02-A733-19D2CDBF48F0}</a:tableStyleId>
              </a:tblPr>
              <a:tblGrid>
                <a:gridCol w="1007745">
                  <a:extLst>
                    <a:ext uri="{9D8B030D-6E8A-4147-A177-3AD203B41FA5}">
                      <a16:colId xmlns:a16="http://schemas.microsoft.com/office/drawing/2014/main" val="20000"/>
                    </a:ext>
                  </a:extLst>
                </a:gridCol>
                <a:gridCol w="544512">
                  <a:extLst>
                    <a:ext uri="{9D8B030D-6E8A-4147-A177-3AD203B41FA5}">
                      <a16:colId xmlns:a16="http://schemas.microsoft.com/office/drawing/2014/main" val="20001"/>
                    </a:ext>
                  </a:extLst>
                </a:gridCol>
                <a:gridCol w="652780">
                  <a:extLst>
                    <a:ext uri="{9D8B030D-6E8A-4147-A177-3AD203B41FA5}">
                      <a16:colId xmlns:a16="http://schemas.microsoft.com/office/drawing/2014/main" val="20002"/>
                    </a:ext>
                  </a:extLst>
                </a:gridCol>
                <a:gridCol w="662277">
                  <a:extLst>
                    <a:ext uri="{9D8B030D-6E8A-4147-A177-3AD203B41FA5}">
                      <a16:colId xmlns:a16="http://schemas.microsoft.com/office/drawing/2014/main" val="20003"/>
                    </a:ext>
                  </a:extLst>
                </a:gridCol>
                <a:gridCol w="625475">
                  <a:extLst>
                    <a:ext uri="{9D8B030D-6E8A-4147-A177-3AD203B41FA5}">
                      <a16:colId xmlns:a16="http://schemas.microsoft.com/office/drawing/2014/main" val="20004"/>
                    </a:ext>
                  </a:extLst>
                </a:gridCol>
                <a:gridCol w="594360">
                  <a:extLst>
                    <a:ext uri="{9D8B030D-6E8A-4147-A177-3AD203B41FA5}">
                      <a16:colId xmlns:a16="http://schemas.microsoft.com/office/drawing/2014/main" val="20005"/>
                    </a:ext>
                  </a:extLst>
                </a:gridCol>
              </a:tblGrid>
              <a:tr h="591436">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bg1">
                        <a:lumMod val="50000"/>
                      </a:schemeClr>
                    </a:solidFill>
                  </a:tcPr>
                </a:tc>
                <a:tc>
                  <a:txBody>
                    <a:bodyPr/>
                    <a:lstStyle/>
                    <a:p>
                      <a:pPr algn="ctr" fontAlgn="b"/>
                      <a:r>
                        <a:rPr lang="ro-RO" sz="800" b="1" u="none" strike="noStrike" dirty="0">
                          <a:solidFill>
                            <a:schemeClr val="bg1"/>
                          </a:solidFill>
                          <a:effectLst/>
                        </a:rPr>
                        <a:t>Microzona</a:t>
                      </a:r>
                    </a:p>
                    <a:p>
                      <a:pPr algn="ctr" fontAlgn="b"/>
                      <a:r>
                        <a:rPr lang="ro-RO" sz="800" b="1" u="none" strike="noStrike" dirty="0">
                          <a:solidFill>
                            <a:schemeClr val="bg1"/>
                          </a:solidFill>
                          <a:effectLst/>
                        </a:rPr>
                        <a:t>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1">
                        <a:lumMod val="50000"/>
                      </a:schemeClr>
                    </a:solidFill>
                  </a:tcPr>
                </a:tc>
                <a:tc>
                  <a:txBody>
                    <a:bodyPr/>
                    <a:lstStyle/>
                    <a:p>
                      <a:pPr algn="ctr" fontAlgn="b"/>
                      <a:r>
                        <a:rPr lang="ro-RO" sz="800" b="1" u="none" strike="noStrike" dirty="0">
                          <a:solidFill>
                            <a:schemeClr val="bg1"/>
                          </a:solidFill>
                          <a:effectLst/>
                        </a:rPr>
                        <a:t>Microzona Câmpulung</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1">
                        <a:lumMod val="50000"/>
                      </a:schemeClr>
                    </a:solidFill>
                  </a:tcPr>
                </a:tc>
                <a:tc>
                  <a:txBody>
                    <a:bodyPr/>
                    <a:lstStyle/>
                    <a:p>
                      <a:pPr algn="ctr" fontAlgn="b"/>
                      <a:r>
                        <a:rPr lang="ro-RO" sz="800" b="1" u="none" strike="noStrike" dirty="0">
                          <a:solidFill>
                            <a:schemeClr val="bg1"/>
                          </a:solidFill>
                          <a:effectLst/>
                        </a:rPr>
                        <a:t>Microzona Costești</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1">
                        <a:lumMod val="50000"/>
                      </a:schemeClr>
                    </a:solidFill>
                  </a:tcPr>
                </a:tc>
                <a:tc>
                  <a:txBody>
                    <a:bodyPr/>
                    <a:lstStyle/>
                    <a:p>
                      <a:pPr algn="ctr" fontAlgn="b"/>
                      <a:r>
                        <a:rPr lang="ro-RO" sz="800" b="1" u="none" strike="noStrike" dirty="0">
                          <a:solidFill>
                            <a:schemeClr val="bg1"/>
                          </a:solidFill>
                          <a:effectLst/>
                        </a:rPr>
                        <a:t>Microzona Pitești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1">
                        <a:lumMod val="50000"/>
                      </a:schemeClr>
                    </a:solidFill>
                  </a:tcPr>
                </a:tc>
                <a:tc>
                  <a:txBody>
                    <a:bodyPr/>
                    <a:lstStyle/>
                    <a:p>
                      <a:pPr algn="ctr" fontAlgn="b"/>
                      <a:r>
                        <a:rPr lang="ro-RO" sz="800" b="1" u="none" strike="noStrike" dirty="0">
                          <a:solidFill>
                            <a:schemeClr val="bg1"/>
                          </a:solidFill>
                          <a:effectLst/>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1">
                        <a:lumMod val="50000"/>
                      </a:schemeClr>
                    </a:solidFill>
                  </a:tcPr>
                </a:tc>
                <a:extLst>
                  <a:ext uri="{0D108BD9-81ED-4DB2-BD59-A6C34878D82A}">
                    <a16:rowId xmlns:a16="http://schemas.microsoft.com/office/drawing/2014/main" val="10000"/>
                  </a:ext>
                </a:extLst>
              </a:tr>
              <a:tr h="228897">
                <a:tc>
                  <a:txBody>
                    <a:bodyPr/>
                    <a:lstStyle/>
                    <a:p>
                      <a:pPr algn="l" fontAlgn="b"/>
                      <a:r>
                        <a:rPr lang="ro-RO" alt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ste</a:t>
                      </a:r>
                      <a:r>
                        <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acceptabila</a:t>
                      </a:r>
                      <a:endPar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tx2"/>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50%</a:t>
                      </a:r>
                    </a:p>
                  </a:txBody>
                  <a:tcPr marL="7937" marR="7937" marT="7937" anchor="ctr">
                    <a:solidFill>
                      <a:schemeClr val="tx2"/>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33%</a:t>
                      </a:r>
                    </a:p>
                  </a:txBody>
                  <a:tcPr marL="7937" marR="7937" marT="7937" anchor="ctr">
                    <a:solidFill>
                      <a:schemeClr val="tx2"/>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100%</a:t>
                      </a:r>
                    </a:p>
                  </a:txBody>
                  <a:tcPr marL="7937" marR="7937" marT="7937" anchor="ctr">
                    <a:solidFill>
                      <a:schemeClr val="accent4">
                        <a:lumMod val="40000"/>
                        <a:lumOff val="60000"/>
                      </a:schemeClr>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40%</a:t>
                      </a:r>
                    </a:p>
                  </a:txBody>
                  <a:tcPr marL="7937" marR="7937" marT="7937" anchor="ctr">
                    <a:solidFill>
                      <a:schemeClr val="tx2"/>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solidFill>
                      <a:schemeClr val="tx2"/>
                    </a:solidFill>
                  </a:tcPr>
                </a:tc>
                <a:extLst>
                  <a:ext uri="{0D108BD9-81ED-4DB2-BD59-A6C34878D82A}">
                    <a16:rowId xmlns:a16="http://schemas.microsoft.com/office/drawing/2014/main" val="10001"/>
                  </a:ext>
                </a:extLst>
              </a:tr>
              <a:tr h="228897">
                <a:tc>
                  <a:txBody>
                    <a:bodyPr/>
                    <a:lstStyle/>
                    <a:p>
                      <a:pPr algn="l" fontAlgn="b"/>
                      <a:r>
                        <a:rPr lang="ro-RO" alt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
                      </a:r>
                      <a:r>
                        <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 </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este</a:t>
                      </a:r>
                      <a:r>
                        <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acceptabilă</a:t>
                      </a:r>
                      <a:r>
                        <a:rPr lang="ro-RO" alt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 Este foarte greu de suportat</a:t>
                      </a:r>
                    </a:p>
                  </a:txBody>
                  <a:tcPr marL="6350" marR="6350" marT="6350" marB="0" anchor="ctr">
                    <a:no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50%</a:t>
                      </a:r>
                    </a:p>
                  </a:txBody>
                  <a:tcPr marL="7937" marR="7937" marT="7937" anchor="ctr">
                    <a:no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67%</a:t>
                      </a:r>
                    </a:p>
                  </a:txBody>
                  <a:tcPr marL="7937" marR="7937" marT="7937" anchor="ctr">
                    <a:solidFill>
                      <a:srgbClr val="FECFC2"/>
                    </a:solidFill>
                  </a:tcPr>
                </a:tc>
                <a:tc>
                  <a:txBody>
                    <a:bodyPr/>
                    <a:lstStyle/>
                    <a:p>
                      <a:pPr algn="ctr" fontAlgn="ctr"/>
                      <a:r>
                        <a:rPr lang="ro-RO" sz="900" b="0" i="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no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60%</a:t>
                      </a:r>
                    </a:p>
                  </a:txBody>
                  <a:tcPr marL="7937" marR="7937" marT="7937" anchor="ctr">
                    <a:noFill/>
                  </a:tcPr>
                </a:tc>
                <a:tc>
                  <a:txBody>
                    <a:bodyPr/>
                    <a:lstStyle/>
                    <a:p>
                      <a:pPr algn="ctr" fontAlgn="ctr"/>
                      <a:r>
                        <a:rPr lang="en-US" altLang="zh-CN" sz="900" b="0" i="0" dirty="0">
                          <a:solidFill>
                            <a:srgbClr val="000000"/>
                          </a:solidFill>
                          <a:latin typeface="Calibri" panose="020F0502020204030204" pitchFamily="34" charset="0"/>
                          <a:ea typeface="Arial" panose="020B0604020202020204"/>
                          <a:cs typeface="Calibri" panose="020F0502020204030204" pitchFamily="34" charset="0"/>
                        </a:rPr>
                        <a:t>75%</a:t>
                      </a:r>
                    </a:p>
                  </a:txBody>
                  <a:tcPr marL="7937" marR="7937" marT="7937" anchor="ctr">
                    <a:solidFill>
                      <a:srgbClr val="FECFC2"/>
                    </a:solidFill>
                  </a:tcPr>
                </a:tc>
                <a:extLst>
                  <a:ext uri="{0D108BD9-81ED-4DB2-BD59-A6C34878D82A}">
                    <a16:rowId xmlns:a16="http://schemas.microsoft.com/office/drawing/2014/main" val="10002"/>
                  </a:ext>
                </a:extLst>
              </a:tr>
            </a:tbl>
          </a:graphicData>
        </a:graphic>
      </p:graphicFrame>
      <p:graphicFrame>
        <p:nvGraphicFramePr>
          <p:cNvPr id="5" name="Chart 4"/>
          <p:cNvGraphicFramePr/>
          <p:nvPr/>
        </p:nvGraphicFramePr>
        <p:xfrm>
          <a:off x="5100746" y="1535892"/>
          <a:ext cx="2792931" cy="16643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8" name="Picture 7">
            <a:extLst>
              <a:ext uri="{FF2B5EF4-FFF2-40B4-BE49-F238E27FC236}">
                <a16:creationId xmlns:a16="http://schemas.microsoft.com/office/drawing/2014/main" id="{12856CCB-F177-F79C-10A8-2924B1ECFF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4415" y="991740"/>
            <a:ext cx="2526849" cy="3409040"/>
          </a:xfrm>
          <a:prstGeom prst="rect">
            <a:avLst/>
          </a:prstGeom>
        </p:spPr>
      </p:pic>
      <p:graphicFrame>
        <p:nvGraphicFramePr>
          <p:cNvPr id="35" name="Table 34"/>
          <p:cNvGraphicFramePr>
            <a:graphicFrameLocks noGrp="1"/>
          </p:cNvGraphicFramePr>
          <p:nvPr>
            <p:extLst>
              <p:ext uri="{D42A27DB-BD31-4B8C-83A1-F6EECF244321}">
                <p14:modId xmlns:p14="http://schemas.microsoft.com/office/powerpoint/2010/main" val="214147626"/>
              </p:ext>
            </p:extLst>
          </p:nvPr>
        </p:nvGraphicFramePr>
        <p:xfrm>
          <a:off x="2608425" y="1271090"/>
          <a:ext cx="1287337" cy="914400"/>
        </p:xfrm>
        <a:graphic>
          <a:graphicData uri="http://schemas.openxmlformats.org/drawingml/2006/table">
            <a:tbl>
              <a:tblPr firstRow="1" bandRow="1">
                <a:tableStyleId>{7EC00211-79DF-4602-A6AE-F3F377FFFE4B}</a:tableStyleId>
              </a:tblPr>
              <a:tblGrid>
                <a:gridCol w="208280">
                  <a:extLst>
                    <a:ext uri="{9D8B030D-6E8A-4147-A177-3AD203B41FA5}">
                      <a16:colId xmlns:a16="http://schemas.microsoft.com/office/drawing/2014/main" val="20000"/>
                    </a:ext>
                  </a:extLst>
                </a:gridCol>
                <a:gridCol w="1079057">
                  <a:extLst>
                    <a:ext uri="{9D8B030D-6E8A-4147-A177-3AD203B41FA5}">
                      <a16:colId xmlns:a16="http://schemas.microsoft.com/office/drawing/2014/main" val="20001"/>
                    </a:ext>
                  </a:extLst>
                </a:gridCol>
              </a:tblGrid>
              <a:tr h="173850">
                <a:tc>
                  <a:txBody>
                    <a:bodyPr/>
                    <a:lstStyle/>
                    <a:p>
                      <a:endParaRPr lang="en-GB" sz="6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0B1"/>
                    </a:solidFill>
                  </a:tcPr>
                </a:tc>
                <a:tc>
                  <a:txBody>
                    <a:bodyPr/>
                    <a:lstStyle/>
                    <a:p>
                      <a:r>
                        <a:rPr lang="ro-RO" altLang="it-IT" sz="600" dirty="0">
                          <a:latin typeface="Calibri" panose="020F0502020204030204" pitchFamily="34" charset="0"/>
                          <a:ea typeface="Calibri" panose="020F0502020204030204" pitchFamily="34" charset="0"/>
                          <a:cs typeface="Calibri" panose="020F0502020204030204" pitchFamily="34" charset="0"/>
                        </a:rPr>
                        <a:t>Microzona Argeș</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endParaRPr lang="en-GB" sz="600" dirty="0"/>
                    </a:p>
                  </a:txBody>
                  <a:tcP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FF5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ro-RO" sz="6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Microzona Câmpulung</a:t>
                      </a:r>
                    </a:p>
                  </a:txBody>
                  <a:tcP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4463">
                <a:tc>
                  <a:txBody>
                    <a:bodyPr/>
                    <a:lstStyle/>
                    <a:p>
                      <a:endParaRPr lang="en-GB" sz="600" dirty="0"/>
                    </a:p>
                  </a:txBody>
                  <a:tcP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D787E"/>
                    </a:solidFill>
                  </a:tcPr>
                </a:tc>
                <a:tc>
                  <a:txBody>
                    <a:bodyPr/>
                    <a:lstStyle/>
                    <a:p>
                      <a:r>
                        <a:rPr lang="ro-RO" sz="600" noProof="0" dirty="0">
                          <a:latin typeface="Calibri" panose="020F0502020204030204" pitchFamily="34" charset="0"/>
                          <a:ea typeface="Calibri" panose="020F0502020204030204" pitchFamily="34" charset="0"/>
                          <a:cs typeface="Calibri" panose="020F0502020204030204" pitchFamily="34" charset="0"/>
                        </a:rPr>
                        <a:t>Microzona Costești</a:t>
                      </a:r>
                    </a:p>
                  </a:txBody>
                  <a:tcP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4463">
                <a:tc>
                  <a:txBody>
                    <a:bodyPr/>
                    <a:lstStyle/>
                    <a:p>
                      <a:endParaRPr lang="en-GB" sz="600" dirty="0"/>
                    </a:p>
                  </a:txBody>
                  <a:tcP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D504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ro-RO" sz="6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Microzona Pitești</a:t>
                      </a:r>
                    </a:p>
                  </a:txBody>
                  <a:tcP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2880">
                <a:tc>
                  <a:txBody>
                    <a:bodyPr/>
                    <a:lstStyle/>
                    <a:p>
                      <a:endParaRPr lang="en-GB" sz="600" dirty="0"/>
                    </a:p>
                  </a:txBody>
                  <a:tcP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7A63"/>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ro-RO" sz="6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Topoloveni</a:t>
                      </a:r>
                    </a:p>
                  </a:txBody>
                  <a:tcP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a:xfrm>
            <a:off x="603621" y="289546"/>
            <a:ext cx="7704000" cy="370316"/>
          </a:xfrm>
        </p:spPr>
        <p:txBody>
          <a:bodyPr/>
          <a:lstStyle/>
          <a:p>
            <a:r>
              <a:rPr lang="ro-RO" sz="1400"/>
              <a:t>Metodologia studiului</a:t>
            </a:r>
          </a:p>
        </p:txBody>
      </p:sp>
      <p:graphicFrame>
        <p:nvGraphicFramePr>
          <p:cNvPr id="4" name="Table 3"/>
          <p:cNvGraphicFramePr>
            <a:graphicFrameLocks noGrp="1"/>
          </p:cNvGraphicFramePr>
          <p:nvPr>
            <p:extLst>
              <p:ext uri="{D42A27DB-BD31-4B8C-83A1-F6EECF244321}">
                <p14:modId xmlns:p14="http://schemas.microsoft.com/office/powerpoint/2010/main" val="1877730285"/>
              </p:ext>
            </p:extLst>
          </p:nvPr>
        </p:nvGraphicFramePr>
        <p:xfrm>
          <a:off x="3996490" y="1083180"/>
          <a:ext cx="4006736" cy="3243538"/>
        </p:xfrm>
        <a:graphic>
          <a:graphicData uri="http://schemas.openxmlformats.org/drawingml/2006/table">
            <a:tbl>
              <a:tblPr firstRow="1" bandRow="1">
                <a:tableStyleId>{72833802-FEF1-4C79-8D5D-14CF1EAF98D9}</a:tableStyleId>
              </a:tblPr>
              <a:tblGrid>
                <a:gridCol w="246533">
                  <a:extLst>
                    <a:ext uri="{9D8B030D-6E8A-4147-A177-3AD203B41FA5}">
                      <a16:colId xmlns:a16="http://schemas.microsoft.com/office/drawing/2014/main" val="20000"/>
                    </a:ext>
                  </a:extLst>
                </a:gridCol>
                <a:gridCol w="998220">
                  <a:extLst>
                    <a:ext uri="{9D8B030D-6E8A-4147-A177-3AD203B41FA5}">
                      <a16:colId xmlns:a16="http://schemas.microsoft.com/office/drawing/2014/main" val="20001"/>
                    </a:ext>
                  </a:extLst>
                </a:gridCol>
                <a:gridCol w="2761983">
                  <a:extLst>
                    <a:ext uri="{9D8B030D-6E8A-4147-A177-3AD203B41FA5}">
                      <a16:colId xmlns:a16="http://schemas.microsoft.com/office/drawing/2014/main" val="20002"/>
                    </a:ext>
                  </a:extLst>
                </a:gridCol>
              </a:tblGrid>
              <a:tr h="290365">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800" dirty="0"/>
                        <a:t>UTP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ro-RO" sz="800" noProof="0" dirty="0"/>
                        <a:t>Localit</a:t>
                      </a:r>
                      <a:r>
                        <a:rPr lang="ro-RO" sz="800" dirty="0"/>
                        <a:t>ăți componente</a:t>
                      </a: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09798">
                <a:tc>
                  <a:txBody>
                    <a:bodyPr/>
                    <a:lstStyle/>
                    <a:p>
                      <a:pPr algn="ctr"/>
                      <a:r>
                        <a:rPr lang="en-GB" sz="800" dirty="0">
                          <a:latin typeface="Calibri" panose="020F0502020204030204" pitchFamily="34" charset="0"/>
                          <a:ea typeface="Calibri" panose="020F0502020204030204" pitchFamily="34" charset="0"/>
                          <a:cs typeface="Calibri" panose="020F050202020403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o-RO" altLang="it-IT" sz="800" b="0" i="0" u="none" strike="noStrike" dirty="0">
                          <a:solidFill>
                            <a:srgbClr val="000000"/>
                          </a:solidFill>
                          <a:effectLst/>
                          <a:latin typeface="Calibri" panose="020F0502020204030204" pitchFamily="34" charset="0"/>
                        </a:rPr>
                        <a:t>Microzona Argeș</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dirty="0">
                          <a:latin typeface="Calibri"/>
                          <a:ea typeface="Calibri"/>
                          <a:cs typeface="Calibri"/>
                        </a:rPr>
                        <a:t>Albeștii de Argeș, Arefu, Băiculești, Brăduleț, Cepari, Cicănești, Ciofrângeni, Corbeni, Corbi, Domnești, Mălureni, Municipiul Curtea de Argeș, Mușătești, Nucșoara, Pietroșani, </a:t>
                      </a:r>
                      <a:r>
                        <a:rPr lang="en-GB" sz="800" dirty="0" err="1">
                          <a:latin typeface="Calibri"/>
                          <a:ea typeface="Calibri"/>
                          <a:cs typeface="Calibri"/>
                        </a:rPr>
                        <a:t>Poienarii</a:t>
                      </a:r>
                      <a:r>
                        <a:rPr lang="en-GB" sz="800" dirty="0">
                          <a:latin typeface="Calibri"/>
                          <a:ea typeface="Calibri"/>
                          <a:cs typeface="Calibri"/>
                        </a:rPr>
                        <a:t> de </a:t>
                      </a:r>
                      <a:r>
                        <a:rPr lang="en-GB" sz="800" dirty="0" err="1">
                          <a:latin typeface="Calibri"/>
                          <a:ea typeface="Calibri"/>
                          <a:cs typeface="Calibri"/>
                        </a:rPr>
                        <a:t>Argeș</a:t>
                      </a:r>
                      <a:r>
                        <a:rPr lang="en-GB" sz="800" dirty="0">
                          <a:latin typeface="Calibri"/>
                          <a:ea typeface="Calibri"/>
                          <a:cs typeface="Calibri"/>
                        </a:rPr>
                        <a:t>, </a:t>
                      </a:r>
                      <a:r>
                        <a:rPr lang="en-GB" sz="800" dirty="0" err="1">
                          <a:latin typeface="Calibri"/>
                          <a:ea typeface="Calibri"/>
                          <a:cs typeface="Calibri"/>
                        </a:rPr>
                        <a:t>Sălătrucu</a:t>
                      </a:r>
                      <a:r>
                        <a:rPr lang="en-GB" sz="800" dirty="0">
                          <a:latin typeface="Calibri"/>
                          <a:ea typeface="Calibri"/>
                          <a:cs typeface="Calibri"/>
                        </a:rPr>
                        <a:t>, </a:t>
                      </a:r>
                      <a:r>
                        <a:rPr lang="en-GB" sz="800" dirty="0" err="1">
                          <a:latin typeface="Calibri"/>
                          <a:ea typeface="Calibri"/>
                          <a:cs typeface="Calibri"/>
                        </a:rPr>
                        <a:t>Şuici</a:t>
                      </a:r>
                      <a:r>
                        <a:rPr lang="en-GB" sz="800" dirty="0">
                          <a:latin typeface="Calibri"/>
                          <a:ea typeface="Calibri"/>
                          <a:cs typeface="Calibri"/>
                        </a:rPr>
                        <a:t>, </a:t>
                      </a:r>
                      <a:r>
                        <a:rPr lang="en-GB" sz="800" dirty="0" err="1">
                          <a:latin typeface="Calibri"/>
                          <a:ea typeface="Calibri"/>
                          <a:cs typeface="Calibri"/>
                        </a:rPr>
                        <a:t>Tigveni</a:t>
                      </a:r>
                      <a:r>
                        <a:rPr lang="en-GB" sz="800" dirty="0">
                          <a:latin typeface="Calibri"/>
                          <a:ea typeface="Calibri"/>
                          <a:cs typeface="Calibri"/>
                        </a:rPr>
                        <a:t>, Valea Danului, Valea </a:t>
                      </a:r>
                      <a:r>
                        <a:rPr lang="en-GB" sz="800" dirty="0" err="1">
                          <a:latin typeface="Calibri"/>
                          <a:ea typeface="Calibri"/>
                          <a:cs typeface="Calibri"/>
                        </a:rPr>
                        <a:t>Iașului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0267">
                <a:tc>
                  <a:txBody>
                    <a:bodyPr/>
                    <a:lstStyle/>
                    <a:p>
                      <a:pPr algn="ctr"/>
                      <a:r>
                        <a:rPr lang="en-GB" sz="800" dirty="0">
                          <a:latin typeface="Calibri" panose="020F0502020204030204" pitchFamily="34" charset="0"/>
                          <a:ea typeface="Calibri" panose="020F0502020204030204" pitchFamily="34" charset="0"/>
                          <a:cs typeface="Calibri" panose="020F050202020403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o-RO" sz="800" b="0" i="0" u="none" strike="noStrike" noProof="0" dirty="0">
                          <a:solidFill>
                            <a:srgbClr val="000000"/>
                          </a:solidFill>
                          <a:effectLst/>
                          <a:latin typeface="Calibri" panose="020F0502020204030204" pitchFamily="34" charset="0"/>
                        </a:rPr>
                        <a:t>Microzona Câmpulung</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dirty="0">
                          <a:latin typeface="Calibri"/>
                          <a:ea typeface="Calibri"/>
                          <a:cs typeface="Calibri"/>
                        </a:rPr>
                        <a:t>Albeștii de Muscel, Aninoasa, Bălilești, Berevoești, Boteni, Bughea de Jos, Bughea de Sus, </a:t>
                      </a:r>
                      <a:r>
                        <a:rPr lang="en-GB" sz="800" dirty="0" err="1">
                          <a:latin typeface="Calibri"/>
                          <a:ea typeface="Calibri"/>
                          <a:cs typeface="Calibri"/>
                        </a:rPr>
                        <a:t>Cetățeni</a:t>
                      </a:r>
                      <a:r>
                        <a:rPr lang="en-GB" sz="800" dirty="0">
                          <a:latin typeface="Calibri"/>
                          <a:ea typeface="Calibri"/>
                          <a:cs typeface="Calibri"/>
                        </a:rPr>
                        <a:t>, </a:t>
                      </a:r>
                      <a:r>
                        <a:rPr lang="en-GB" sz="800" dirty="0" err="1">
                          <a:latin typeface="Calibri"/>
                          <a:ea typeface="Calibri"/>
                          <a:cs typeface="Calibri"/>
                        </a:rPr>
                        <a:t>Dâmbovicioara</a:t>
                      </a:r>
                      <a:r>
                        <a:rPr lang="en-GB" sz="800" dirty="0">
                          <a:latin typeface="Calibri"/>
                          <a:ea typeface="Calibri"/>
                          <a:cs typeface="Calibri"/>
                        </a:rPr>
                        <a:t>, </a:t>
                      </a:r>
                      <a:r>
                        <a:rPr lang="en-GB" sz="800" dirty="0" err="1">
                          <a:latin typeface="Calibri"/>
                          <a:ea typeface="Calibri"/>
                          <a:cs typeface="Calibri"/>
                        </a:rPr>
                        <a:t>Dârmănești</a:t>
                      </a:r>
                      <a:r>
                        <a:rPr lang="en-GB" sz="800" dirty="0">
                          <a:latin typeface="Calibri"/>
                          <a:ea typeface="Calibri"/>
                          <a:cs typeface="Calibri"/>
                        </a:rPr>
                        <a:t>, </a:t>
                      </a:r>
                      <a:r>
                        <a:rPr lang="en-GB" sz="800" dirty="0" err="1">
                          <a:latin typeface="Calibri"/>
                          <a:ea typeface="Calibri"/>
                          <a:cs typeface="Calibri"/>
                        </a:rPr>
                        <a:t>Davidești</a:t>
                      </a:r>
                      <a:r>
                        <a:rPr lang="en-GB" sz="800" dirty="0">
                          <a:latin typeface="Calibri"/>
                          <a:ea typeface="Calibri"/>
                          <a:cs typeface="Calibri"/>
                        </a:rPr>
                        <a:t>, </a:t>
                      </a:r>
                      <a:r>
                        <a:rPr lang="en-GB" sz="800" dirty="0" err="1">
                          <a:latin typeface="Calibri"/>
                          <a:ea typeface="Calibri"/>
                          <a:cs typeface="Calibri"/>
                        </a:rPr>
                        <a:t>Dragoslavele</a:t>
                      </a:r>
                      <a:r>
                        <a:rPr lang="en-GB" sz="800" dirty="0">
                          <a:latin typeface="Calibri"/>
                          <a:ea typeface="Calibri"/>
                          <a:cs typeface="Calibri"/>
                        </a:rPr>
                        <a:t>, </a:t>
                      </a:r>
                      <a:r>
                        <a:rPr lang="en-GB" sz="800" dirty="0" err="1">
                          <a:latin typeface="Calibri"/>
                          <a:ea typeface="Calibri"/>
                          <a:cs typeface="Calibri"/>
                        </a:rPr>
                        <a:t>Godeni</a:t>
                      </a:r>
                      <a:r>
                        <a:rPr lang="en-GB" sz="800" dirty="0">
                          <a:latin typeface="Calibri"/>
                          <a:ea typeface="Calibri"/>
                          <a:cs typeface="Calibri"/>
                        </a:rPr>
                        <a:t>, </a:t>
                      </a:r>
                      <a:r>
                        <a:rPr lang="en-GB" sz="800" dirty="0" err="1">
                          <a:latin typeface="Calibri"/>
                          <a:ea typeface="Calibri"/>
                          <a:cs typeface="Calibri"/>
                        </a:rPr>
                        <a:t>Hârtiești</a:t>
                      </a:r>
                      <a:r>
                        <a:rPr lang="en-GB" sz="800" dirty="0">
                          <a:latin typeface="Calibri"/>
                          <a:ea typeface="Calibri"/>
                          <a:cs typeface="Calibri"/>
                        </a:rPr>
                        <a:t>, </a:t>
                      </a:r>
                      <a:r>
                        <a:rPr lang="en-GB" sz="800" dirty="0" err="1">
                          <a:latin typeface="Calibri"/>
                          <a:ea typeface="Calibri"/>
                          <a:cs typeface="Calibri"/>
                        </a:rPr>
                        <a:t>Lerești</a:t>
                      </a:r>
                      <a:r>
                        <a:rPr lang="en-GB" sz="800" dirty="0">
                          <a:latin typeface="Calibri"/>
                          <a:ea typeface="Calibri"/>
                          <a:cs typeface="Calibri"/>
                        </a:rPr>
                        <a:t>, </a:t>
                      </a:r>
                      <a:r>
                        <a:rPr lang="en-GB" sz="800" dirty="0" err="1">
                          <a:latin typeface="Calibri"/>
                          <a:ea typeface="Calibri"/>
                          <a:cs typeface="Calibri"/>
                        </a:rPr>
                        <a:t>Mihăești</a:t>
                      </a:r>
                      <a:r>
                        <a:rPr lang="en-GB" sz="800" dirty="0">
                          <a:latin typeface="Calibri"/>
                          <a:ea typeface="Calibri"/>
                          <a:cs typeface="Calibri"/>
                        </a:rPr>
                        <a:t>, </a:t>
                      </a:r>
                      <a:r>
                        <a:rPr lang="en-GB" sz="800" dirty="0" err="1">
                          <a:latin typeface="Calibri"/>
                          <a:ea typeface="Calibri"/>
                          <a:cs typeface="Calibri"/>
                        </a:rPr>
                        <a:t>Mioarele</a:t>
                      </a:r>
                      <a:r>
                        <a:rPr lang="en-GB" sz="800" dirty="0">
                          <a:latin typeface="Calibri"/>
                          <a:ea typeface="Calibri"/>
                          <a:cs typeface="Calibri"/>
                        </a:rPr>
                        <a:t>, </a:t>
                      </a:r>
                      <a:r>
                        <a:rPr lang="en-GB" sz="800" dirty="0" err="1">
                          <a:latin typeface="Calibri"/>
                          <a:ea typeface="Calibri"/>
                          <a:cs typeface="Calibri"/>
                        </a:rPr>
                        <a:t>Municipiu</a:t>
                      </a:r>
                      <a:r>
                        <a:rPr lang="en-GB" sz="800" dirty="0">
                          <a:latin typeface="Calibri"/>
                          <a:ea typeface="Calibri"/>
                          <a:cs typeface="Calibri"/>
                        </a:rPr>
                        <a:t> </a:t>
                      </a:r>
                      <a:r>
                        <a:rPr lang="en-GB" sz="800" dirty="0" err="1">
                          <a:latin typeface="Calibri"/>
                          <a:ea typeface="Calibri"/>
                          <a:cs typeface="Calibri"/>
                        </a:rPr>
                        <a:t>Câmpulung</a:t>
                      </a:r>
                      <a:r>
                        <a:rPr lang="en-GB" sz="800" dirty="0">
                          <a:latin typeface="Calibri"/>
                          <a:ea typeface="Calibri"/>
                          <a:cs typeface="Calibri"/>
                        </a:rPr>
                        <a:t>, </a:t>
                      </a:r>
                      <a:r>
                        <a:rPr lang="en-GB" sz="800" dirty="0" err="1">
                          <a:latin typeface="Calibri"/>
                          <a:ea typeface="Calibri"/>
                          <a:cs typeface="Calibri"/>
                        </a:rPr>
                        <a:t>Poienarii</a:t>
                      </a:r>
                      <a:r>
                        <a:rPr lang="en-GB" sz="800" dirty="0">
                          <a:latin typeface="Calibri"/>
                          <a:ea typeface="Calibri"/>
                          <a:cs typeface="Calibri"/>
                        </a:rPr>
                        <a:t> de </a:t>
                      </a:r>
                      <a:r>
                        <a:rPr lang="en-GB" sz="800" dirty="0" err="1">
                          <a:latin typeface="Calibri"/>
                          <a:ea typeface="Calibri"/>
                          <a:cs typeface="Calibri"/>
                        </a:rPr>
                        <a:t>Muscel</a:t>
                      </a:r>
                      <a:r>
                        <a:rPr lang="en-GB" sz="800" dirty="0">
                          <a:latin typeface="Calibri"/>
                          <a:ea typeface="Calibri"/>
                          <a:cs typeface="Calibri"/>
                        </a:rPr>
                        <a:t>, </a:t>
                      </a:r>
                      <a:r>
                        <a:rPr lang="en-GB" sz="800" dirty="0" err="1">
                          <a:latin typeface="Calibri"/>
                          <a:ea typeface="Calibri"/>
                          <a:cs typeface="Calibri"/>
                        </a:rPr>
                        <a:t>Rucăr</a:t>
                      </a:r>
                      <a:r>
                        <a:rPr lang="en-GB" sz="800" dirty="0">
                          <a:latin typeface="Calibri"/>
                          <a:ea typeface="Calibri"/>
                          <a:cs typeface="Calibri"/>
                        </a:rPr>
                        <a:t>, </a:t>
                      </a:r>
                      <a:r>
                        <a:rPr lang="en-GB" sz="800" dirty="0" err="1">
                          <a:latin typeface="Calibri"/>
                          <a:ea typeface="Calibri"/>
                          <a:cs typeface="Calibri"/>
                        </a:rPr>
                        <a:t>Schitu</a:t>
                      </a:r>
                      <a:r>
                        <a:rPr lang="en-GB" sz="800" dirty="0">
                          <a:latin typeface="Calibri"/>
                          <a:ea typeface="Calibri"/>
                          <a:cs typeface="Calibri"/>
                        </a:rPr>
                        <a:t> </a:t>
                      </a:r>
                      <a:r>
                        <a:rPr lang="en-GB" sz="800" dirty="0" err="1">
                          <a:latin typeface="Calibri"/>
                          <a:ea typeface="Calibri"/>
                          <a:cs typeface="Calibri"/>
                        </a:rPr>
                        <a:t>Golești</a:t>
                      </a:r>
                      <a:r>
                        <a:rPr lang="en-GB" sz="800" dirty="0">
                          <a:latin typeface="Calibri"/>
                          <a:ea typeface="Calibri"/>
                          <a:cs typeface="Calibri"/>
                        </a:rPr>
                        <a:t>, </a:t>
                      </a:r>
                      <a:r>
                        <a:rPr lang="en-GB" sz="800" dirty="0" err="1">
                          <a:latin typeface="Calibri"/>
                          <a:ea typeface="Calibri"/>
                          <a:cs typeface="Calibri"/>
                        </a:rPr>
                        <a:t>Stâlpeni</a:t>
                      </a:r>
                      <a:r>
                        <a:rPr lang="en-GB" sz="800" dirty="0">
                          <a:latin typeface="Calibri"/>
                          <a:ea typeface="Calibri"/>
                          <a:cs typeface="Calibri"/>
                        </a:rPr>
                        <a:t>, </a:t>
                      </a:r>
                      <a:r>
                        <a:rPr lang="en-GB" sz="800" dirty="0" err="1">
                          <a:latin typeface="Calibri"/>
                          <a:ea typeface="Calibri"/>
                          <a:cs typeface="Calibri"/>
                        </a:rPr>
                        <a:t>Stoenești</a:t>
                      </a:r>
                      <a:r>
                        <a:rPr lang="en-GB" sz="800" dirty="0">
                          <a:latin typeface="Calibri"/>
                          <a:ea typeface="Calibri"/>
                          <a:cs typeface="Calibri"/>
                        </a:rPr>
                        <a:t>, </a:t>
                      </a:r>
                      <a:r>
                        <a:rPr lang="en-GB" sz="800" dirty="0" err="1">
                          <a:latin typeface="Calibri"/>
                          <a:ea typeface="Calibri"/>
                          <a:cs typeface="Calibri"/>
                        </a:rPr>
                        <a:t>Țiţești</a:t>
                      </a:r>
                      <a:r>
                        <a:rPr lang="en-GB" sz="800" dirty="0">
                          <a:latin typeface="Calibri"/>
                          <a:ea typeface="Calibri"/>
                          <a:cs typeface="Calibri"/>
                        </a:rPr>
                        <a:t>, Valea Mare Pravăț, Vlădești, Vulturești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4134">
                <a:tc>
                  <a:txBody>
                    <a:bodyPr/>
                    <a:lstStyle/>
                    <a:p>
                      <a:pPr algn="ctr"/>
                      <a:r>
                        <a:rPr lang="en-GB" sz="800" dirty="0">
                          <a:latin typeface="Calibri" panose="020F0502020204030204" pitchFamily="34" charset="0"/>
                          <a:ea typeface="Calibri" panose="020F0502020204030204" pitchFamily="34" charset="0"/>
                          <a:cs typeface="Calibri" panose="020F050202020403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o-RO" sz="800" b="0" i="0" u="none" strike="noStrike" noProof="0" dirty="0">
                          <a:solidFill>
                            <a:srgbClr val="000000"/>
                          </a:solidFill>
                          <a:effectLst/>
                          <a:latin typeface="Calibri" panose="020F0502020204030204" pitchFamily="34" charset="0"/>
                        </a:rPr>
                        <a:t>Microzona Costești</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dirty="0">
                          <a:latin typeface="Calibri" panose="020F0502020204030204" pitchFamily="34" charset="0"/>
                          <a:ea typeface="Calibri" panose="020F0502020204030204" pitchFamily="34" charset="0"/>
                          <a:cs typeface="Calibri" panose="020F0502020204030204" pitchFamily="34" charset="0"/>
                        </a:rPr>
                        <a:t>Bârla, Buzoești, Căldăraru, Hârșești, Izvoru, Lunca Corbului, Miroși, Mozăceni, Negrași, Oraș Costești, Popești, Râca, Recea, Rociu, Săpata, Slobozia, Ștefan cel Mare, Stolnici, Suseni, Ungheni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0933">
                <a:tc>
                  <a:txBody>
                    <a:bodyPr/>
                    <a:lstStyle/>
                    <a:p>
                      <a:pPr algn="ctr"/>
                      <a:r>
                        <a:rPr lang="en-GB" sz="800" dirty="0">
                          <a:latin typeface="Calibri" panose="020F0502020204030204" pitchFamily="34" charset="0"/>
                          <a:ea typeface="Calibri" panose="020F0502020204030204" pitchFamily="34" charset="0"/>
                          <a:cs typeface="Calibri" panose="020F050202020403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o-RO" sz="800" b="0" i="0" u="none" strike="noStrike" noProof="0" dirty="0">
                          <a:solidFill>
                            <a:srgbClr val="000000"/>
                          </a:solidFill>
                          <a:effectLst/>
                          <a:latin typeface="Calibri" panose="020F0502020204030204" pitchFamily="34" charset="0"/>
                        </a:rPr>
                        <a:t>Microzona Pitești</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dirty="0">
                          <a:latin typeface="Calibri" panose="020F0502020204030204" pitchFamily="34" charset="0"/>
                          <a:ea typeface="Calibri" panose="020F0502020204030204" pitchFamily="34" charset="0"/>
                          <a:cs typeface="Calibri" panose="020F0502020204030204" pitchFamily="34" charset="0"/>
                        </a:rPr>
                        <a:t>Albota, Băbana, Bascov, Bradu, Budeasa, Ciomăgești, Cocu, Cotmeana, Cuca, Drăganu, Mărăcineni, Merișani, Micești, Morărești, Moșoaia, Municipiul Pitești, Oarja, Oraș Mioveni, Oraș Ștefănești, Poiana Lacului, Uda, Vedea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2853">
                <a:tc>
                  <a:txBody>
                    <a:bodyPr/>
                    <a:lstStyle/>
                    <a:p>
                      <a:pPr algn="ctr"/>
                      <a:r>
                        <a:rPr lang="en-GB" sz="800" dirty="0">
                          <a:latin typeface="Calibri" panose="020F0502020204030204" pitchFamily="34" charset="0"/>
                          <a:ea typeface="Calibri" panose="020F0502020204030204" pitchFamily="34" charset="0"/>
                          <a:cs typeface="Calibri" panose="020F050202020403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o-RO" sz="800" b="0" i="0" u="none" strike="noStrike" noProof="0" dirty="0">
                          <a:solidFill>
                            <a:srgbClr val="000000"/>
                          </a:solidFill>
                          <a:effectLst/>
                          <a:latin typeface="Calibri" panose="020F0502020204030204" pitchFamily="34" charset="0"/>
                        </a:rPr>
                        <a:t>Topoloveni</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o-RO" sz="800" dirty="0" err="1">
                          <a:latin typeface="Calibri"/>
                          <a:ea typeface="Calibri"/>
                          <a:cs typeface="Calibri"/>
                        </a:rPr>
                        <a:t>Beleți</a:t>
                      </a:r>
                      <a:r>
                        <a:rPr lang="ro-RO" sz="800" dirty="0">
                          <a:latin typeface="Calibri"/>
                          <a:ea typeface="Calibri"/>
                          <a:cs typeface="Calibri"/>
                        </a:rPr>
                        <a:t>-Negrești, Bogați, Botești, </a:t>
                      </a:r>
                      <a:r>
                        <a:rPr lang="ro-RO" sz="800" dirty="0" err="1">
                          <a:latin typeface="Calibri"/>
                          <a:ea typeface="Calibri"/>
                          <a:cs typeface="Calibri"/>
                        </a:rPr>
                        <a:t>Calinești</a:t>
                      </a:r>
                      <a:r>
                        <a:rPr lang="ro-RO" sz="800" dirty="0">
                          <a:latin typeface="Calibri"/>
                          <a:ea typeface="Calibri"/>
                          <a:cs typeface="Calibri"/>
                        </a:rPr>
                        <a:t>, Căteasca, Dobrești, Leordeni, Oraș Topoloveni, Priboieni, Rătești, Teiu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solidFill>
                  <a:schemeClr val="tx1"/>
                </a:solidFill>
              </a:rPr>
              <a:t>Populație. Social.</a:t>
            </a:r>
          </a:p>
        </p:txBody>
      </p:sp>
      <p:sp>
        <p:nvSpPr>
          <p:cNvPr id="7" name="CasetăText 12"/>
          <p:cNvSpPr txBox="1"/>
          <p:nvPr/>
        </p:nvSpPr>
        <p:spPr>
          <a:xfrm>
            <a:off x="357446" y="1003476"/>
            <a:ext cx="3777857"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Locuința în care locuiți acum este…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hart 5"/>
          <p:cNvGraphicFramePr/>
          <p:nvPr>
            <p:extLst>
              <p:ext uri="{D42A27DB-BD31-4B8C-83A1-F6EECF244321}">
                <p14:modId xmlns:p14="http://schemas.microsoft.com/office/powerpoint/2010/main" val="1729994975"/>
              </p:ext>
            </p:extLst>
          </p:nvPr>
        </p:nvGraphicFramePr>
        <p:xfrm>
          <a:off x="875314" y="1200768"/>
          <a:ext cx="2792931" cy="2037109"/>
        </p:xfrm>
        <a:graphic>
          <a:graphicData uri="http://schemas.openxmlformats.org/drawingml/2006/chart">
            <c:chart xmlns:c="http://schemas.openxmlformats.org/drawingml/2006/chart" xmlns:r="http://schemas.openxmlformats.org/officeDocument/2006/relationships" r:id="rId3"/>
          </a:graphicData>
        </a:graphic>
      </p:graphicFrame>
      <p:sp>
        <p:nvSpPr>
          <p:cNvPr id="15" name="CasetăText 12"/>
          <p:cNvSpPr txBox="1"/>
          <p:nvPr/>
        </p:nvSpPr>
        <p:spPr>
          <a:xfrm>
            <a:off x="2672991" y="2345150"/>
            <a:ext cx="1844040" cy="645160"/>
          </a:xfrm>
          <a:prstGeom prst="rect">
            <a:avLst/>
          </a:prstGeom>
          <a:noFill/>
        </p:spPr>
        <p:txBody>
          <a:bodyPr wrap="square" rtlCol="0">
            <a:spAutoFit/>
          </a:bodyPr>
          <a:lstStyle/>
          <a:p>
            <a:pPr lvl="0"/>
            <a:r>
              <a:rPr lang="ro-RO" sz="900" dirty="0">
                <a:latin typeface="Calibri" panose="020F0502020204030204" pitchFamily="34" charset="0"/>
                <a:ea typeface="Calibri" panose="020F0502020204030204" pitchFamily="34" charset="0"/>
                <a:cs typeface="Calibri" panose="020F0502020204030204" pitchFamily="34" charset="0"/>
              </a:rPr>
              <a:t>Medie credit ipotecar: 1581,25</a:t>
            </a:r>
          </a:p>
          <a:p>
            <a:pPr lvl="0"/>
            <a:r>
              <a:rPr lang="ro-RO" sz="900" dirty="0">
                <a:latin typeface="Calibri" panose="020F0502020204030204" pitchFamily="34" charset="0"/>
                <a:ea typeface="Calibri" panose="020F0502020204030204" pitchFamily="34" charset="0"/>
                <a:cs typeface="Calibri" panose="020F0502020204030204" pitchFamily="34" charset="0"/>
              </a:rPr>
              <a:t>Medie chirie general: 994,44</a:t>
            </a:r>
          </a:p>
          <a:p>
            <a:pPr lvl="0"/>
            <a:r>
              <a:rPr lang="ro-RO" sz="900" dirty="0">
                <a:latin typeface="Calibri" panose="020F0502020204030204" pitchFamily="34" charset="0"/>
                <a:ea typeface="Calibri" panose="020F0502020204030204" pitchFamily="34" charset="0"/>
                <a:cs typeface="Calibri" panose="020F0502020204030204" pitchFamily="34" charset="0"/>
              </a:rPr>
              <a:t>Medie chirie la particular: </a:t>
            </a:r>
            <a:r>
              <a:rPr lang="ro-RO" sz="900" dirty="0">
                <a:latin typeface="Calibri" panose="020F0502020204030204" pitchFamily="34" charset="0"/>
                <a:ea typeface="Calibri" panose="020F0502020204030204" pitchFamily="34" charset="0"/>
                <a:cs typeface="Calibri" panose="020F0502020204030204" pitchFamily="34" charset="0"/>
                <a:sym typeface="+mn-ea"/>
              </a:rPr>
              <a:t>1071,42</a:t>
            </a:r>
            <a:endParaRPr lang="ro-RO" sz="900" dirty="0">
              <a:latin typeface="Calibri" panose="020F0502020204030204" pitchFamily="34" charset="0"/>
              <a:ea typeface="Calibri" panose="020F0502020204030204" pitchFamily="34" charset="0"/>
              <a:cs typeface="Calibri" panose="020F0502020204030204" pitchFamily="34" charset="0"/>
            </a:endParaRPr>
          </a:p>
          <a:p>
            <a:pPr lvl="0"/>
            <a:r>
              <a:rPr lang="ro-RO" sz="900" dirty="0">
                <a:latin typeface="Calibri" panose="020F0502020204030204" pitchFamily="34" charset="0"/>
                <a:ea typeface="Calibri" panose="020F0502020204030204" pitchFamily="34" charset="0"/>
                <a:cs typeface="Calibri" panose="020F0502020204030204" pitchFamily="34" charset="0"/>
              </a:rPr>
              <a:t>Medie chirie la stat: 725,0</a:t>
            </a:r>
          </a:p>
        </p:txBody>
      </p:sp>
      <p:graphicFrame>
        <p:nvGraphicFramePr>
          <p:cNvPr id="16" name="Table 15"/>
          <p:cNvGraphicFramePr>
            <a:graphicFrameLocks noGrp="1"/>
          </p:cNvGraphicFramePr>
          <p:nvPr/>
        </p:nvGraphicFramePr>
        <p:xfrm>
          <a:off x="532098" y="3434244"/>
          <a:ext cx="3237735" cy="820082"/>
        </p:xfrm>
        <a:graphic>
          <a:graphicData uri="http://schemas.openxmlformats.org/drawingml/2006/table">
            <a:tbl>
              <a:tblPr firstRow="1" bandRow="1">
                <a:tableStyleId>{6E25E649-3F16-4E02-A733-19D2CDBF48F0}</a:tableStyleId>
              </a:tblPr>
              <a:tblGrid>
                <a:gridCol w="354965">
                  <a:extLst>
                    <a:ext uri="{9D8B030D-6E8A-4147-A177-3AD203B41FA5}">
                      <a16:colId xmlns:a16="http://schemas.microsoft.com/office/drawing/2014/main" val="20000"/>
                    </a:ext>
                  </a:extLst>
                </a:gridCol>
                <a:gridCol w="636775">
                  <a:extLst>
                    <a:ext uri="{9D8B030D-6E8A-4147-A177-3AD203B41FA5}">
                      <a16:colId xmlns:a16="http://schemas.microsoft.com/office/drawing/2014/main" val="20001"/>
                    </a:ext>
                  </a:extLst>
                </a:gridCol>
                <a:gridCol w="975360">
                  <a:extLst>
                    <a:ext uri="{9D8B030D-6E8A-4147-A177-3AD203B41FA5}">
                      <a16:colId xmlns:a16="http://schemas.microsoft.com/office/drawing/2014/main" val="20002"/>
                    </a:ext>
                  </a:extLst>
                </a:gridCol>
                <a:gridCol w="524510">
                  <a:extLst>
                    <a:ext uri="{9D8B030D-6E8A-4147-A177-3AD203B41FA5}">
                      <a16:colId xmlns:a16="http://schemas.microsoft.com/office/drawing/2014/main" val="20003"/>
                    </a:ext>
                  </a:extLst>
                </a:gridCol>
                <a:gridCol w="746125">
                  <a:extLst>
                    <a:ext uri="{9D8B030D-6E8A-4147-A177-3AD203B41FA5}">
                      <a16:colId xmlns:a16="http://schemas.microsoft.com/office/drawing/2014/main" val="20004"/>
                    </a:ext>
                  </a:extLst>
                </a:gridCol>
              </a:tblGrid>
              <a:tr h="591185">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4">
                        <a:lumMod val="75000"/>
                      </a:schemeClr>
                    </a:solidFill>
                  </a:tcPr>
                </a:tc>
                <a:tc>
                  <a:txBody>
                    <a:bodyPr/>
                    <a:lstStyle/>
                    <a:p>
                      <a:pPr algn="ctr" fontAlgn="b"/>
                      <a:r>
                        <a:rPr lang="ro-RO" sz="800" b="1" u="none" strike="noStrike" dirty="0" err="1">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4">
                        <a:lumMod val="75000"/>
                      </a:schemeClr>
                    </a:solidFill>
                  </a:tcPr>
                </a:tc>
                <a:tc>
                  <a:txBody>
                    <a:bodyPr/>
                    <a:lstStyle/>
                    <a:p>
                      <a:pPr algn="ctr" fontAlgn="b"/>
                      <a:r>
                        <a:rPr lang="ro-RO" sz="800" b="1" u="none" strike="noStrike" dirty="0">
                          <a:solidFill>
                            <a:schemeClr val="bg1"/>
                          </a:solidFill>
                          <a:effectLst/>
                        </a:rPr>
                        <a:t>Microzona Câmpulung</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4">
                        <a:lumMod val="75000"/>
                      </a:schemeClr>
                    </a:solidFill>
                  </a:tcPr>
                </a:tc>
                <a:tc>
                  <a:txBody>
                    <a:bodyPr/>
                    <a:lstStyle/>
                    <a:p>
                      <a:pPr algn="ctr" fontAlgn="b"/>
                      <a:r>
                        <a:rPr lang="ro-RO" sz="800" b="1" u="none" strike="noStrike" dirty="0">
                          <a:solidFill>
                            <a:schemeClr val="bg1"/>
                          </a:solidFill>
                          <a:effectLst/>
                        </a:rPr>
                        <a:t>Microzona Pitești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4">
                        <a:lumMod val="75000"/>
                      </a:schemeClr>
                    </a:solidFill>
                  </a:tcPr>
                </a:tc>
                <a:tc>
                  <a:txBody>
                    <a:bodyPr/>
                    <a:lstStyle/>
                    <a:p>
                      <a:pPr algn="ctr" fontAlgn="b"/>
                      <a:r>
                        <a:rPr lang="ro-RO" sz="800" b="1" u="none" strike="noStrike" dirty="0">
                          <a:solidFill>
                            <a:schemeClr val="bg1"/>
                          </a:solidFill>
                          <a:effectLst/>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4">
                        <a:lumMod val="75000"/>
                      </a:schemeClr>
                    </a:solidFill>
                  </a:tcPr>
                </a:tc>
                <a:extLst>
                  <a:ext uri="{0D108BD9-81ED-4DB2-BD59-A6C34878D82A}">
                    <a16:rowId xmlns:a16="http://schemas.microsoft.com/office/drawing/2014/main" val="10000"/>
                  </a:ext>
                </a:extLst>
              </a:tr>
              <a:tr h="228897">
                <a:tc>
                  <a:txBody>
                    <a:bodyPr/>
                    <a:lstStyle/>
                    <a:p>
                      <a:pPr algn="l" fontAlgn="b"/>
                      <a:r>
                        <a:rPr lang="ro-RO"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Medie</a:t>
                      </a:r>
                    </a:p>
                  </a:txBody>
                  <a:tcPr marL="6350" marR="6350" marT="6350" marB="0" anchor="ct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E7E7E7"/>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E7E7E7"/>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FECFC2"/>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E7E7E7"/>
                    </a:solidFill>
                  </a:tcPr>
                </a:tc>
                <a:extLst>
                  <a:ext uri="{0D108BD9-81ED-4DB2-BD59-A6C34878D82A}">
                    <a16:rowId xmlns:a16="http://schemas.microsoft.com/office/drawing/2014/main" val="10001"/>
                  </a:ext>
                </a:extLst>
              </a:tr>
            </a:tbl>
          </a:graphicData>
        </a:graphic>
      </p:graphicFrame>
      <p:sp>
        <p:nvSpPr>
          <p:cNvPr id="18" name="CasetăText 12"/>
          <p:cNvSpPr txBox="1"/>
          <p:nvPr/>
        </p:nvSpPr>
        <p:spPr>
          <a:xfrm>
            <a:off x="4506684" y="1003476"/>
            <a:ext cx="3777857" cy="58356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Cum apreciați valoarea chiriei/ratei față de nivelul câștigurilor? </a:t>
            </a:r>
          </a:p>
          <a:p>
            <a:pPr lvl="0" algn="ctr"/>
            <a:r>
              <a:rPr lang="ro-RO" sz="1000" dirty="0">
                <a:latin typeface="Calibri" panose="020F0502020204030204" pitchFamily="34" charset="0"/>
                <a:ea typeface="Calibri" panose="020F0502020204030204" pitchFamily="34" charset="0"/>
                <a:cs typeface="Calibri" panose="020F0502020204030204" pitchFamily="34" charset="0"/>
              </a:rPr>
              <a:t>% persoane cu chirie de la stat</a:t>
            </a:r>
          </a:p>
        </p:txBody>
      </p:sp>
      <p:graphicFrame>
        <p:nvGraphicFramePr>
          <p:cNvPr id="19" name="Table 18"/>
          <p:cNvGraphicFramePr>
            <a:graphicFrameLocks noGrp="1"/>
          </p:cNvGraphicFramePr>
          <p:nvPr/>
        </p:nvGraphicFramePr>
        <p:xfrm>
          <a:off x="4313147" y="3323530"/>
          <a:ext cx="3710755" cy="1070272"/>
        </p:xfrm>
        <a:graphic>
          <a:graphicData uri="http://schemas.openxmlformats.org/drawingml/2006/table">
            <a:tbl>
              <a:tblPr firstRow="1" bandRow="1">
                <a:tableStyleId>{6E25E649-3F16-4E02-A733-19D2CDBF48F0}</a:tableStyleId>
              </a:tblPr>
              <a:tblGrid>
                <a:gridCol w="1210310">
                  <a:extLst>
                    <a:ext uri="{9D8B030D-6E8A-4147-A177-3AD203B41FA5}">
                      <a16:colId xmlns:a16="http://schemas.microsoft.com/office/drawing/2014/main" val="20000"/>
                    </a:ext>
                  </a:extLst>
                </a:gridCol>
                <a:gridCol w="606240">
                  <a:extLst>
                    <a:ext uri="{9D8B030D-6E8A-4147-A177-3AD203B41FA5}">
                      <a16:colId xmlns:a16="http://schemas.microsoft.com/office/drawing/2014/main" val="20001"/>
                    </a:ext>
                  </a:extLst>
                </a:gridCol>
                <a:gridCol w="638175">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15950">
                  <a:extLst>
                    <a:ext uri="{9D8B030D-6E8A-4147-A177-3AD203B41FA5}">
                      <a16:colId xmlns:a16="http://schemas.microsoft.com/office/drawing/2014/main" val="20004"/>
                    </a:ext>
                  </a:extLst>
                </a:gridCol>
              </a:tblGrid>
              <a:tr h="591185">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bg1">
                        <a:lumMod val="50000"/>
                      </a:schemeClr>
                    </a:solidFill>
                  </a:tcPr>
                </a:tc>
                <a:tc>
                  <a:txBody>
                    <a:bodyPr/>
                    <a:lstStyle/>
                    <a:p>
                      <a:pPr algn="ctr" fontAlgn="b"/>
                      <a:r>
                        <a:rPr lang="ro-RO" sz="800" b="1" u="none" strike="noStrike" dirty="0" err="1">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1">
                        <a:lumMod val="50000"/>
                      </a:schemeClr>
                    </a:solidFill>
                  </a:tcPr>
                </a:tc>
                <a:tc>
                  <a:txBody>
                    <a:bodyPr/>
                    <a:lstStyle/>
                    <a:p>
                      <a:pPr algn="ctr" fontAlgn="b"/>
                      <a:r>
                        <a:rPr lang="ro-RO" sz="800" b="1" u="none" strike="noStrike" dirty="0">
                          <a:solidFill>
                            <a:schemeClr val="bg1"/>
                          </a:solidFill>
                          <a:effectLst/>
                        </a:rPr>
                        <a:t>Microzona Câmpulung</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1">
                        <a:lumMod val="50000"/>
                      </a:schemeClr>
                    </a:solidFill>
                  </a:tcPr>
                </a:tc>
                <a:tc>
                  <a:txBody>
                    <a:bodyPr/>
                    <a:lstStyle/>
                    <a:p>
                      <a:pPr algn="ctr" fontAlgn="b"/>
                      <a:r>
                        <a:rPr lang="ro-RO" sz="800" b="1" u="none" strike="noStrike" dirty="0">
                          <a:solidFill>
                            <a:schemeClr val="bg1"/>
                          </a:solidFill>
                          <a:effectLst/>
                        </a:rPr>
                        <a:t>Microzona Pitești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1">
                        <a:lumMod val="50000"/>
                      </a:schemeClr>
                    </a:solidFill>
                  </a:tcPr>
                </a:tc>
                <a:tc>
                  <a:txBody>
                    <a:bodyPr/>
                    <a:lstStyle/>
                    <a:p>
                      <a:pPr algn="ctr" fontAlgn="b"/>
                      <a:r>
                        <a:rPr lang="ro-RO" sz="800" b="1" u="none" strike="noStrike" dirty="0">
                          <a:solidFill>
                            <a:schemeClr val="bg1"/>
                          </a:solidFill>
                          <a:effectLst/>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1">
                        <a:lumMod val="50000"/>
                      </a:schemeClr>
                    </a:solidFill>
                  </a:tcPr>
                </a:tc>
                <a:extLst>
                  <a:ext uri="{0D108BD9-81ED-4DB2-BD59-A6C34878D82A}">
                    <a16:rowId xmlns:a16="http://schemas.microsoft.com/office/drawing/2014/main" val="10000"/>
                  </a:ext>
                </a:extLst>
              </a:tr>
              <a:tr h="228897">
                <a:tc>
                  <a:txBody>
                    <a:bodyPr/>
                    <a:lstStyle/>
                    <a:p>
                      <a:pPr algn="l" fontAlgn="b"/>
                      <a:r>
                        <a:rPr lang="ro-RO" alt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ste</a:t>
                      </a:r>
                      <a:r>
                        <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acceptabila</a:t>
                      </a:r>
                      <a:endPar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tx2"/>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100%</a:t>
                      </a:r>
                    </a:p>
                  </a:txBody>
                  <a:tcPr marL="7937" marR="7937" marT="7937" anchor="ctr">
                    <a:solidFill>
                      <a:schemeClr val="accent4">
                        <a:lumMod val="40000"/>
                        <a:lumOff val="60000"/>
                      </a:schemeClr>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100%</a:t>
                      </a:r>
                    </a:p>
                  </a:txBody>
                  <a:tcPr marL="7937" marR="7937" marT="7937" anchor="ctr">
                    <a:solidFill>
                      <a:schemeClr val="accent4">
                        <a:lumMod val="40000"/>
                        <a:lumOff val="60000"/>
                      </a:schemeClr>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50%</a:t>
                      </a:r>
                    </a:p>
                  </a:txBody>
                  <a:tcPr marL="7937" marR="7937" marT="7937" anchor="ctr">
                    <a:solidFill>
                      <a:schemeClr val="tx2"/>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100%</a:t>
                      </a:r>
                    </a:p>
                  </a:txBody>
                  <a:tcPr marL="7937" marR="7937" marT="7937" anchor="ctr">
                    <a:solidFill>
                      <a:schemeClr val="accent4">
                        <a:lumMod val="40000"/>
                        <a:lumOff val="60000"/>
                      </a:schemeClr>
                    </a:solidFill>
                  </a:tcPr>
                </a:tc>
                <a:extLst>
                  <a:ext uri="{0D108BD9-81ED-4DB2-BD59-A6C34878D82A}">
                    <a16:rowId xmlns:a16="http://schemas.microsoft.com/office/drawing/2014/main" val="10001"/>
                  </a:ext>
                </a:extLst>
              </a:tr>
              <a:tr h="228897">
                <a:tc>
                  <a:txBody>
                    <a:bodyPr/>
                    <a:lstStyle/>
                    <a:p>
                      <a:pPr algn="l" fontAlgn="b"/>
                      <a:r>
                        <a:rPr lang="ro-RO" alt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
                      </a:r>
                      <a:r>
                        <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 </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este</a:t>
                      </a:r>
                      <a:r>
                        <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acceptabilă</a:t>
                      </a:r>
                      <a:r>
                        <a:rPr lang="ro-RO" alt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 Este foarte greu de suportat</a:t>
                      </a:r>
                    </a:p>
                  </a:txBody>
                  <a:tcPr marL="6350" marR="6350" marT="6350" marB="0" anchor="ctr">
                    <a:noFill/>
                  </a:tcPr>
                </a:tc>
                <a:tc>
                  <a:txBody>
                    <a:bodyPr/>
                    <a:lstStyle/>
                    <a:p>
                      <a:pPr algn="ctr" fontAlgn="ctr"/>
                      <a:r>
                        <a:rPr lang="ro-RO" sz="900" b="0" i="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noFill/>
                  </a:tcPr>
                </a:tc>
                <a:tc>
                  <a:txBody>
                    <a:bodyPr/>
                    <a:lstStyle/>
                    <a:p>
                      <a:pPr algn="ctr" fontAlgn="ctr"/>
                      <a:r>
                        <a:rPr lang="ro-RO" sz="900" b="0" i="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no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50%</a:t>
                      </a:r>
                    </a:p>
                  </a:txBody>
                  <a:tcPr marL="7937" marR="7937" marT="7937" anchor="ctr">
                    <a:solidFill>
                      <a:srgbClr val="FECFC2"/>
                    </a:solidFill>
                  </a:tcPr>
                </a:tc>
                <a:tc>
                  <a:txBody>
                    <a:bodyPr/>
                    <a:lstStyle/>
                    <a:p>
                      <a:pPr algn="ctr" fontAlgn="ctr"/>
                      <a:r>
                        <a:rPr lang="ro-RO" sz="900" b="0" i="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noFill/>
                  </a:tcPr>
                </a:tc>
                <a:extLst>
                  <a:ext uri="{0D108BD9-81ED-4DB2-BD59-A6C34878D82A}">
                    <a16:rowId xmlns:a16="http://schemas.microsoft.com/office/drawing/2014/main" val="10002"/>
                  </a:ext>
                </a:extLst>
              </a:tr>
            </a:tbl>
          </a:graphicData>
        </a:graphic>
      </p:graphicFrame>
      <p:graphicFrame>
        <p:nvGraphicFramePr>
          <p:cNvPr id="5" name="Chart 4"/>
          <p:cNvGraphicFramePr/>
          <p:nvPr>
            <p:extLst>
              <p:ext uri="{D42A27DB-BD31-4B8C-83A1-F6EECF244321}">
                <p14:modId xmlns:p14="http://schemas.microsoft.com/office/powerpoint/2010/main" val="2606757182"/>
              </p:ext>
            </p:extLst>
          </p:nvPr>
        </p:nvGraphicFramePr>
        <p:xfrm>
          <a:off x="4888412" y="1587040"/>
          <a:ext cx="3005265" cy="161319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3"/>
          <p:cNvSpPr txBox="1"/>
          <p:nvPr/>
        </p:nvSpPr>
        <p:spPr>
          <a:xfrm>
            <a:off x="452409" y="4415083"/>
            <a:ext cx="4920916" cy="229870"/>
          </a:xfrm>
          <a:prstGeom prst="rect">
            <a:avLst/>
          </a:prstGeom>
          <a:noFill/>
        </p:spPr>
        <p:txBody>
          <a:bodyPr wrap="square" rtlCol="0">
            <a:spAutoFit/>
          </a:bodyPr>
          <a:lstStyle/>
          <a:p>
            <a:r>
              <a:rPr lang="ro-RO" sz="900" i="1" dirty="0"/>
              <a:t>Nu au fost persoane cu chirie la stat în microzona Costești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1247593763"/>
              </p:ext>
            </p:extLst>
          </p:nvPr>
        </p:nvGraphicFramePr>
        <p:xfrm>
          <a:off x="416574" y="1676590"/>
          <a:ext cx="2253300" cy="1771650"/>
        </p:xfrm>
        <a:graphic>
          <a:graphicData uri="http://schemas.openxmlformats.org/drawingml/2006/chart">
            <c:chart xmlns:c="http://schemas.openxmlformats.org/drawingml/2006/chart" xmlns:r="http://schemas.openxmlformats.org/officeDocument/2006/relationships" r:id="rId3"/>
          </a:graphicData>
        </a:graphic>
      </p:graphicFrame>
      <p:sp>
        <p:nvSpPr>
          <p:cNvPr id="18" name="CasetăText 12"/>
          <p:cNvSpPr txBox="1"/>
          <p:nvPr/>
        </p:nvSpPr>
        <p:spPr>
          <a:xfrm>
            <a:off x="286257" y="1114898"/>
            <a:ext cx="2636859" cy="430887"/>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Aveți pe cineva din gospodărie plecat în străinătate?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Chart 4"/>
          <p:cNvGraphicFramePr/>
          <p:nvPr>
            <p:extLst>
              <p:ext uri="{D42A27DB-BD31-4B8C-83A1-F6EECF244321}">
                <p14:modId xmlns:p14="http://schemas.microsoft.com/office/powerpoint/2010/main" val="2050057643"/>
              </p:ext>
            </p:extLst>
          </p:nvPr>
        </p:nvGraphicFramePr>
        <p:xfrm>
          <a:off x="3309473" y="2041792"/>
          <a:ext cx="2064079" cy="1330780"/>
        </p:xfrm>
        <a:graphic>
          <a:graphicData uri="http://schemas.openxmlformats.org/drawingml/2006/chart">
            <c:chart xmlns:c="http://schemas.openxmlformats.org/drawingml/2006/chart" xmlns:r="http://schemas.openxmlformats.org/officeDocument/2006/relationships" r:id="rId4"/>
          </a:graphicData>
        </a:graphic>
      </p:graphicFrame>
      <p:sp>
        <p:nvSpPr>
          <p:cNvPr id="8" name="CasetăText 12"/>
          <p:cNvSpPr txBox="1"/>
          <p:nvPr/>
        </p:nvSpPr>
        <p:spPr>
          <a:xfrm>
            <a:off x="3173868" y="1545785"/>
            <a:ext cx="2253301" cy="261610"/>
          </a:xfrm>
          <a:prstGeom prst="rect">
            <a:avLst/>
          </a:prstGeom>
          <a:noFill/>
        </p:spPr>
        <p:txBody>
          <a:bodyPr wrap="square" rtlCol="0">
            <a:spAutoFit/>
          </a:bodyPr>
          <a:lstStyle/>
          <a:p>
            <a:pPr lvl="0" algn="ctr"/>
            <a:r>
              <a:rPr lang="en-GB" sz="1100" b="1" dirty="0" err="1">
                <a:latin typeface="Calibri" panose="020F0502020204030204" pitchFamily="34" charset="0"/>
                <a:ea typeface="Calibri" panose="020F0502020204030204" pitchFamily="34" charset="0"/>
                <a:cs typeface="Calibri" panose="020F0502020204030204" pitchFamily="34" charset="0"/>
              </a:rPr>
              <a:t>Dac</a:t>
            </a:r>
            <a:r>
              <a:rPr lang="ro-RO" sz="1100" b="1" dirty="0">
                <a:latin typeface="Calibri" panose="020F0502020204030204" pitchFamily="34" charset="0"/>
                <a:ea typeface="Calibri" panose="020F0502020204030204" pitchFamily="34" charset="0"/>
                <a:cs typeface="Calibri" panose="020F0502020204030204" pitchFamily="34" charset="0"/>
              </a:rPr>
              <a:t>ă da, câte persoane?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13" name="CasetăText 12"/>
          <p:cNvSpPr txBox="1"/>
          <p:nvPr/>
        </p:nvSpPr>
        <p:spPr>
          <a:xfrm>
            <a:off x="5774050" y="973242"/>
            <a:ext cx="2636859" cy="261610"/>
          </a:xfrm>
          <a:prstGeom prst="rect">
            <a:avLst/>
          </a:prstGeom>
          <a:noFill/>
        </p:spPr>
        <p:txBody>
          <a:bodyPr wrap="square" rtlCol="0">
            <a:spAutoFit/>
          </a:bodyPr>
          <a:lstStyle/>
          <a:p>
            <a:pPr lvl="0" algn="ctr"/>
            <a:r>
              <a:rPr lang="en-GB" sz="1100" b="1" dirty="0" err="1">
                <a:latin typeface="Calibri" panose="020F0502020204030204" pitchFamily="34" charset="0"/>
                <a:ea typeface="Calibri" panose="020F0502020204030204" pitchFamily="34" charset="0"/>
                <a:cs typeface="Calibri" panose="020F0502020204030204" pitchFamily="34" charset="0"/>
              </a:rPr>
              <a:t>Dac</a:t>
            </a:r>
            <a:r>
              <a:rPr lang="ro-RO" sz="1100" b="1" dirty="0">
                <a:latin typeface="Calibri" panose="020F0502020204030204" pitchFamily="34" charset="0"/>
                <a:ea typeface="Calibri" panose="020F0502020204030204" pitchFamily="34" charset="0"/>
                <a:cs typeface="Calibri" panose="020F0502020204030204" pitchFamily="34" charset="0"/>
              </a:rPr>
              <a:t>ă da, în ce țară/țări?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1" name="Chart 20"/>
          <p:cNvGraphicFramePr/>
          <p:nvPr>
            <p:extLst>
              <p:ext uri="{D42A27DB-BD31-4B8C-83A1-F6EECF244321}">
                <p14:modId xmlns:p14="http://schemas.microsoft.com/office/powerpoint/2010/main" val="1636907631"/>
              </p:ext>
            </p:extLst>
          </p:nvPr>
        </p:nvGraphicFramePr>
        <p:xfrm>
          <a:off x="5925820" y="1121537"/>
          <a:ext cx="2308860" cy="3290570"/>
        </p:xfrm>
        <a:graphic>
          <a:graphicData uri="http://schemas.openxmlformats.org/drawingml/2006/chart">
            <c:chart xmlns:c="http://schemas.openxmlformats.org/drawingml/2006/chart" xmlns:r="http://schemas.openxmlformats.org/officeDocument/2006/relationships" r:id="rId5"/>
          </a:graphicData>
        </a:graphic>
      </p:graphicFrame>
      <p:sp>
        <p:nvSpPr>
          <p:cNvPr id="22" name="Arrow: Chevron 21"/>
          <p:cNvSpPr/>
          <p:nvPr/>
        </p:nvSpPr>
        <p:spPr>
          <a:xfrm>
            <a:off x="2816275" y="2461069"/>
            <a:ext cx="288278" cy="370316"/>
          </a:xfrm>
          <a:prstGeom prst="chevron">
            <a:avLst/>
          </a:prstGeom>
          <a:solidFill>
            <a:srgbClr val="0E577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Left Brace 23"/>
          <p:cNvSpPr/>
          <p:nvPr/>
        </p:nvSpPr>
        <p:spPr>
          <a:xfrm>
            <a:off x="5539740" y="1103757"/>
            <a:ext cx="478155" cy="3308350"/>
          </a:xfrm>
          <a:prstGeom prst="leftBrace">
            <a:avLst/>
          </a:prstGeom>
          <a:ln w="19050">
            <a:solidFill>
              <a:srgbClr val="0E57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itle 2"/>
          <p:cNvSpPr txBox="1"/>
          <p:nvPr/>
        </p:nvSpPr>
        <p:spPr>
          <a:xfrm>
            <a:off x="448518" y="51673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Populație. Social</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1026736918"/>
              </p:ext>
            </p:extLst>
          </p:nvPr>
        </p:nvGraphicFramePr>
        <p:xfrm>
          <a:off x="416574" y="3606969"/>
          <a:ext cx="4446270" cy="820333"/>
        </p:xfrm>
        <a:graphic>
          <a:graphicData uri="http://schemas.openxmlformats.org/drawingml/2006/table">
            <a:tbl>
              <a:tblPr firstRow="1" bandRow="1">
                <a:tableStyleId>{6E25E649-3F16-4E02-A733-19D2CDBF48F0}</a:tableStyleId>
              </a:tblPr>
              <a:tblGrid>
                <a:gridCol w="1309688">
                  <a:extLst>
                    <a:ext uri="{9D8B030D-6E8A-4147-A177-3AD203B41FA5}">
                      <a16:colId xmlns:a16="http://schemas.microsoft.com/office/drawing/2014/main" val="20000"/>
                    </a:ext>
                  </a:extLst>
                </a:gridCol>
                <a:gridCol w="544512">
                  <a:extLst>
                    <a:ext uri="{9D8B030D-6E8A-4147-A177-3AD203B41FA5}">
                      <a16:colId xmlns:a16="http://schemas.microsoft.com/office/drawing/2014/main" val="20001"/>
                    </a:ext>
                  </a:extLst>
                </a:gridCol>
                <a:gridCol w="650240">
                  <a:extLst>
                    <a:ext uri="{9D8B030D-6E8A-4147-A177-3AD203B41FA5}">
                      <a16:colId xmlns:a16="http://schemas.microsoft.com/office/drawing/2014/main" val="20002"/>
                    </a:ext>
                  </a:extLst>
                </a:gridCol>
                <a:gridCol w="598805">
                  <a:extLst>
                    <a:ext uri="{9D8B030D-6E8A-4147-A177-3AD203B41FA5}">
                      <a16:colId xmlns:a16="http://schemas.microsoft.com/office/drawing/2014/main" val="20003"/>
                    </a:ext>
                  </a:extLst>
                </a:gridCol>
                <a:gridCol w="662305">
                  <a:extLst>
                    <a:ext uri="{9D8B030D-6E8A-4147-A177-3AD203B41FA5}">
                      <a16:colId xmlns:a16="http://schemas.microsoft.com/office/drawing/2014/main" val="20004"/>
                    </a:ext>
                  </a:extLst>
                </a:gridCol>
                <a:gridCol w="680720">
                  <a:extLst>
                    <a:ext uri="{9D8B030D-6E8A-4147-A177-3AD203B41FA5}">
                      <a16:colId xmlns:a16="http://schemas.microsoft.com/office/drawing/2014/main" val="20005"/>
                    </a:ext>
                  </a:extLst>
                </a:gridCol>
              </a:tblGrid>
              <a:tr h="591436">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2">
                        <a:lumMod val="50000"/>
                      </a:schemeClr>
                    </a:solidFill>
                  </a:tcPr>
                </a:tc>
                <a:tc>
                  <a:txBody>
                    <a:bodyPr/>
                    <a:lstStyle/>
                    <a:p>
                      <a:pPr algn="ctr" fontAlgn="b"/>
                      <a:r>
                        <a:rPr lang="ro-RO" sz="800" b="1" u="none" strike="noStrike" dirty="0">
                          <a:solidFill>
                            <a:schemeClr val="bg1"/>
                          </a:solidFill>
                          <a:effectLst/>
                        </a:rPr>
                        <a:t>Microzona</a:t>
                      </a:r>
                    </a:p>
                    <a:p>
                      <a:pPr algn="ctr" fontAlgn="b"/>
                      <a:r>
                        <a:rPr lang="ro-RO" sz="800" b="1" u="none" strike="noStrike" dirty="0">
                          <a:solidFill>
                            <a:schemeClr val="bg1"/>
                          </a:solidFill>
                          <a:effectLst/>
                        </a:rPr>
                        <a:t>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sz="800" b="1" u="none" strike="noStrike" dirty="0">
                          <a:solidFill>
                            <a:schemeClr val="bg1"/>
                          </a:solidFill>
                          <a:effectLst/>
                        </a:rPr>
                        <a:t>Microzona Câmpulung</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sz="800" b="1" u="none" strike="noStrike" dirty="0">
                          <a:solidFill>
                            <a:schemeClr val="bg1"/>
                          </a:solidFill>
                          <a:effectLst/>
                        </a:rPr>
                        <a:t>Microzona Costești</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sz="800" b="1" u="none" strike="noStrike" dirty="0">
                          <a:solidFill>
                            <a:schemeClr val="bg1"/>
                          </a:solidFill>
                          <a:effectLst/>
                        </a:rPr>
                        <a:t>Microzona Pitești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sz="800" b="1" u="none" strike="noStrike" dirty="0">
                          <a:solidFill>
                            <a:schemeClr val="bg1"/>
                          </a:solidFill>
                          <a:effectLst/>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extLst>
                  <a:ext uri="{0D108BD9-81ED-4DB2-BD59-A6C34878D82A}">
                    <a16:rowId xmlns:a16="http://schemas.microsoft.com/office/drawing/2014/main" val="10000"/>
                  </a:ext>
                </a:extLst>
              </a:tr>
              <a:tr h="228897">
                <a:tc>
                  <a:txBody>
                    <a:bodyPr/>
                    <a:lstStyle/>
                    <a:p>
                      <a:pPr algn="l" fontAlgn="b"/>
                      <a:r>
                        <a:rPr lang="ro-RO" sz="10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gospodării cu migranți</a:t>
                      </a:r>
                    </a:p>
                  </a:txBody>
                  <a:tcPr marL="6350" marR="6350" marT="6350" marB="0" anchor="ctr">
                    <a:noFill/>
                  </a:tcPr>
                </a:tc>
                <a:tc>
                  <a:txBody>
                    <a:bodyPr/>
                    <a:lstStyle/>
                    <a:p>
                      <a:pPr algn="ctr" fontAlgn="ctr"/>
                      <a:r>
                        <a:rPr lang="en-US" altLang="zh-CN" sz="900" b="0" i="0" dirty="0">
                          <a:solidFill>
                            <a:srgbClr val="000000"/>
                          </a:solidFill>
                          <a:latin typeface="Arial" panose="020B0604020202020204"/>
                          <a:ea typeface="Arial" panose="020B0604020202020204"/>
                        </a:rPr>
                        <a:t>19%</a:t>
                      </a:r>
                    </a:p>
                  </a:txBody>
                  <a:tcPr marL="7937" marR="7937" marT="7937" anchor="ctr">
                    <a:solidFill>
                      <a:srgbClr val="FECFC2"/>
                    </a:solidFill>
                  </a:tcPr>
                </a:tc>
                <a:tc>
                  <a:txBody>
                    <a:bodyPr/>
                    <a:lstStyle/>
                    <a:p>
                      <a:pPr algn="ctr" fontAlgn="ctr"/>
                      <a:r>
                        <a:rPr lang="en-US" altLang="zh-CN" sz="900" b="0" i="0">
                          <a:solidFill>
                            <a:srgbClr val="000000"/>
                          </a:solidFill>
                          <a:latin typeface="Arial" panose="020B0604020202020204"/>
                          <a:ea typeface="Arial" panose="020B0604020202020204"/>
                        </a:rPr>
                        <a:t>13%</a:t>
                      </a:r>
                    </a:p>
                  </a:txBody>
                  <a:tcPr marL="7937" marR="7937" marT="7937" anchor="ctr">
                    <a:noFill/>
                  </a:tcPr>
                </a:tc>
                <a:tc>
                  <a:txBody>
                    <a:bodyPr/>
                    <a:lstStyle/>
                    <a:p>
                      <a:pPr algn="ctr" fontAlgn="ctr"/>
                      <a:r>
                        <a:rPr lang="en-US" altLang="zh-CN" sz="900" b="0" i="0" dirty="0">
                          <a:solidFill>
                            <a:srgbClr val="000000"/>
                          </a:solidFill>
                          <a:latin typeface="Arial" panose="020B0604020202020204"/>
                          <a:ea typeface="Arial" panose="020B0604020202020204"/>
                        </a:rPr>
                        <a:t>11%</a:t>
                      </a:r>
                    </a:p>
                  </a:txBody>
                  <a:tcPr marL="7937" marR="7937" marT="7937" anchor="ctr">
                    <a:solidFill>
                      <a:schemeClr val="accent4">
                        <a:lumMod val="60000"/>
                        <a:lumOff val="40000"/>
                      </a:schemeClr>
                    </a:solidFill>
                  </a:tcPr>
                </a:tc>
                <a:tc>
                  <a:txBody>
                    <a:bodyPr/>
                    <a:lstStyle/>
                    <a:p>
                      <a:pPr algn="ctr" fontAlgn="ctr"/>
                      <a:r>
                        <a:rPr lang="en-US" altLang="zh-CN" sz="900" b="0" i="0">
                          <a:solidFill>
                            <a:srgbClr val="000000"/>
                          </a:solidFill>
                          <a:latin typeface="Arial" panose="020B0604020202020204"/>
                          <a:ea typeface="Arial" panose="020B0604020202020204"/>
                        </a:rPr>
                        <a:t>14%</a:t>
                      </a:r>
                    </a:p>
                  </a:txBody>
                  <a:tcPr marL="7937" marR="7937" marT="7937" anchor="ctr">
                    <a:noFill/>
                  </a:tcPr>
                </a:tc>
                <a:tc>
                  <a:txBody>
                    <a:bodyPr/>
                    <a:lstStyle/>
                    <a:p>
                      <a:pPr algn="ctr" fontAlgn="ctr"/>
                      <a:r>
                        <a:rPr lang="en-US" altLang="zh-CN" sz="900" b="0" i="0" dirty="0">
                          <a:solidFill>
                            <a:srgbClr val="000000"/>
                          </a:solidFill>
                          <a:latin typeface="Arial" panose="020B0604020202020204"/>
                          <a:ea typeface="Arial" panose="020B0604020202020204"/>
                        </a:rPr>
                        <a:t>16%</a:t>
                      </a:r>
                    </a:p>
                  </a:txBody>
                  <a:tcPr marL="7937" marR="7937" marT="7937" anchor="ctr">
                    <a:solidFill>
                      <a:srgbClr val="FECFC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3906374849"/>
              </p:ext>
            </p:extLst>
          </p:nvPr>
        </p:nvGraphicFramePr>
        <p:xfrm>
          <a:off x="407430" y="1617841"/>
          <a:ext cx="2253300" cy="1771650"/>
        </p:xfrm>
        <a:graphic>
          <a:graphicData uri="http://schemas.openxmlformats.org/drawingml/2006/chart">
            <c:chart xmlns:c="http://schemas.openxmlformats.org/drawingml/2006/chart" xmlns:r="http://schemas.openxmlformats.org/officeDocument/2006/relationships" r:id="rId3"/>
          </a:graphicData>
        </a:graphic>
      </p:graphicFrame>
      <p:sp>
        <p:nvSpPr>
          <p:cNvPr id="18" name="CasetăText 12"/>
          <p:cNvSpPr txBox="1"/>
          <p:nvPr/>
        </p:nvSpPr>
        <p:spPr>
          <a:xfrm>
            <a:off x="336085" y="1056149"/>
            <a:ext cx="2636859" cy="430887"/>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Intenționează cineva din gospodărie să plece în următorul an din gospodărie? </a:t>
            </a:r>
          </a:p>
        </p:txBody>
      </p:sp>
      <p:graphicFrame>
        <p:nvGraphicFramePr>
          <p:cNvPr id="5" name="Chart 4"/>
          <p:cNvGraphicFramePr/>
          <p:nvPr/>
        </p:nvGraphicFramePr>
        <p:xfrm>
          <a:off x="3300329" y="1983043"/>
          <a:ext cx="2064079" cy="1330780"/>
        </p:xfrm>
        <a:graphic>
          <a:graphicData uri="http://schemas.openxmlformats.org/drawingml/2006/chart">
            <c:chart xmlns:c="http://schemas.openxmlformats.org/drawingml/2006/chart" xmlns:r="http://schemas.openxmlformats.org/officeDocument/2006/relationships" r:id="rId4"/>
          </a:graphicData>
        </a:graphic>
      </p:graphicFrame>
      <p:sp>
        <p:nvSpPr>
          <p:cNvPr id="8" name="CasetăText 12"/>
          <p:cNvSpPr txBox="1"/>
          <p:nvPr/>
        </p:nvSpPr>
        <p:spPr>
          <a:xfrm>
            <a:off x="3164724" y="1487036"/>
            <a:ext cx="2253301" cy="261610"/>
          </a:xfrm>
          <a:prstGeom prst="rect">
            <a:avLst/>
          </a:prstGeom>
          <a:noFill/>
        </p:spPr>
        <p:txBody>
          <a:bodyPr wrap="square" rtlCol="0">
            <a:spAutoFit/>
          </a:bodyPr>
          <a:lstStyle/>
          <a:p>
            <a:pPr lvl="0" algn="ctr"/>
            <a:r>
              <a:rPr lang="en-GB" sz="1100" b="1" dirty="0" err="1">
                <a:latin typeface="Calibri" panose="020F0502020204030204" pitchFamily="34" charset="0"/>
                <a:ea typeface="Calibri" panose="020F0502020204030204" pitchFamily="34" charset="0"/>
                <a:cs typeface="Calibri" panose="020F0502020204030204" pitchFamily="34" charset="0"/>
              </a:rPr>
              <a:t>Dac</a:t>
            </a:r>
            <a:r>
              <a:rPr lang="ro-RO" sz="1100" b="1" dirty="0">
                <a:latin typeface="Calibri" panose="020F0502020204030204" pitchFamily="34" charset="0"/>
                <a:ea typeface="Calibri" panose="020F0502020204030204" pitchFamily="34" charset="0"/>
                <a:cs typeface="Calibri" panose="020F0502020204030204" pitchFamily="34" charset="0"/>
              </a:rPr>
              <a:t>ă da, câte persoane?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13" name="CasetăText 12"/>
          <p:cNvSpPr txBox="1"/>
          <p:nvPr/>
        </p:nvSpPr>
        <p:spPr>
          <a:xfrm>
            <a:off x="5840579" y="794539"/>
            <a:ext cx="2636859" cy="261610"/>
          </a:xfrm>
          <a:prstGeom prst="rect">
            <a:avLst/>
          </a:prstGeom>
          <a:noFill/>
        </p:spPr>
        <p:txBody>
          <a:bodyPr wrap="square" rtlCol="0">
            <a:spAutoFit/>
          </a:bodyPr>
          <a:lstStyle/>
          <a:p>
            <a:pPr lvl="0" algn="ctr"/>
            <a:r>
              <a:rPr lang="en-GB" sz="1100" b="1" dirty="0" err="1">
                <a:latin typeface="Calibri" panose="020F0502020204030204" pitchFamily="34" charset="0"/>
                <a:ea typeface="Calibri" panose="020F0502020204030204" pitchFamily="34" charset="0"/>
                <a:cs typeface="Calibri" panose="020F0502020204030204" pitchFamily="34" charset="0"/>
              </a:rPr>
              <a:t>Dac</a:t>
            </a:r>
            <a:r>
              <a:rPr lang="ro-RO" sz="1100" b="1" dirty="0">
                <a:latin typeface="Calibri" panose="020F0502020204030204" pitchFamily="34" charset="0"/>
                <a:ea typeface="Calibri" panose="020F0502020204030204" pitchFamily="34" charset="0"/>
                <a:cs typeface="Calibri" panose="020F0502020204030204" pitchFamily="34" charset="0"/>
              </a:rPr>
              <a:t>ă da, în ce țară/țări?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1" name="Chart 20"/>
          <p:cNvGraphicFramePr/>
          <p:nvPr>
            <p:extLst>
              <p:ext uri="{D42A27DB-BD31-4B8C-83A1-F6EECF244321}">
                <p14:modId xmlns:p14="http://schemas.microsoft.com/office/powerpoint/2010/main" val="4161104508"/>
              </p:ext>
            </p:extLst>
          </p:nvPr>
        </p:nvGraphicFramePr>
        <p:xfrm>
          <a:off x="5919768" y="1056149"/>
          <a:ext cx="2293014" cy="3031201"/>
        </p:xfrm>
        <a:graphic>
          <a:graphicData uri="http://schemas.openxmlformats.org/drawingml/2006/chart">
            <c:chart xmlns:c="http://schemas.openxmlformats.org/drawingml/2006/chart" xmlns:r="http://schemas.openxmlformats.org/officeDocument/2006/relationships" r:id="rId5"/>
          </a:graphicData>
        </a:graphic>
      </p:graphicFrame>
      <p:sp>
        <p:nvSpPr>
          <p:cNvPr id="22" name="Arrow: Chevron 21"/>
          <p:cNvSpPr/>
          <p:nvPr/>
        </p:nvSpPr>
        <p:spPr>
          <a:xfrm>
            <a:off x="2807131" y="2402320"/>
            <a:ext cx="288278" cy="370316"/>
          </a:xfrm>
          <a:prstGeom prst="chevron">
            <a:avLst/>
          </a:prstGeom>
          <a:solidFill>
            <a:schemeClr val="accent5">
              <a:lumMod val="7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Left Brace 23"/>
          <p:cNvSpPr/>
          <p:nvPr/>
        </p:nvSpPr>
        <p:spPr>
          <a:xfrm>
            <a:off x="5528365" y="969055"/>
            <a:ext cx="389154" cy="3139368"/>
          </a:xfrm>
          <a:prstGeom prst="leftBrace">
            <a:avLst/>
          </a:prstGeom>
          <a:ln w="19050">
            <a:solidFill>
              <a:srgbClr val="2E663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itle 2"/>
          <p:cNvSpPr txBox="1"/>
          <p:nvPr/>
        </p:nvSpPr>
        <p:spPr>
          <a:xfrm>
            <a:off x="439374" y="559263"/>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Populație. Social</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2825400607"/>
              </p:ext>
            </p:extLst>
          </p:nvPr>
        </p:nvGraphicFramePr>
        <p:xfrm>
          <a:off x="335687" y="3549099"/>
          <a:ext cx="4581245" cy="902586"/>
        </p:xfrm>
        <a:graphic>
          <a:graphicData uri="http://schemas.openxmlformats.org/drawingml/2006/table">
            <a:tbl>
              <a:tblPr firstRow="1" bandRow="1">
                <a:tableStyleId>{6E25E649-3F16-4E02-A733-19D2CDBF48F0}</a:tableStyleId>
              </a:tblPr>
              <a:tblGrid>
                <a:gridCol w="1274165">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593725">
                  <a:extLst>
                    <a:ext uri="{9D8B030D-6E8A-4147-A177-3AD203B41FA5}">
                      <a16:colId xmlns:a16="http://schemas.microsoft.com/office/drawing/2014/main" val="20002"/>
                    </a:ext>
                  </a:extLst>
                </a:gridCol>
                <a:gridCol w="649605">
                  <a:extLst>
                    <a:ext uri="{9D8B030D-6E8A-4147-A177-3AD203B41FA5}">
                      <a16:colId xmlns:a16="http://schemas.microsoft.com/office/drawing/2014/main" val="20003"/>
                    </a:ext>
                  </a:extLst>
                </a:gridCol>
                <a:gridCol w="596900">
                  <a:extLst>
                    <a:ext uri="{9D8B030D-6E8A-4147-A177-3AD203B41FA5}">
                      <a16:colId xmlns:a16="http://schemas.microsoft.com/office/drawing/2014/main" val="20004"/>
                    </a:ext>
                  </a:extLst>
                </a:gridCol>
                <a:gridCol w="666750">
                  <a:extLst>
                    <a:ext uri="{9D8B030D-6E8A-4147-A177-3AD203B41FA5}">
                      <a16:colId xmlns:a16="http://schemas.microsoft.com/office/drawing/2014/main" val="20005"/>
                    </a:ext>
                  </a:extLst>
                </a:gridCol>
              </a:tblGrid>
              <a:tr h="591436">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5">
                        <a:lumMod val="75000"/>
                      </a:schemeClr>
                    </a:solidFill>
                  </a:tcPr>
                </a:tc>
                <a:tc>
                  <a:txBody>
                    <a:bodyPr/>
                    <a:lstStyle/>
                    <a:p>
                      <a:pPr algn="ctr" fontAlgn="b"/>
                      <a:r>
                        <a:rPr lang="ro-RO" sz="800" b="1" u="none" strike="noStrike" dirty="0" err="1">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5">
                        <a:lumMod val="75000"/>
                      </a:schemeClr>
                    </a:solidFill>
                  </a:tcPr>
                </a:tc>
                <a:tc>
                  <a:txBody>
                    <a:bodyPr/>
                    <a:lstStyle/>
                    <a:p>
                      <a:pPr algn="ctr" fontAlgn="b"/>
                      <a:r>
                        <a:rPr lang="ro-RO" sz="800" b="1" u="none" strike="noStrike" dirty="0">
                          <a:solidFill>
                            <a:schemeClr val="bg1"/>
                          </a:solidFill>
                          <a:effectLst/>
                        </a:rPr>
                        <a:t>Microzona </a:t>
                      </a:r>
                    </a:p>
                    <a:p>
                      <a:pPr algn="ctr" fontAlgn="b"/>
                      <a:r>
                        <a:rPr lang="ro-RO" sz="800" b="1" u="none" strike="noStrike" dirty="0">
                          <a:solidFill>
                            <a:schemeClr val="bg1"/>
                          </a:solidFill>
                          <a:effectLst/>
                        </a:rPr>
                        <a:t>Câmpulung</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5">
                        <a:lumMod val="75000"/>
                      </a:schemeClr>
                    </a:solidFill>
                  </a:tcPr>
                </a:tc>
                <a:tc>
                  <a:txBody>
                    <a:bodyPr/>
                    <a:lstStyle/>
                    <a:p>
                      <a:pPr algn="ctr" fontAlgn="b"/>
                      <a:r>
                        <a:rPr lang="ro-RO" sz="800" b="1" u="none" strike="noStrike" dirty="0">
                          <a:solidFill>
                            <a:schemeClr val="bg1"/>
                          </a:solidFill>
                          <a:effectLst/>
                        </a:rPr>
                        <a:t>Microzona Costești</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5">
                        <a:lumMod val="75000"/>
                      </a:schemeClr>
                    </a:solidFill>
                  </a:tcPr>
                </a:tc>
                <a:tc>
                  <a:txBody>
                    <a:bodyPr/>
                    <a:lstStyle/>
                    <a:p>
                      <a:pPr algn="ctr" fontAlgn="b"/>
                      <a:r>
                        <a:rPr lang="ro-RO" sz="800" b="1" u="none" strike="noStrike" dirty="0">
                          <a:solidFill>
                            <a:schemeClr val="bg1"/>
                          </a:solidFill>
                          <a:effectLst/>
                        </a:rPr>
                        <a:t>Microzona Pitești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5">
                        <a:lumMod val="75000"/>
                      </a:schemeClr>
                    </a:solidFill>
                  </a:tcPr>
                </a:tc>
                <a:tc>
                  <a:txBody>
                    <a:bodyPr/>
                    <a:lstStyle/>
                    <a:p>
                      <a:pPr algn="ctr" fontAlgn="b"/>
                      <a:r>
                        <a:rPr lang="ro-RO" sz="800" b="1" u="none" strike="noStrike" dirty="0">
                          <a:solidFill>
                            <a:schemeClr val="bg1"/>
                          </a:solidFill>
                          <a:effectLst/>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5">
                        <a:lumMod val="75000"/>
                      </a:schemeClr>
                    </a:solidFill>
                  </a:tcPr>
                </a:tc>
                <a:extLst>
                  <a:ext uri="{0D108BD9-81ED-4DB2-BD59-A6C34878D82A}">
                    <a16:rowId xmlns:a16="http://schemas.microsoft.com/office/drawing/2014/main" val="10000"/>
                  </a:ext>
                </a:extLst>
              </a:tr>
              <a:tr h="228897">
                <a:tc>
                  <a:txBody>
                    <a:bodyPr/>
                    <a:lstStyle/>
                    <a:p>
                      <a:pPr algn="l" fontAlgn="b"/>
                      <a:r>
                        <a:rPr lang="ro-RO" sz="10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gospodării cu viitori migranți</a:t>
                      </a:r>
                    </a:p>
                  </a:txBody>
                  <a:tcPr marL="6350" marR="6350" marT="6350" marB="0" anchor="ctr">
                    <a:noFill/>
                  </a:tcPr>
                </a:tc>
                <a:tc>
                  <a:txBody>
                    <a:bodyPr/>
                    <a:lstStyle/>
                    <a:p>
                      <a:pPr algn="ctr" fontAlgn="ctr"/>
                      <a:r>
                        <a:rPr lang="en-US" altLang="zh-CN" sz="900" b="0" i="0">
                          <a:solidFill>
                            <a:srgbClr val="000000"/>
                          </a:solidFill>
                          <a:latin typeface="Arial" panose="020B0604020202020204"/>
                          <a:ea typeface="Arial" panose="020B0604020202020204"/>
                        </a:rPr>
                        <a:t>8%</a:t>
                      </a:r>
                    </a:p>
                  </a:txBody>
                  <a:tcPr marL="7937" marR="7937" marT="7937" anchor="ctr">
                    <a:solidFill>
                      <a:schemeClr val="accent4">
                        <a:lumMod val="40000"/>
                        <a:lumOff val="60000"/>
                      </a:schemeClr>
                    </a:solidFill>
                  </a:tcPr>
                </a:tc>
                <a:tc>
                  <a:txBody>
                    <a:bodyPr/>
                    <a:lstStyle/>
                    <a:p>
                      <a:pPr algn="ctr" fontAlgn="ctr"/>
                      <a:r>
                        <a:rPr lang="en-US" altLang="zh-CN" sz="900" b="0" i="0">
                          <a:solidFill>
                            <a:srgbClr val="000000"/>
                          </a:solidFill>
                          <a:latin typeface="Arial" panose="020B0604020202020204"/>
                          <a:ea typeface="Arial" panose="020B0604020202020204"/>
                        </a:rPr>
                        <a:t>5%</a:t>
                      </a:r>
                    </a:p>
                  </a:txBody>
                  <a:tcPr marL="7937" marR="7937" marT="7937" anchor="ctr">
                    <a:noFill/>
                  </a:tcPr>
                </a:tc>
                <a:tc>
                  <a:txBody>
                    <a:bodyPr/>
                    <a:lstStyle/>
                    <a:p>
                      <a:pPr algn="ctr" fontAlgn="ctr"/>
                      <a:r>
                        <a:rPr lang="en-US" altLang="zh-CN" sz="900" b="0" i="0">
                          <a:solidFill>
                            <a:srgbClr val="000000"/>
                          </a:solidFill>
                          <a:latin typeface="Arial" panose="020B0604020202020204"/>
                          <a:ea typeface="Arial" panose="020B0604020202020204"/>
                        </a:rPr>
                        <a:t>4%</a:t>
                      </a:r>
                    </a:p>
                  </a:txBody>
                  <a:tcPr marL="7937" marR="7937" marT="7937" anchor="ctr">
                    <a:solidFill>
                      <a:srgbClr val="FECFC2"/>
                    </a:solidFill>
                  </a:tcPr>
                </a:tc>
                <a:tc>
                  <a:txBody>
                    <a:bodyPr/>
                    <a:lstStyle/>
                    <a:p>
                      <a:pPr algn="ctr" fontAlgn="ctr"/>
                      <a:r>
                        <a:rPr lang="en-US" altLang="zh-CN" sz="900" b="0" i="0">
                          <a:solidFill>
                            <a:srgbClr val="000000"/>
                          </a:solidFill>
                          <a:latin typeface="Arial" panose="020B0604020202020204"/>
                          <a:ea typeface="Arial" panose="020B0604020202020204"/>
                        </a:rPr>
                        <a:t>7%</a:t>
                      </a:r>
                    </a:p>
                  </a:txBody>
                  <a:tcPr marL="7937" marR="7937" marT="7937" anchor="ctr">
                    <a:solidFill>
                      <a:schemeClr val="accent4">
                        <a:lumMod val="40000"/>
                        <a:lumOff val="60000"/>
                      </a:schemeClr>
                    </a:solidFill>
                  </a:tcPr>
                </a:tc>
                <a:tc>
                  <a:txBody>
                    <a:bodyPr/>
                    <a:lstStyle/>
                    <a:p>
                      <a:pPr algn="ctr" fontAlgn="ctr"/>
                      <a:r>
                        <a:rPr lang="en-US" altLang="zh-CN" sz="900" b="0" i="0" dirty="0">
                          <a:solidFill>
                            <a:srgbClr val="000000"/>
                          </a:solidFill>
                          <a:latin typeface="Arial" panose="020B0604020202020204"/>
                          <a:ea typeface="Arial" panose="020B0604020202020204"/>
                        </a:rPr>
                        <a:t>6%</a:t>
                      </a:r>
                    </a:p>
                  </a:txBody>
                  <a:tcPr marL="7937" marR="7937" marT="7937" anchor="c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2130891" y="744398"/>
            <a:ext cx="4649459" cy="260350"/>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a:t>
            </a:r>
            <a:r>
              <a:rPr lang="ro-RO" sz="1100" b="1" dirty="0">
                <a:latin typeface="Calibri" panose="020F0502020204030204" pitchFamily="34" charset="0"/>
                <a:ea typeface="Calibri" panose="020F0502020204030204" pitchFamily="34" charset="0"/>
                <a:cs typeface="Calibri" panose="020F0502020204030204" pitchFamily="34" charset="0"/>
              </a:rPr>
              <a:t>credeți că sunt principalele 3 avantaje de a fi locuitor al județului </a:t>
            </a:r>
            <a:r>
              <a:rPr lang="ro-RO" altLang="en-GB" sz="1100" b="1" dirty="0">
                <a:latin typeface="Calibri" panose="020F0502020204030204" pitchFamily="34" charset="0"/>
                <a:ea typeface="Calibri" panose="020F0502020204030204" pitchFamily="34" charset="0"/>
                <a:cs typeface="Calibri" panose="020F0502020204030204" pitchFamily="34" charset="0"/>
              </a:rPr>
              <a:t>Argeș</a:t>
            </a:r>
            <a:r>
              <a:rPr lang="en-GB" sz="1100" b="1" dirty="0">
                <a:latin typeface="Calibri" panose="020F0502020204030204" pitchFamily="34" charset="0"/>
                <a:ea typeface="Calibri" panose="020F0502020204030204" pitchFamily="34" charset="0"/>
                <a:cs typeface="Calibri" panose="020F0502020204030204" pitchFamily="34" charset="0"/>
              </a:rPr>
              <a:t>?</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1" name="Chart 20"/>
          <p:cNvGraphicFramePr/>
          <p:nvPr/>
        </p:nvGraphicFramePr>
        <p:xfrm>
          <a:off x="603885" y="1175385"/>
          <a:ext cx="7523480" cy="344805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Populație. Social</a:t>
            </a:r>
            <a:endParaRPr lang="en-GB" sz="1400" dirty="0"/>
          </a:p>
        </p:txBody>
      </p:sp>
      <p:sp>
        <p:nvSpPr>
          <p:cNvPr id="2" name="Rectangle 6"/>
          <p:cNvSpPr/>
          <p:nvPr/>
        </p:nvSpPr>
        <p:spPr>
          <a:xfrm>
            <a:off x="5743575" y="3815080"/>
            <a:ext cx="2017395" cy="511810"/>
          </a:xfrm>
          <a:prstGeom prst="rect">
            <a:avLst/>
          </a:prstGeom>
          <a:solidFill>
            <a:srgbClr val="FFD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alt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Alt </a:t>
            </a:r>
            <a:r>
              <a:rPr lang="ro-RO" altLang="en-US" sz="900" dirty="0">
                <a:solidFill>
                  <a:schemeClr val="tx1"/>
                </a:solidFill>
                <a:latin typeface="Calibri" panose="020F0502020204030204" pitchFamily="34" charset="0"/>
                <a:ea typeface="Calibri" panose="020F0502020204030204" pitchFamily="34" charset="0"/>
                <a:cs typeface="Calibri" panose="020F0502020204030204" pitchFamily="34" charset="0"/>
              </a:rPr>
              <a:t>motiv</a:t>
            </a:r>
            <a:r>
              <a:rPr lang="en-US" alt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ro-RO" altLang="en-US" sz="900" dirty="0">
                <a:solidFill>
                  <a:schemeClr val="tx1"/>
                </a:solidFill>
                <a:latin typeface="Calibri" panose="020F0502020204030204" pitchFamily="34" charset="0"/>
                <a:ea typeface="Calibri" panose="020F0502020204030204" pitchFamily="34" charset="0"/>
                <a:cs typeface="Calibri" panose="020F0502020204030204" pitchFamily="34" charset="0"/>
              </a:rPr>
              <a:t> apropierea de București; condițiile meteorologice bune; industria dezvoltată; poziția geografică</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916528881"/>
              </p:ext>
            </p:extLst>
          </p:nvPr>
        </p:nvGraphicFramePr>
        <p:xfrm>
          <a:off x="424180" y="1113155"/>
          <a:ext cx="7553960" cy="3408673"/>
        </p:xfrm>
        <a:graphic>
          <a:graphicData uri="http://schemas.openxmlformats.org/drawingml/2006/table">
            <a:tbl>
              <a:tblPr firstRow="1" bandRow="1">
                <a:tableStyleId>{6E25E649-3F16-4E02-A733-19D2CDBF48F0}</a:tableStyleId>
              </a:tblPr>
              <a:tblGrid>
                <a:gridCol w="4267835">
                  <a:extLst>
                    <a:ext uri="{9D8B030D-6E8A-4147-A177-3AD203B41FA5}">
                      <a16:colId xmlns:a16="http://schemas.microsoft.com/office/drawing/2014/main" val="20000"/>
                    </a:ext>
                  </a:extLst>
                </a:gridCol>
                <a:gridCol w="678815">
                  <a:extLst>
                    <a:ext uri="{9D8B030D-6E8A-4147-A177-3AD203B41FA5}">
                      <a16:colId xmlns:a16="http://schemas.microsoft.com/office/drawing/2014/main" val="20001"/>
                    </a:ext>
                  </a:extLst>
                </a:gridCol>
                <a:gridCol w="659130">
                  <a:extLst>
                    <a:ext uri="{9D8B030D-6E8A-4147-A177-3AD203B41FA5}">
                      <a16:colId xmlns:a16="http://schemas.microsoft.com/office/drawing/2014/main" val="20002"/>
                    </a:ext>
                  </a:extLst>
                </a:gridCol>
                <a:gridCol w="591185">
                  <a:extLst>
                    <a:ext uri="{9D8B030D-6E8A-4147-A177-3AD203B41FA5}">
                      <a16:colId xmlns:a16="http://schemas.microsoft.com/office/drawing/2014/main" val="20003"/>
                    </a:ext>
                  </a:extLst>
                </a:gridCol>
                <a:gridCol w="661670">
                  <a:extLst>
                    <a:ext uri="{9D8B030D-6E8A-4147-A177-3AD203B41FA5}">
                      <a16:colId xmlns:a16="http://schemas.microsoft.com/office/drawing/2014/main" val="20004"/>
                    </a:ext>
                  </a:extLst>
                </a:gridCol>
                <a:gridCol w="695325">
                  <a:extLst>
                    <a:ext uri="{9D8B030D-6E8A-4147-A177-3AD203B41FA5}">
                      <a16:colId xmlns:a16="http://schemas.microsoft.com/office/drawing/2014/main" val="20005"/>
                    </a:ext>
                  </a:extLst>
                </a:gridCol>
              </a:tblGrid>
              <a:tr h="371475">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3">
                        <a:lumMod val="50000"/>
                      </a:schemeClr>
                    </a:solidFill>
                  </a:tcPr>
                </a:tc>
                <a:tc>
                  <a:txBody>
                    <a:bodyPr/>
                    <a:lstStyle/>
                    <a:p>
                      <a:pPr algn="ctr" fontAlgn="b"/>
                      <a:r>
                        <a:rPr lang="en-US" altLang="zh-CN" sz="800" b="1" i="0">
                          <a:solidFill>
                            <a:schemeClr val="bg1"/>
                          </a:solidFill>
                          <a:latin typeface="Arial" panose="020B0604020202020204"/>
                          <a:ea typeface="Arial" panose="020B0604020202020204"/>
                        </a:rPr>
                        <a:t>Microzona Argeş</a:t>
                      </a:r>
                    </a:p>
                  </a:txBody>
                  <a:tcPr marL="7937" marR="7937" marT="7937" anchor="b">
                    <a:solidFill>
                      <a:schemeClr val="accent3">
                        <a:lumMod val="50000"/>
                      </a:schemeClr>
                    </a:solidFill>
                  </a:tcPr>
                </a:tc>
                <a:tc>
                  <a:txBody>
                    <a:bodyPr/>
                    <a:lstStyle/>
                    <a:p>
                      <a:pPr algn="ctr" fontAlgn="b"/>
                      <a:r>
                        <a:rPr lang="en-US" altLang="zh-CN" sz="800" b="1" i="0">
                          <a:solidFill>
                            <a:schemeClr val="bg1"/>
                          </a:solidFill>
                          <a:latin typeface="Arial" panose="020B0604020202020204"/>
                          <a:ea typeface="Arial" panose="020B0604020202020204"/>
                        </a:rPr>
                        <a:t>Microzona Câmpulung</a:t>
                      </a:r>
                    </a:p>
                  </a:txBody>
                  <a:tcPr marL="7937" marR="7937" marT="7937" anchor="b">
                    <a:solidFill>
                      <a:schemeClr val="accent3">
                        <a:lumMod val="50000"/>
                      </a:schemeClr>
                    </a:solidFill>
                  </a:tcPr>
                </a:tc>
                <a:tc>
                  <a:txBody>
                    <a:bodyPr/>
                    <a:lstStyle/>
                    <a:p>
                      <a:pPr algn="ctr" fontAlgn="b"/>
                      <a:r>
                        <a:rPr lang="en-US" altLang="zh-CN" sz="800" b="1" i="0">
                          <a:solidFill>
                            <a:schemeClr val="bg1"/>
                          </a:solidFill>
                          <a:latin typeface="Arial" panose="020B0604020202020204"/>
                          <a:ea typeface="Arial" panose="020B0604020202020204"/>
                        </a:rPr>
                        <a:t>Microzona Costeşti</a:t>
                      </a:r>
                    </a:p>
                  </a:txBody>
                  <a:tcPr marL="7937" marR="7937" marT="7937" anchor="b">
                    <a:solidFill>
                      <a:schemeClr val="accent3">
                        <a:lumMod val="50000"/>
                      </a:schemeClr>
                    </a:solidFill>
                  </a:tcPr>
                </a:tc>
                <a:tc>
                  <a:txBody>
                    <a:bodyPr/>
                    <a:lstStyle/>
                    <a:p>
                      <a:pPr algn="ctr" fontAlgn="b"/>
                      <a:r>
                        <a:rPr lang="en-US" altLang="zh-CN" sz="800" b="1" i="0">
                          <a:solidFill>
                            <a:schemeClr val="bg1"/>
                          </a:solidFill>
                          <a:latin typeface="Arial" panose="020B0604020202020204"/>
                          <a:ea typeface="Arial" panose="020B0604020202020204"/>
                        </a:rPr>
                        <a:t>Microzona Piteşti</a:t>
                      </a:r>
                    </a:p>
                  </a:txBody>
                  <a:tcPr marL="7937" marR="7937" marT="7937" anchor="b">
                    <a:solidFill>
                      <a:schemeClr val="accent3">
                        <a:lumMod val="50000"/>
                      </a:schemeClr>
                    </a:solidFill>
                  </a:tcPr>
                </a:tc>
                <a:tc>
                  <a:txBody>
                    <a:bodyPr/>
                    <a:lstStyle/>
                    <a:p>
                      <a:pPr algn="ctr" fontAlgn="b"/>
                      <a:r>
                        <a:rPr lang="en-US" altLang="zh-CN" sz="800" b="1" i="0">
                          <a:solidFill>
                            <a:schemeClr val="bg1"/>
                          </a:solidFill>
                          <a:latin typeface="Arial" panose="020B0604020202020204"/>
                          <a:ea typeface="Arial" panose="020B0604020202020204"/>
                        </a:rPr>
                        <a:t>Topoloveni</a:t>
                      </a:r>
                    </a:p>
                  </a:txBody>
                  <a:tcPr marL="7937" marR="7937" marT="7937" anchor="b">
                    <a:solidFill>
                      <a:schemeClr val="accent3">
                        <a:lumMod val="50000"/>
                      </a:schemeClr>
                    </a:solidFill>
                  </a:tcPr>
                </a:tc>
                <a:extLst>
                  <a:ext uri="{0D108BD9-81ED-4DB2-BD59-A6C34878D82A}">
                    <a16:rowId xmlns:a16="http://schemas.microsoft.com/office/drawing/2014/main" val="10000"/>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Un loc de muncă bine plătit</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rgbClr val="FECFC2"/>
                    </a:solidFill>
                  </a:tcPr>
                </a:tc>
                <a:extLst>
                  <a:ext uri="{0D108BD9-81ED-4DB2-BD59-A6C34878D82A}">
                    <a16:rowId xmlns:a16="http://schemas.microsoft.com/office/drawing/2014/main" val="10001"/>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O calitate a vieții mai bună (locuințe, infrastructura, mediu)</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17%</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tc>
                <a:extLst>
                  <a:ext uri="{0D108BD9-81ED-4DB2-BD59-A6C34878D82A}">
                    <a16:rowId xmlns:a16="http://schemas.microsoft.com/office/drawing/2014/main" val="10002"/>
                  </a:ext>
                </a:extLst>
              </a:tr>
              <a:tr h="3581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Calitatea bună a educației (servicii educaționale de calitate pentru mine sau familie)</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21%</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17%</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chemeClr val="tx2"/>
                    </a:solidFill>
                  </a:tcPr>
                </a:tc>
                <a:extLst>
                  <a:ext uri="{0D108BD9-81ED-4DB2-BD59-A6C34878D82A}">
                    <a16:rowId xmlns:a16="http://schemas.microsoft.com/office/drawing/2014/main" val="10003"/>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Calitatea bună a serviciilor medicale (servicii medicale de calitate)</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extLst>
                  <a:ext uri="{0D108BD9-81ED-4DB2-BD59-A6C34878D82A}">
                    <a16:rowId xmlns:a16="http://schemas.microsoft.com/office/drawing/2014/main" val="10004"/>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Acces la evenimente culturale și artistice (cinema, teatre , expoziții, concerte)</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23%</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19%</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24%</a:t>
                      </a:r>
                    </a:p>
                  </a:txBody>
                  <a:tcPr marL="7937" marR="7937" marT="7937" anchor="ctr">
                    <a:solidFill>
                      <a:schemeClr val="tx2"/>
                    </a:solidFill>
                  </a:tcPr>
                </a:tc>
                <a:extLst>
                  <a:ext uri="{0D108BD9-81ED-4DB2-BD59-A6C34878D82A}">
                    <a16:rowId xmlns:a16="http://schemas.microsoft.com/office/drawing/2014/main" val="10005"/>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Relații umane de calitate (prieteni, rude, cunoștințe, oameni ospitalieri, politicoși)</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57%</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56%</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61%</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59%</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60%</a:t>
                      </a:r>
                    </a:p>
                  </a:txBody>
                  <a:tcPr marL="7937" marR="7937" marT="7937" anchor="ctr">
                    <a:solidFill>
                      <a:schemeClr val="accent4">
                        <a:lumMod val="40000"/>
                        <a:lumOff val="60000"/>
                      </a:schemeClr>
                    </a:solidFill>
                  </a:tcPr>
                </a:tc>
                <a:extLst>
                  <a:ext uri="{0D108BD9-81ED-4DB2-BD59-A6C34878D82A}">
                    <a16:rowId xmlns:a16="http://schemas.microsoft.com/office/drawing/2014/main" val="10006"/>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Conectivitate bună (autogări, gări)</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FECFC2"/>
                    </a:solidFill>
                  </a:tcPr>
                </a:tc>
                <a:extLst>
                  <a:ext uri="{0D108BD9-81ED-4DB2-BD59-A6C34878D82A}">
                    <a16:rowId xmlns:a16="http://schemas.microsoft.com/office/drawing/2014/main" val="10007"/>
                  </a:ext>
                </a:extLst>
              </a:tr>
              <a:tr h="205740">
                <a:tc>
                  <a:txBody>
                    <a:bodyPr/>
                    <a:lstStyle/>
                    <a:p>
                      <a:pPr algn="l" fontAlgn="b"/>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Multe</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oportunități</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de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afaceri</a:t>
                      </a:r>
                      <a:endParaRPr lang="en-US" altLang="zh-CN" sz="1000" b="0" i="0" dirty="0">
                        <a:solidFill>
                          <a:srgbClr val="000000"/>
                        </a:solidFill>
                        <a:latin typeface="Calibri" panose="020F0502020204030204" pitchFamily="34" charset="0"/>
                        <a:ea typeface="Arial" panose="020B0604020202020204"/>
                        <a:cs typeface="Calibri" panose="020F0502020204030204" pitchFamily="34" charset="0"/>
                      </a:endParaRP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40%</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34%</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41%</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42%</a:t>
                      </a:r>
                    </a:p>
                  </a:txBody>
                  <a:tcPr marL="7937" marR="7937" marT="7937" anchor="ctr">
                    <a:solidFill>
                      <a:schemeClr val="bg1"/>
                    </a:solidFill>
                  </a:tcPr>
                </a:tc>
                <a:extLst>
                  <a:ext uri="{0D108BD9-81ED-4DB2-BD59-A6C34878D82A}">
                    <a16:rowId xmlns:a16="http://schemas.microsoft.com/office/drawing/2014/main" val="10008"/>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Acces la o gamă variată de bunuri (magazine, mall-uri, alte spații comerciale)</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57%</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38%</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51%</a:t>
                      </a:r>
                    </a:p>
                  </a:txBody>
                  <a:tcPr marL="7937" marR="7937" marT="7937" anchor="ctr">
                    <a:solidFill>
                      <a:schemeClr val="accent4">
                        <a:lumMod val="40000"/>
                        <a:lumOff val="60000"/>
                      </a:schemeClr>
                    </a:solidFill>
                  </a:tcPr>
                </a:tc>
                <a:extLst>
                  <a:ext uri="{0D108BD9-81ED-4DB2-BD59-A6C34878D82A}">
                    <a16:rowId xmlns:a16="http://schemas.microsoft.com/office/drawing/2014/main" val="10009"/>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Un loc mai sigur, cu infracționalitate, criminalitate foarte reduse</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24%</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45%</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29%</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tc>
                <a:extLst>
                  <a:ext uri="{0D108BD9-81ED-4DB2-BD59-A6C34878D82A}">
                    <a16:rowId xmlns:a16="http://schemas.microsoft.com/office/drawing/2014/main" val="10010"/>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Infrastructuri edilitare de calitate (curent, apă, canalizare etc.)</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16%</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chemeClr val="tx2"/>
                    </a:solidFill>
                  </a:tcPr>
                </a:tc>
                <a:extLst>
                  <a:ext uri="{0D108BD9-81ED-4DB2-BD59-A6C34878D82A}">
                    <a16:rowId xmlns:a16="http://schemas.microsoft.com/office/drawing/2014/main" val="10011"/>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Transport public de calitate</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FECFC2"/>
                    </a:solidFill>
                  </a:tcPr>
                </a:tc>
                <a:extLst>
                  <a:ext uri="{0D108BD9-81ED-4DB2-BD59-A6C34878D82A}">
                    <a16:rowId xmlns:a16="http://schemas.microsoft.com/office/drawing/2014/main" val="10012"/>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Administrație publică performantă / aproape de cetățean</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extLst>
                  <a:ext uri="{0D108BD9-81ED-4DB2-BD59-A6C34878D82A}">
                    <a16:rowId xmlns:a16="http://schemas.microsoft.com/office/drawing/2014/main" val="10013"/>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Turismul și serviciile turistice</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38%</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31%</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34%</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a:t>
                      </a:r>
                    </a:p>
                  </a:txBody>
                  <a:tcPr marL="7937" marR="7937" marT="7937" anchor="ctr"/>
                </a:tc>
                <a:extLst>
                  <a:ext uri="{0D108BD9-81ED-4DB2-BD59-A6C34878D82A}">
                    <a16:rowId xmlns:a16="http://schemas.microsoft.com/office/drawing/2014/main" val="10014"/>
                  </a:ext>
                </a:extLst>
              </a:tr>
            </a:tbl>
          </a:graphicData>
        </a:graphic>
      </p:graphicFrame>
      <p:sp>
        <p:nvSpPr>
          <p:cNvPr id="2"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Populație. Social</a:t>
            </a:r>
            <a:endParaRPr lang="en-GB" sz="1400" dirty="0"/>
          </a:p>
        </p:txBody>
      </p:sp>
      <p:sp>
        <p:nvSpPr>
          <p:cNvPr id="3" name="CasetăText 12"/>
          <p:cNvSpPr txBox="1"/>
          <p:nvPr/>
        </p:nvSpPr>
        <p:spPr>
          <a:xfrm>
            <a:off x="1707056" y="756333"/>
            <a:ext cx="5497130" cy="260350"/>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a:t>
            </a:r>
            <a:r>
              <a:rPr lang="ro-RO" sz="1100" b="1" dirty="0">
                <a:latin typeface="Calibri" panose="020F0502020204030204" pitchFamily="34" charset="0"/>
                <a:ea typeface="Calibri" panose="020F0502020204030204" pitchFamily="34" charset="0"/>
                <a:cs typeface="Calibri" panose="020F0502020204030204" pitchFamily="34" charset="0"/>
              </a:rPr>
              <a:t>credeți că sunt principalele 3 avantaje de a fi locuitor al județului </a:t>
            </a:r>
            <a:r>
              <a:rPr lang="en-GB" sz="1100" b="1" dirty="0">
                <a:latin typeface="Calibri" panose="020F0502020204030204" pitchFamily="34" charset="0"/>
                <a:ea typeface="Calibri" panose="020F0502020204030204" pitchFamily="34" charset="0"/>
                <a:cs typeface="Calibri" panose="020F0502020204030204" pitchFamily="34" charset="0"/>
              </a:rPr>
              <a:t>Argeș?</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628626" y="652980"/>
            <a:ext cx="2563573" cy="59880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Intenționați, în următorii 5 ani să plecați din localitatea actuală de domiciliul </a:t>
            </a:r>
          </a:p>
          <a:p>
            <a:pPr lvl="0" algn="ctr"/>
            <a:r>
              <a:rPr lang="ro-RO" sz="1100" b="1" dirty="0">
                <a:latin typeface="Calibri" panose="020F0502020204030204" pitchFamily="34" charset="0"/>
                <a:ea typeface="Calibri" panose="020F0502020204030204" pitchFamily="34" charset="0"/>
                <a:cs typeface="Calibri" panose="020F0502020204030204" pitchFamily="34" charset="0"/>
              </a:rPr>
              <a:t>într-o altă localitate</a:t>
            </a:r>
            <a:r>
              <a:rPr lang="en-GB" sz="1100" b="1" dirty="0">
                <a:latin typeface="Calibri" panose="020F0502020204030204" pitchFamily="34" charset="0"/>
                <a:ea typeface="Calibri" panose="020F0502020204030204" pitchFamily="34" charset="0"/>
                <a:cs typeface="Calibri" panose="020F0502020204030204" pitchFamily="34" charset="0"/>
              </a:rPr>
              <a:t>?</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Chart 3"/>
          <p:cNvGraphicFramePr/>
          <p:nvPr>
            <p:extLst>
              <p:ext uri="{D42A27DB-BD31-4B8C-83A1-F6EECF244321}">
                <p14:modId xmlns:p14="http://schemas.microsoft.com/office/powerpoint/2010/main" val="3148626651"/>
              </p:ext>
            </p:extLst>
          </p:nvPr>
        </p:nvGraphicFramePr>
        <p:xfrm>
          <a:off x="628720" y="1251821"/>
          <a:ext cx="2253300" cy="1771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5642610" y="1614805"/>
          <a:ext cx="2475230" cy="1106170"/>
        </p:xfrm>
        <a:graphic>
          <a:graphicData uri="http://schemas.openxmlformats.org/drawingml/2006/chart">
            <c:chart xmlns:c="http://schemas.openxmlformats.org/drawingml/2006/chart" xmlns:r="http://schemas.openxmlformats.org/officeDocument/2006/relationships" r:id="rId4"/>
          </a:graphicData>
        </a:graphic>
      </p:graphicFrame>
      <p:sp>
        <p:nvSpPr>
          <p:cNvPr id="8" name="CasetăText 12"/>
          <p:cNvSpPr txBox="1"/>
          <p:nvPr/>
        </p:nvSpPr>
        <p:spPr>
          <a:xfrm>
            <a:off x="5530819" y="890190"/>
            <a:ext cx="2563573"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Dacă da, în ce localitate?</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9" name="CasetăText 12"/>
          <p:cNvSpPr txBox="1"/>
          <p:nvPr/>
        </p:nvSpPr>
        <p:spPr>
          <a:xfrm>
            <a:off x="5588209" y="1130661"/>
            <a:ext cx="2402464" cy="400110"/>
          </a:xfrm>
          <a:prstGeom prst="rect">
            <a:avLst/>
          </a:prstGeom>
          <a:noFill/>
        </p:spPr>
        <p:txBody>
          <a:bodyPr wrap="square" rtlCol="0">
            <a:spAutoFit/>
          </a:bodyPr>
          <a:lstStyle/>
          <a:p>
            <a:pPr lvl="0" algn="ctr"/>
            <a:r>
              <a:rPr lang="ro-RO" sz="1000" i="1" dirty="0">
                <a:latin typeface="Calibri" panose="020F0502020204030204" pitchFamily="34" charset="0"/>
                <a:ea typeface="Calibri" panose="020F0502020204030204" pitchFamily="34" charset="0"/>
                <a:cs typeface="Calibri" panose="020F0502020204030204" pitchFamily="34" charset="0"/>
              </a:rPr>
              <a:t>Număr cumulat persoane care au menționat alte localități</a:t>
            </a:r>
          </a:p>
        </p:txBody>
      </p:sp>
      <p:sp>
        <p:nvSpPr>
          <p:cNvPr id="12" name="CasetăText 12"/>
          <p:cNvSpPr txBox="1"/>
          <p:nvPr/>
        </p:nvSpPr>
        <p:spPr>
          <a:xfrm>
            <a:off x="771234" y="3114482"/>
            <a:ext cx="2563573"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Dacă da, care este motivul?</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4" name="Chart 13"/>
          <p:cNvGraphicFramePr/>
          <p:nvPr/>
        </p:nvGraphicFramePr>
        <p:xfrm>
          <a:off x="-93980" y="3726180"/>
          <a:ext cx="4008755" cy="1016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CasetăText 12"/>
          <p:cNvSpPr txBox="1"/>
          <p:nvPr/>
        </p:nvSpPr>
        <p:spPr>
          <a:xfrm>
            <a:off x="852158" y="3326209"/>
            <a:ext cx="2402464" cy="400110"/>
          </a:xfrm>
          <a:prstGeom prst="rect">
            <a:avLst/>
          </a:prstGeom>
          <a:noFill/>
        </p:spPr>
        <p:txBody>
          <a:bodyPr wrap="square" rtlCol="0">
            <a:spAutoFit/>
          </a:bodyPr>
          <a:lstStyle/>
          <a:p>
            <a:pPr lvl="0" algn="ctr"/>
            <a:r>
              <a:rPr lang="ro-RO" sz="1000" i="1" dirty="0">
                <a:latin typeface="Calibri" panose="020F0502020204030204" pitchFamily="34" charset="0"/>
                <a:ea typeface="Calibri" panose="020F0502020204030204" pitchFamily="34" charset="0"/>
                <a:cs typeface="Calibri" panose="020F0502020204030204" pitchFamily="34" charset="0"/>
              </a:rPr>
              <a:t>Număr cumulat persoane care au menționat alte localități</a:t>
            </a:r>
          </a:p>
        </p:txBody>
      </p:sp>
      <p:sp>
        <p:nvSpPr>
          <p:cNvPr id="6" name="Title 2"/>
          <p:cNvSpPr txBox="1"/>
          <p:nvPr/>
        </p:nvSpPr>
        <p:spPr>
          <a:xfrm>
            <a:off x="536708" y="239222"/>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Populație. Social</a:t>
            </a:r>
            <a:endParaRPr lang="en-GB" sz="1400" dirty="0"/>
          </a:p>
        </p:txBody>
      </p:sp>
      <p:graphicFrame>
        <p:nvGraphicFramePr>
          <p:cNvPr id="5" name="Chart 4"/>
          <p:cNvGraphicFramePr/>
          <p:nvPr/>
        </p:nvGraphicFramePr>
        <p:xfrm>
          <a:off x="5728335" y="3651250"/>
          <a:ext cx="2446655" cy="852805"/>
        </p:xfrm>
        <a:graphic>
          <a:graphicData uri="http://schemas.openxmlformats.org/drawingml/2006/chart">
            <c:chart xmlns:c="http://schemas.openxmlformats.org/drawingml/2006/chart" xmlns:r="http://schemas.openxmlformats.org/officeDocument/2006/relationships" r:id="rId6"/>
          </a:graphicData>
        </a:graphic>
      </p:graphicFrame>
      <p:sp>
        <p:nvSpPr>
          <p:cNvPr id="10" name="CasetăText 12"/>
          <p:cNvSpPr txBox="1"/>
          <p:nvPr/>
        </p:nvSpPr>
        <p:spPr>
          <a:xfrm>
            <a:off x="5801569" y="3183616"/>
            <a:ext cx="2402464" cy="400110"/>
          </a:xfrm>
          <a:prstGeom prst="rect">
            <a:avLst/>
          </a:prstGeom>
          <a:noFill/>
        </p:spPr>
        <p:txBody>
          <a:bodyPr wrap="square" rtlCol="0">
            <a:spAutoFit/>
          </a:bodyPr>
          <a:lstStyle/>
          <a:p>
            <a:pPr lvl="0" algn="ctr"/>
            <a:r>
              <a:rPr lang="ro-RO" sz="1000" i="1" dirty="0">
                <a:latin typeface="Calibri" panose="020F0502020204030204" pitchFamily="34" charset="0"/>
                <a:ea typeface="Calibri" panose="020F0502020204030204" pitchFamily="34" charset="0"/>
                <a:cs typeface="Calibri" panose="020F0502020204030204" pitchFamily="34" charset="0"/>
              </a:rPr>
              <a:t>Număr cumulat persoane care au menționat alte localități</a:t>
            </a:r>
          </a:p>
        </p:txBody>
      </p:sp>
      <p:sp>
        <p:nvSpPr>
          <p:cNvPr id="17" name="CasetăText 12"/>
          <p:cNvSpPr txBox="1"/>
          <p:nvPr/>
        </p:nvSpPr>
        <p:spPr>
          <a:xfrm>
            <a:off x="5728304" y="2923460"/>
            <a:ext cx="2563573" cy="26035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Dacă da, în ce județ?</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C2EEE8A-3AD4-6725-4206-8270D3918F0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341396" y="1136925"/>
            <a:ext cx="2526849" cy="340904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t>Patrimoniu cultural</a:t>
            </a:r>
            <a:endParaRPr lang="en-GB" sz="1400" dirty="0"/>
          </a:p>
        </p:txBody>
      </p:sp>
      <p:sp>
        <p:nvSpPr>
          <p:cNvPr id="13" name="CasetăText 12"/>
          <p:cNvSpPr txBox="1"/>
          <p:nvPr/>
        </p:nvSpPr>
        <p:spPr>
          <a:xfrm>
            <a:off x="1823534" y="659862"/>
            <a:ext cx="5264174" cy="429895"/>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sunt, </a:t>
            </a:r>
            <a:r>
              <a:rPr lang="ro-RO" sz="1100" b="1" dirty="0">
                <a:latin typeface="Calibri" panose="020F0502020204030204" pitchFamily="34" charset="0"/>
                <a:ea typeface="Calibri" panose="020F0502020204030204" pitchFamily="34" charset="0"/>
                <a:cs typeface="Calibri" panose="020F0502020204030204" pitchFamily="34" charset="0"/>
              </a:rPr>
              <a:t>în opinia Dvs., cele mai valoroase două obiective culturale din ORAȘELE județului</a:t>
            </a:r>
            <a:r>
              <a:rPr lang="en-GB" sz="1100" b="1" dirty="0">
                <a:latin typeface="Calibri" panose="020F0502020204030204" pitchFamily="34" charset="0"/>
                <a:ea typeface="Calibri" panose="020F0502020204030204" pitchFamily="34" charset="0"/>
                <a:cs typeface="Calibri" panose="020F0502020204030204" pitchFamily="34" charset="0"/>
              </a:rPr>
              <a:t> Argeș?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p:cNvGraphicFramePr/>
          <p:nvPr/>
        </p:nvGraphicFramePr>
        <p:xfrm>
          <a:off x="347345" y="1330325"/>
          <a:ext cx="4810760" cy="35572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547085683"/>
              </p:ext>
            </p:extLst>
          </p:nvPr>
        </p:nvGraphicFramePr>
        <p:xfrm>
          <a:off x="4500880" y="1297940"/>
          <a:ext cx="3903980" cy="3589655"/>
        </p:xfrm>
        <a:graphic>
          <a:graphicData uri="http://schemas.openxmlformats.org/drawingml/2006/chart">
            <c:chart xmlns:c="http://schemas.openxmlformats.org/drawingml/2006/chart" xmlns:r="http://schemas.openxmlformats.org/officeDocument/2006/relationships" r:id="rId4"/>
          </a:graphicData>
        </a:graphic>
      </p:graphicFrame>
      <p:sp>
        <p:nvSpPr>
          <p:cNvPr id="6" name="CasetăText 12"/>
          <p:cNvSpPr txBox="1"/>
          <p:nvPr/>
        </p:nvSpPr>
        <p:spPr>
          <a:xfrm>
            <a:off x="1823534" y="1035612"/>
            <a:ext cx="5264174" cy="261610"/>
          </a:xfrm>
          <a:prstGeom prst="rect">
            <a:avLst/>
          </a:prstGeom>
          <a:noFill/>
        </p:spPr>
        <p:txBody>
          <a:bodyPr wrap="square" rtlCol="0">
            <a:spAutoFit/>
          </a:bodyPr>
          <a:lstStyle/>
          <a:p>
            <a:pPr lvl="0" algn="ctr"/>
            <a:r>
              <a:rPr lang="ro-RO" sz="1100" i="1" dirty="0">
                <a:latin typeface="Calibri" panose="020F0502020204030204" pitchFamily="34" charset="0"/>
                <a:ea typeface="Calibri" panose="020F0502020204030204" pitchFamily="34" charset="0"/>
                <a:cs typeface="Calibri" panose="020F0502020204030204" pitchFamily="34" charset="0"/>
              </a:rPr>
              <a:t>Număr cumulat din persoane care au menționat obiectivul</a:t>
            </a:r>
          </a:p>
        </p:txBody>
      </p:sp>
      <p:sp>
        <p:nvSpPr>
          <p:cNvPr id="10" name="Rectangle 9"/>
          <p:cNvSpPr/>
          <p:nvPr/>
        </p:nvSpPr>
        <p:spPr>
          <a:xfrm>
            <a:off x="3459480" y="2586437"/>
            <a:ext cx="868680" cy="541020"/>
          </a:xfrm>
          <a:prstGeom prst="rect">
            <a:avLst/>
          </a:prstGeom>
          <a:solidFill>
            <a:srgbClr val="FFD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47 de obiective menționate</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823534" y="737066"/>
            <a:ext cx="5264174" cy="429895"/>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sunt, </a:t>
            </a:r>
            <a:r>
              <a:rPr lang="ro-RO" sz="1100" b="1" dirty="0">
                <a:latin typeface="Calibri" panose="020F0502020204030204" pitchFamily="34" charset="0"/>
                <a:ea typeface="Calibri" panose="020F0502020204030204" pitchFamily="34" charset="0"/>
                <a:cs typeface="Calibri" panose="020F0502020204030204" pitchFamily="34" charset="0"/>
              </a:rPr>
              <a:t>în opinia Dvs., cele mai valoroase două obiective culturale din SATELE ȘI COMUNELE județului</a:t>
            </a:r>
            <a:r>
              <a:rPr lang="en-GB" sz="1100" b="1" dirty="0">
                <a:latin typeface="Calibri" panose="020F0502020204030204" pitchFamily="34" charset="0"/>
                <a:ea typeface="Calibri" panose="020F0502020204030204" pitchFamily="34" charset="0"/>
                <a:cs typeface="Calibri" panose="020F0502020204030204" pitchFamily="34" charset="0"/>
              </a:rPr>
              <a:t> Argeș?</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CasetăText 12"/>
          <p:cNvSpPr txBox="1"/>
          <p:nvPr/>
        </p:nvSpPr>
        <p:spPr>
          <a:xfrm>
            <a:off x="1823534" y="1114352"/>
            <a:ext cx="5264174" cy="261610"/>
          </a:xfrm>
          <a:prstGeom prst="rect">
            <a:avLst/>
          </a:prstGeom>
          <a:noFill/>
        </p:spPr>
        <p:txBody>
          <a:bodyPr wrap="square" rtlCol="0">
            <a:spAutoFit/>
          </a:bodyPr>
          <a:lstStyle/>
          <a:p>
            <a:pPr lvl="0" algn="ctr"/>
            <a:r>
              <a:rPr lang="ro-RO" sz="1100" i="1" dirty="0">
                <a:latin typeface="Calibri" panose="020F0502020204030204" pitchFamily="34" charset="0"/>
                <a:ea typeface="Calibri" panose="020F0502020204030204" pitchFamily="34" charset="0"/>
                <a:cs typeface="Calibri" panose="020F0502020204030204" pitchFamily="34" charset="0"/>
              </a:rPr>
              <a:t>Număr cumulat din persoane care au menționat obiectivul</a:t>
            </a:r>
          </a:p>
        </p:txBody>
      </p:sp>
      <p:graphicFrame>
        <p:nvGraphicFramePr>
          <p:cNvPr id="2" name="Chart 1"/>
          <p:cNvGraphicFramePr/>
          <p:nvPr>
            <p:extLst>
              <p:ext uri="{D42A27DB-BD31-4B8C-83A1-F6EECF244321}">
                <p14:modId xmlns:p14="http://schemas.microsoft.com/office/powerpoint/2010/main" val="2630705798"/>
              </p:ext>
            </p:extLst>
          </p:nvPr>
        </p:nvGraphicFramePr>
        <p:xfrm>
          <a:off x="751449" y="1447799"/>
          <a:ext cx="4471299" cy="34061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4181416136"/>
              </p:ext>
            </p:extLst>
          </p:nvPr>
        </p:nvGraphicFramePr>
        <p:xfrm>
          <a:off x="4803648" y="1447799"/>
          <a:ext cx="4141470" cy="349313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3934968" y="2586437"/>
            <a:ext cx="868680" cy="541020"/>
          </a:xfrm>
          <a:prstGeom prst="rect">
            <a:avLst/>
          </a:prstGeom>
          <a:solidFill>
            <a:srgbClr val="FFD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76 de obiective menționate</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Patrimoniu cultural</a:t>
            </a:r>
            <a:endParaRPr lang="en-GB"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823534" y="737066"/>
            <a:ext cx="5264174" cy="42989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 ultimii 20 de ani, care a fost cel mai important eveniment cultural care a avut loc la nivelul județului</a:t>
            </a:r>
            <a:r>
              <a:rPr lang="en-GB" sz="1100" b="1" dirty="0">
                <a:latin typeface="Calibri" panose="020F0502020204030204" pitchFamily="34" charset="0"/>
                <a:ea typeface="Calibri" panose="020F0502020204030204" pitchFamily="34" charset="0"/>
                <a:cs typeface="Calibri" panose="020F0502020204030204" pitchFamily="34" charset="0"/>
              </a:rPr>
              <a:t> Argeș?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p:cNvGraphicFramePr/>
          <p:nvPr>
            <p:extLst>
              <p:ext uri="{D42A27DB-BD31-4B8C-83A1-F6EECF244321}">
                <p14:modId xmlns:p14="http://schemas.microsoft.com/office/powerpoint/2010/main" val="2114654421"/>
              </p:ext>
            </p:extLst>
          </p:nvPr>
        </p:nvGraphicFramePr>
        <p:xfrm>
          <a:off x="860806" y="1341825"/>
          <a:ext cx="4564380" cy="3425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38871502"/>
              </p:ext>
            </p:extLst>
          </p:nvPr>
        </p:nvGraphicFramePr>
        <p:xfrm>
          <a:off x="4659927" y="1132741"/>
          <a:ext cx="4095750" cy="3701415"/>
        </p:xfrm>
        <a:graphic>
          <a:graphicData uri="http://schemas.openxmlformats.org/drawingml/2006/chart">
            <c:chart xmlns:c="http://schemas.openxmlformats.org/drawingml/2006/chart" xmlns:r="http://schemas.openxmlformats.org/officeDocument/2006/relationships" r:id="rId4"/>
          </a:graphicData>
        </a:graphic>
      </p:graphicFrame>
      <p:sp>
        <p:nvSpPr>
          <p:cNvPr id="4" name="CasetăText 12"/>
          <p:cNvSpPr txBox="1"/>
          <p:nvPr/>
        </p:nvSpPr>
        <p:spPr>
          <a:xfrm>
            <a:off x="1823534" y="1114352"/>
            <a:ext cx="5264174" cy="261610"/>
          </a:xfrm>
          <a:prstGeom prst="rect">
            <a:avLst/>
          </a:prstGeom>
          <a:noFill/>
        </p:spPr>
        <p:txBody>
          <a:bodyPr wrap="square" rtlCol="0">
            <a:spAutoFit/>
          </a:bodyPr>
          <a:lstStyle/>
          <a:p>
            <a:pPr lvl="0" algn="ctr"/>
            <a:r>
              <a:rPr lang="ro-RO" sz="1100" i="1" dirty="0">
                <a:latin typeface="Calibri" panose="020F0502020204030204" pitchFamily="34" charset="0"/>
                <a:ea typeface="Calibri" panose="020F0502020204030204" pitchFamily="34" charset="0"/>
                <a:cs typeface="Calibri" panose="020F0502020204030204" pitchFamily="34" charset="0"/>
              </a:rPr>
              <a:t>Număr cumulat din persoane care au menționat obiectivul</a:t>
            </a:r>
          </a:p>
        </p:txBody>
      </p:sp>
      <p:sp>
        <p:nvSpPr>
          <p:cNvPr id="7" name="Rectangle 6"/>
          <p:cNvSpPr/>
          <p:nvPr/>
        </p:nvSpPr>
        <p:spPr>
          <a:xfrm>
            <a:off x="3459480" y="2586437"/>
            <a:ext cx="868680" cy="541020"/>
          </a:xfrm>
          <a:prstGeom prst="rect">
            <a:avLst/>
          </a:prstGeom>
          <a:solidFill>
            <a:srgbClr val="FFD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51 de evenimente menționate</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a:t>Patrimoniu cultural</a:t>
            </a:r>
            <a:endParaRPr lang="en-GB"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t>Turism</a:t>
            </a:r>
            <a:endParaRPr lang="en-GB" sz="1400" dirty="0"/>
          </a:p>
        </p:txBody>
      </p:sp>
      <p:sp>
        <p:nvSpPr>
          <p:cNvPr id="13" name="CasetăText 12"/>
          <p:cNvSpPr txBox="1"/>
          <p:nvPr/>
        </p:nvSpPr>
        <p:spPr>
          <a:xfrm>
            <a:off x="1823534" y="737066"/>
            <a:ext cx="5264174" cy="430887"/>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sunt, </a:t>
            </a:r>
            <a:r>
              <a:rPr lang="ro-RO" sz="1100" b="1" dirty="0">
                <a:latin typeface="Calibri" panose="020F0502020204030204" pitchFamily="34" charset="0"/>
                <a:ea typeface="Calibri" panose="020F0502020204030204" pitchFamily="34" charset="0"/>
                <a:cs typeface="Calibri" panose="020F0502020204030204" pitchFamily="34" charset="0"/>
              </a:rPr>
              <a:t>în opinia Dvs. principalele 3 aspecte care ar determina un turist să rămână câteva zile în zona dvs.</a:t>
            </a:r>
            <a:r>
              <a:rPr lang="en-GB" sz="1100" b="1" dirty="0">
                <a:latin typeface="Calibri" panose="020F0502020204030204" pitchFamily="34" charset="0"/>
                <a:ea typeface="Calibri" panose="020F0502020204030204" pitchFamily="34" charset="0"/>
                <a:cs typeface="Calibri" panose="020F0502020204030204" pitchFamily="34" charset="0"/>
              </a:rPr>
              <a:t>?</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p:cNvGraphicFramePr/>
          <p:nvPr>
            <p:extLst>
              <p:ext uri="{D42A27DB-BD31-4B8C-83A1-F6EECF244321}">
                <p14:modId xmlns:p14="http://schemas.microsoft.com/office/powerpoint/2010/main" val="636698482"/>
              </p:ext>
            </p:extLst>
          </p:nvPr>
        </p:nvGraphicFramePr>
        <p:xfrm>
          <a:off x="798195" y="1386840"/>
          <a:ext cx="7245350" cy="33223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1027" name="Picture 3">
            <a:extLst>
              <a:ext uri="{FF2B5EF4-FFF2-40B4-BE49-F238E27FC236}">
                <a16:creationId xmlns:a16="http://schemas.microsoft.com/office/drawing/2014/main" id="{02EAD230-09A4-01F8-C870-70D53F62F9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93" t="19121" r="19140" b="4977"/>
          <a:stretch/>
        </p:blipFill>
        <p:spPr bwMode="auto">
          <a:xfrm>
            <a:off x="5020318" y="2664373"/>
            <a:ext cx="2704674" cy="208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603621" y="289546"/>
            <a:ext cx="7704000" cy="370316"/>
          </a:xfrm>
        </p:spPr>
        <p:txBody>
          <a:bodyPr/>
          <a:lstStyle/>
          <a:p>
            <a:r>
              <a:rPr lang="ro-RO" sz="1400" dirty="0"/>
              <a:t>Metodologia studiului</a:t>
            </a:r>
          </a:p>
        </p:txBody>
      </p:sp>
      <p:graphicFrame>
        <p:nvGraphicFramePr>
          <p:cNvPr id="2" name="Chart 1"/>
          <p:cNvGraphicFramePr/>
          <p:nvPr/>
        </p:nvGraphicFramePr>
        <p:xfrm>
          <a:off x="399705" y="696028"/>
          <a:ext cx="1953312" cy="16490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nvGraphicFramePr>
        <p:xfrm>
          <a:off x="2144555" y="755295"/>
          <a:ext cx="1953312" cy="164903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nvGraphicFramePr>
        <p:xfrm>
          <a:off x="4572000" y="871505"/>
          <a:ext cx="3166533" cy="1444205"/>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7231139" y="755295"/>
            <a:ext cx="1190966" cy="707886"/>
          </a:xfrm>
          <a:prstGeom prst="rect">
            <a:avLst/>
          </a:prstGeom>
          <a:noFill/>
        </p:spPr>
        <p:txBody>
          <a:bodyPr wrap="square" rtlCol="0">
            <a:spAutoFit/>
          </a:bodyPr>
          <a:lstStyle/>
          <a:p>
            <a:r>
              <a:rPr lang="ro-RO" sz="1000" dirty="0">
                <a:latin typeface="Calibri" panose="020F0502020204030204" pitchFamily="34" charset="0"/>
                <a:ea typeface="Calibri" panose="020F0502020204030204" pitchFamily="34" charset="0"/>
                <a:cs typeface="Calibri" panose="020F0502020204030204" pitchFamily="34" charset="0"/>
              </a:rPr>
              <a:t>Medie</a:t>
            </a:r>
            <a:r>
              <a:rPr lang="en-GB" sz="1000" dirty="0">
                <a:latin typeface="Calibri" panose="020F0502020204030204" pitchFamily="34" charset="0"/>
                <a:ea typeface="Calibri" panose="020F0502020204030204" pitchFamily="34" charset="0"/>
                <a:cs typeface="Calibri" panose="020F0502020204030204" pitchFamily="34" charset="0"/>
              </a:rPr>
              <a:t>: 4</a:t>
            </a:r>
            <a:r>
              <a:rPr lang="ro-RO" altLang="en-GB" sz="1000" dirty="0">
                <a:latin typeface="Calibri" panose="020F0502020204030204" pitchFamily="34" charset="0"/>
                <a:ea typeface="Calibri" panose="020F0502020204030204" pitchFamily="34" charset="0"/>
                <a:cs typeface="Calibri" panose="020F0502020204030204" pitchFamily="34" charset="0"/>
              </a:rPr>
              <a:t>8</a:t>
            </a:r>
            <a:r>
              <a:rPr lang="en-GB" sz="1000" dirty="0">
                <a:latin typeface="Calibri" panose="020F0502020204030204" pitchFamily="34" charset="0"/>
                <a:ea typeface="Calibri" panose="020F0502020204030204" pitchFamily="34" charset="0"/>
                <a:cs typeface="Calibri" panose="020F0502020204030204" pitchFamily="34" charset="0"/>
              </a:rPr>
              <a:t>,</a:t>
            </a:r>
            <a:r>
              <a:rPr lang="ro-RO" altLang="en-GB" sz="1000" dirty="0">
                <a:latin typeface="Calibri" panose="020F0502020204030204" pitchFamily="34" charset="0"/>
                <a:ea typeface="Calibri" panose="020F0502020204030204" pitchFamily="34" charset="0"/>
                <a:cs typeface="Calibri" panose="020F0502020204030204" pitchFamily="34" charset="0"/>
              </a:rPr>
              <a:t>8</a:t>
            </a:r>
            <a:endParaRPr lang="en-GB" sz="1000" dirty="0">
              <a:latin typeface="Calibri" panose="020F0502020204030204" pitchFamily="34" charset="0"/>
              <a:ea typeface="Calibri" panose="020F0502020204030204" pitchFamily="34" charset="0"/>
              <a:cs typeface="Calibri" panose="020F0502020204030204" pitchFamily="34" charset="0"/>
            </a:endParaRPr>
          </a:p>
          <a:p>
            <a:r>
              <a:rPr lang="en-GB" sz="1000" dirty="0">
                <a:latin typeface="Calibri" panose="020F0502020204030204" pitchFamily="34" charset="0"/>
                <a:ea typeface="Calibri" panose="020F0502020204030204" pitchFamily="34" charset="0"/>
                <a:cs typeface="Calibri" panose="020F0502020204030204" pitchFamily="34" charset="0"/>
              </a:rPr>
              <a:t>Median</a:t>
            </a:r>
            <a:r>
              <a:rPr lang="ro-RO" sz="1000" dirty="0">
                <a:latin typeface="Calibri" panose="020F0502020204030204" pitchFamily="34" charset="0"/>
                <a:ea typeface="Calibri" panose="020F0502020204030204" pitchFamily="34" charset="0"/>
                <a:cs typeface="Calibri" panose="020F0502020204030204" pitchFamily="34" charset="0"/>
              </a:rPr>
              <a:t>ă: 48</a:t>
            </a:r>
          </a:p>
          <a:p>
            <a:r>
              <a:rPr lang="ro-RO" sz="1000" dirty="0">
                <a:latin typeface="Calibri" panose="020F0502020204030204" pitchFamily="34" charset="0"/>
                <a:ea typeface="Calibri" panose="020F0502020204030204" pitchFamily="34" charset="0"/>
                <a:cs typeface="Calibri" panose="020F0502020204030204" pitchFamily="34" charset="0"/>
              </a:rPr>
              <a:t>N: 506</a:t>
            </a:r>
            <a:endParaRPr lang="en-GB" sz="1000" dirty="0">
              <a:latin typeface="Calibri" panose="020F0502020204030204" pitchFamily="34" charset="0"/>
              <a:ea typeface="Calibri" panose="020F0502020204030204" pitchFamily="34" charset="0"/>
              <a:cs typeface="Calibri" panose="020F0502020204030204" pitchFamily="34" charset="0"/>
            </a:endParaRPr>
          </a:p>
          <a:p>
            <a:endParaRPr lang="en-GB" sz="1000" dirty="0">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p:cNvSpPr txBox="1"/>
          <p:nvPr/>
        </p:nvSpPr>
        <p:spPr>
          <a:xfrm>
            <a:off x="6583543" y="2749155"/>
            <a:ext cx="1076483" cy="707886"/>
          </a:xfrm>
          <a:prstGeom prst="rect">
            <a:avLst/>
          </a:prstGeom>
          <a:noFill/>
        </p:spPr>
        <p:txBody>
          <a:bodyPr wrap="square" rtlCol="0">
            <a:spAutoFit/>
          </a:bodyPr>
          <a:lstStyle/>
          <a:p>
            <a:pPr algn="r"/>
            <a:r>
              <a:rPr lang="ro-RO" sz="1000" dirty="0">
                <a:latin typeface="Calibri" panose="020F0502020204030204" pitchFamily="34" charset="0"/>
                <a:ea typeface="Calibri" panose="020F0502020204030204" pitchFamily="34" charset="0"/>
                <a:cs typeface="Calibri" panose="020F0502020204030204" pitchFamily="34" charset="0"/>
              </a:rPr>
              <a:t>Medie</a:t>
            </a:r>
            <a:r>
              <a:rPr lang="en-GB" sz="1000" dirty="0">
                <a:latin typeface="Calibri" panose="020F0502020204030204" pitchFamily="34" charset="0"/>
                <a:ea typeface="Calibri" panose="020F0502020204030204" pitchFamily="34" charset="0"/>
                <a:cs typeface="Calibri" panose="020F0502020204030204" pitchFamily="34" charset="0"/>
              </a:rPr>
              <a:t>: </a:t>
            </a:r>
            <a:r>
              <a:rPr lang="ro-RO" altLang="en-GB" sz="1000" dirty="0">
                <a:latin typeface="Calibri" panose="020F0502020204030204" pitchFamily="34" charset="0"/>
                <a:ea typeface="Calibri" panose="020F0502020204030204" pitchFamily="34" charset="0"/>
                <a:cs typeface="Calibri" panose="020F0502020204030204" pitchFamily="34" charset="0"/>
              </a:rPr>
              <a:t>3480</a:t>
            </a:r>
            <a:endParaRPr lang="en-GB" sz="1000" dirty="0">
              <a:latin typeface="Calibri" panose="020F0502020204030204" pitchFamily="34" charset="0"/>
              <a:ea typeface="Calibri" panose="020F0502020204030204" pitchFamily="34" charset="0"/>
              <a:cs typeface="Calibri" panose="020F0502020204030204" pitchFamily="34" charset="0"/>
            </a:endParaRPr>
          </a:p>
          <a:p>
            <a:pPr algn="r"/>
            <a:r>
              <a:rPr lang="ro-RO" sz="1000" dirty="0">
                <a:latin typeface="Calibri" panose="020F0502020204030204" pitchFamily="34" charset="0"/>
                <a:ea typeface="Calibri" panose="020F0502020204030204" pitchFamily="34" charset="0"/>
                <a:cs typeface="Calibri" panose="020F0502020204030204" pitchFamily="34" charset="0"/>
              </a:rPr>
              <a:t>Mediană: 3.500</a:t>
            </a:r>
          </a:p>
          <a:p>
            <a:pPr algn="r"/>
            <a:r>
              <a:rPr lang="ro-RO" sz="1000" dirty="0">
                <a:latin typeface="Calibri" panose="020F0502020204030204" pitchFamily="34" charset="0"/>
                <a:ea typeface="Calibri" panose="020F0502020204030204" pitchFamily="34" charset="0"/>
                <a:cs typeface="Calibri" panose="020F0502020204030204" pitchFamily="34" charset="0"/>
              </a:rPr>
              <a:t>Mod: 4.000</a:t>
            </a:r>
          </a:p>
          <a:p>
            <a:pPr algn="r"/>
            <a:r>
              <a:rPr lang="ro-RO" sz="1000" dirty="0">
                <a:latin typeface="Calibri" panose="020F0502020204030204" pitchFamily="34" charset="0"/>
                <a:ea typeface="Calibri" panose="020F0502020204030204" pitchFamily="34" charset="0"/>
                <a:cs typeface="Calibri" panose="020F0502020204030204" pitchFamily="34" charset="0"/>
              </a:rPr>
              <a:t>N: 452</a:t>
            </a:r>
            <a:endParaRPr lang="en-GB" sz="1000" dirty="0">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p:cNvSpPr txBox="1"/>
          <p:nvPr/>
        </p:nvSpPr>
        <p:spPr>
          <a:xfrm>
            <a:off x="4969042" y="567179"/>
            <a:ext cx="2586790" cy="246221"/>
          </a:xfrm>
          <a:prstGeom prst="rect">
            <a:avLst/>
          </a:prstGeom>
          <a:noFill/>
          <a:ln>
            <a:solidFill>
              <a:schemeClr val="tx2">
                <a:lumMod val="75000"/>
              </a:schemeClr>
            </a:solidFill>
          </a:ln>
        </p:spPr>
        <p:txBody>
          <a:bodyPr wrap="square" rtlCol="0">
            <a:spAutoFit/>
          </a:bodyPr>
          <a:lstStyle/>
          <a:p>
            <a:pPr algn="ctr"/>
            <a:r>
              <a:rPr lang="ro-RO" sz="1000" i="1" dirty="0"/>
              <a:t>Vârsta respodenților 18+ani</a:t>
            </a:r>
          </a:p>
        </p:txBody>
      </p:sp>
      <p:sp>
        <p:nvSpPr>
          <p:cNvPr id="15" name="TextBox 14"/>
          <p:cNvSpPr txBox="1"/>
          <p:nvPr/>
        </p:nvSpPr>
        <p:spPr>
          <a:xfrm>
            <a:off x="5097780" y="2366931"/>
            <a:ext cx="2586790" cy="246221"/>
          </a:xfrm>
          <a:prstGeom prst="rect">
            <a:avLst/>
          </a:prstGeom>
          <a:noFill/>
          <a:ln>
            <a:solidFill>
              <a:schemeClr val="tx2">
                <a:lumMod val="75000"/>
              </a:schemeClr>
            </a:solidFill>
          </a:ln>
        </p:spPr>
        <p:txBody>
          <a:bodyPr wrap="square" rtlCol="0">
            <a:spAutoFit/>
          </a:bodyPr>
          <a:lstStyle/>
          <a:p>
            <a:pPr algn="ctr"/>
            <a:r>
              <a:rPr lang="ro-RO" sz="1000" i="1" dirty="0">
                <a:solidFill>
                  <a:schemeClr val="tx1"/>
                </a:solidFill>
              </a:rPr>
              <a:t>Venituri individuale</a:t>
            </a:r>
          </a:p>
        </p:txBody>
      </p:sp>
      <p:sp>
        <p:nvSpPr>
          <p:cNvPr id="20" name="TextBox 19"/>
          <p:cNvSpPr txBox="1"/>
          <p:nvPr/>
        </p:nvSpPr>
        <p:spPr>
          <a:xfrm>
            <a:off x="1059622" y="2531209"/>
            <a:ext cx="2586790" cy="246221"/>
          </a:xfrm>
          <a:prstGeom prst="rect">
            <a:avLst/>
          </a:prstGeom>
          <a:noFill/>
          <a:ln>
            <a:solidFill>
              <a:schemeClr val="tx2">
                <a:lumMod val="75000"/>
              </a:schemeClr>
            </a:solidFill>
          </a:ln>
        </p:spPr>
        <p:txBody>
          <a:bodyPr wrap="square" rtlCol="0">
            <a:spAutoFit/>
          </a:bodyPr>
          <a:lstStyle/>
          <a:p>
            <a:pPr algn="ctr"/>
            <a:r>
              <a:rPr lang="ro-RO" sz="1000" i="1" dirty="0">
                <a:solidFill>
                  <a:schemeClr val="tx1"/>
                </a:solidFill>
              </a:rPr>
              <a:t>Ocupație</a:t>
            </a:r>
          </a:p>
        </p:txBody>
      </p:sp>
      <p:graphicFrame>
        <p:nvGraphicFramePr>
          <p:cNvPr id="4" name="Chart 3"/>
          <p:cNvGraphicFramePr/>
          <p:nvPr/>
        </p:nvGraphicFramePr>
        <p:xfrm>
          <a:off x="280247" y="2833797"/>
          <a:ext cx="4817533" cy="191142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114240" y="763285"/>
            <a:ext cx="6627898" cy="261610"/>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sunt, </a:t>
            </a:r>
            <a:r>
              <a:rPr lang="ro-RO" sz="1100" b="1" dirty="0">
                <a:latin typeface="Calibri" panose="020F0502020204030204" pitchFamily="34" charset="0"/>
                <a:ea typeface="Calibri" panose="020F0502020204030204" pitchFamily="34" charset="0"/>
                <a:cs typeface="Calibri" panose="020F0502020204030204" pitchFamily="34" charset="0"/>
              </a:rPr>
              <a:t>în opinia Dvs. principalele 3 aspecte care ar determina un turist să rămână câteva zile în zona dvs.</a:t>
            </a:r>
            <a:r>
              <a:rPr lang="en-GB" sz="1100" b="1" dirty="0">
                <a:latin typeface="Calibri" panose="020F0502020204030204" pitchFamily="34" charset="0"/>
                <a:ea typeface="Calibri" panose="020F0502020204030204" pitchFamily="34" charset="0"/>
                <a:cs typeface="Calibri" panose="020F0502020204030204" pitchFamily="34" charset="0"/>
              </a:rPr>
              <a:t>?</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852047354"/>
              </p:ext>
            </p:extLst>
          </p:nvPr>
        </p:nvGraphicFramePr>
        <p:xfrm>
          <a:off x="1012842" y="1131381"/>
          <a:ext cx="6830694" cy="3160959"/>
        </p:xfrm>
        <a:graphic>
          <a:graphicData uri="http://schemas.openxmlformats.org/drawingml/2006/table">
            <a:tbl>
              <a:tblPr firstRow="1" bandRow="1">
                <a:tableStyleId>{6E25E649-3F16-4E02-A733-19D2CDBF48F0}</a:tableStyleId>
              </a:tblPr>
              <a:tblGrid>
                <a:gridCol w="3851274">
                  <a:extLst>
                    <a:ext uri="{9D8B030D-6E8A-4147-A177-3AD203B41FA5}">
                      <a16:colId xmlns:a16="http://schemas.microsoft.com/office/drawing/2014/main" val="20000"/>
                    </a:ext>
                  </a:extLst>
                </a:gridCol>
                <a:gridCol w="576580">
                  <a:extLst>
                    <a:ext uri="{9D8B030D-6E8A-4147-A177-3AD203B41FA5}">
                      <a16:colId xmlns:a16="http://schemas.microsoft.com/office/drawing/2014/main" val="20001"/>
                    </a:ext>
                  </a:extLst>
                </a:gridCol>
                <a:gridCol w="667385">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89915">
                  <a:extLst>
                    <a:ext uri="{9D8B030D-6E8A-4147-A177-3AD203B41FA5}">
                      <a16:colId xmlns:a16="http://schemas.microsoft.com/office/drawing/2014/main" val="20004"/>
                    </a:ext>
                  </a:extLst>
                </a:gridCol>
                <a:gridCol w="612140">
                  <a:extLst>
                    <a:ext uri="{9D8B030D-6E8A-4147-A177-3AD203B41FA5}">
                      <a16:colId xmlns:a16="http://schemas.microsoft.com/office/drawing/2014/main" val="20005"/>
                    </a:ext>
                  </a:extLst>
                </a:gridCol>
              </a:tblGrid>
              <a:tr h="0">
                <a:tc>
                  <a:txBody>
                    <a:bodyPr/>
                    <a:lstStyle/>
                    <a:p>
                      <a:pPr algn="ctr">
                        <a:lnSpc>
                          <a:spcPct val="60000"/>
                        </a:lnSpc>
                      </a:pP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2">
                        <a:lumMod val="50000"/>
                      </a:schemeClr>
                    </a:solidFill>
                  </a:tcPr>
                </a:tc>
                <a:tc>
                  <a:txBody>
                    <a:bodyPr/>
                    <a:lstStyle/>
                    <a:p>
                      <a:pPr algn="ctr" fontAlgn="ctr">
                        <a:lnSpc>
                          <a:spcPct val="90000"/>
                        </a:lnSpc>
                      </a:pPr>
                      <a:r>
                        <a:rPr lang="en-US" altLang="zh-CN" sz="800" b="1" i="0">
                          <a:solidFill>
                            <a:srgbClr val="FFFFFF"/>
                          </a:solidFill>
                          <a:latin typeface="Arial" panose="020B0604020202020204"/>
                          <a:ea typeface="Arial" panose="020B0604020202020204"/>
                        </a:rPr>
                        <a:t>Micro</a:t>
                      </a:r>
                      <a:r>
                        <a:rPr lang="ro-RO" altLang="en-US" sz="800" b="1" i="0">
                          <a:solidFill>
                            <a:srgbClr val="FFFFFF"/>
                          </a:solidFill>
                          <a:latin typeface="Arial" panose="020B0604020202020204"/>
                          <a:ea typeface="Arial" panose="020B0604020202020204"/>
                        </a:rPr>
                        <a:t>zona</a:t>
                      </a:r>
                      <a:r>
                        <a:rPr lang="en-US" altLang="zh-CN" sz="800" b="1" i="0">
                          <a:solidFill>
                            <a:srgbClr val="FFFFFF"/>
                          </a:solidFill>
                          <a:latin typeface="Arial" panose="020B0604020202020204"/>
                          <a:ea typeface="Arial" panose="020B0604020202020204"/>
                        </a:rPr>
                        <a:t> Argeș</a:t>
                      </a:r>
                    </a:p>
                  </a:txBody>
                  <a:tcPr marL="7937" marR="7937" marT="7937" anchor="ctr">
                    <a:solidFill>
                      <a:schemeClr val="accent2">
                        <a:lumMod val="50000"/>
                      </a:schemeClr>
                    </a:solidFill>
                  </a:tcPr>
                </a:tc>
                <a:tc>
                  <a:txBody>
                    <a:bodyPr/>
                    <a:lstStyle/>
                    <a:p>
                      <a:pPr algn="ctr" fontAlgn="b">
                        <a:lnSpc>
                          <a:spcPct val="90000"/>
                        </a:lnSpc>
                      </a:pPr>
                      <a:r>
                        <a:rPr lang="en-US" altLang="zh-CN" sz="800" b="1" i="0">
                          <a:solidFill>
                            <a:srgbClr val="FFFFFF"/>
                          </a:solidFill>
                          <a:latin typeface="Arial" panose="020B0604020202020204"/>
                          <a:ea typeface="Arial" panose="020B0604020202020204"/>
                        </a:rPr>
                        <a:t>Microzona Câmpulung</a:t>
                      </a:r>
                    </a:p>
                  </a:txBody>
                  <a:tcPr marL="7937" marR="7937" marT="7937" anchor="ctr">
                    <a:solidFill>
                      <a:schemeClr val="accent2">
                        <a:lumMod val="50000"/>
                      </a:schemeClr>
                    </a:solidFill>
                  </a:tcPr>
                </a:tc>
                <a:tc>
                  <a:txBody>
                    <a:bodyPr/>
                    <a:lstStyle/>
                    <a:p>
                      <a:pPr algn="ctr" fontAlgn="b">
                        <a:lnSpc>
                          <a:spcPct val="90000"/>
                        </a:lnSpc>
                      </a:pPr>
                      <a:r>
                        <a:rPr lang="en-US" altLang="zh-CN" sz="800" b="1" i="0">
                          <a:solidFill>
                            <a:srgbClr val="FFFFFF"/>
                          </a:solidFill>
                          <a:latin typeface="Arial" panose="020B0604020202020204"/>
                          <a:ea typeface="Arial" panose="020B0604020202020204"/>
                        </a:rPr>
                        <a:t>Microzona Costeşti</a:t>
                      </a:r>
                    </a:p>
                  </a:txBody>
                  <a:tcPr marL="7937" marR="7937" marT="7937" anchor="ctr">
                    <a:solidFill>
                      <a:schemeClr val="accent2">
                        <a:lumMod val="50000"/>
                      </a:schemeClr>
                    </a:solidFill>
                  </a:tcPr>
                </a:tc>
                <a:tc>
                  <a:txBody>
                    <a:bodyPr/>
                    <a:lstStyle/>
                    <a:p>
                      <a:pPr algn="ctr" fontAlgn="b">
                        <a:lnSpc>
                          <a:spcPct val="90000"/>
                        </a:lnSpc>
                      </a:pPr>
                      <a:r>
                        <a:rPr lang="en-US" altLang="zh-CN" sz="800" b="1" i="0">
                          <a:solidFill>
                            <a:srgbClr val="FFFFFF"/>
                          </a:solidFill>
                          <a:latin typeface="Arial" panose="020B0604020202020204"/>
                          <a:ea typeface="Arial" panose="020B0604020202020204"/>
                        </a:rPr>
                        <a:t>Microzona Piteşti</a:t>
                      </a:r>
                    </a:p>
                  </a:txBody>
                  <a:tcPr marL="7937" marR="7937" marT="7937" anchor="ctr">
                    <a:solidFill>
                      <a:schemeClr val="accent2">
                        <a:lumMod val="50000"/>
                      </a:schemeClr>
                    </a:solidFill>
                  </a:tcPr>
                </a:tc>
                <a:tc>
                  <a:txBody>
                    <a:bodyPr/>
                    <a:lstStyle/>
                    <a:p>
                      <a:pPr algn="ctr" fontAlgn="b">
                        <a:lnSpc>
                          <a:spcPct val="90000"/>
                        </a:lnSpc>
                      </a:pPr>
                      <a:r>
                        <a:rPr lang="en-US" altLang="zh-CN" sz="800" b="1" i="0">
                          <a:solidFill>
                            <a:srgbClr val="FFFFFF"/>
                          </a:solidFill>
                          <a:latin typeface="Arial" panose="020B0604020202020204"/>
                          <a:ea typeface="Arial" panose="020B0604020202020204"/>
                        </a:rPr>
                        <a:t>Topoloveni</a:t>
                      </a:r>
                    </a:p>
                  </a:txBody>
                  <a:tcPr marL="7937" marR="7937" marT="7937" anchor="ctr">
                    <a:solidFill>
                      <a:schemeClr val="accent2">
                        <a:lumMod val="50000"/>
                      </a:schemeClr>
                    </a:solidFill>
                  </a:tcPr>
                </a:tc>
                <a:extLst>
                  <a:ext uri="{0D108BD9-81ED-4DB2-BD59-A6C34878D82A}">
                    <a16:rowId xmlns:a16="http://schemas.microsoft.com/office/drawing/2014/main" val="10000"/>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Relieful</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24%</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34%</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37%</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29%</a:t>
                      </a:r>
                    </a:p>
                  </a:txBody>
                  <a:tcPr marL="7937" marR="7937" marT="7937" anchor="ctr">
                    <a:solidFill>
                      <a:schemeClr val="tx2"/>
                    </a:solidFill>
                  </a:tcPr>
                </a:tc>
                <a:extLst>
                  <a:ext uri="{0D108BD9-81ED-4DB2-BD59-A6C34878D82A}">
                    <a16:rowId xmlns:a16="http://schemas.microsoft.com/office/drawing/2014/main" val="10001"/>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Lacurile, râurile</a:t>
                      </a:r>
                    </a:p>
                  </a:txBody>
                  <a:tcPr marL="7937" marR="7937" marT="7937" anchor="ct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16%</a:t>
                      </a:r>
                    </a:p>
                  </a:txBody>
                  <a:tcPr marL="7937" marR="7937" marT="7937" anchor="ct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rgbClr val="FECFC2"/>
                    </a:solidFill>
                  </a:tcPr>
                </a:tc>
                <a:extLst>
                  <a:ext uri="{0D108BD9-81ED-4DB2-BD59-A6C34878D82A}">
                    <a16:rowId xmlns:a16="http://schemas.microsoft.com/office/drawing/2014/main" val="10002"/>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Arii naturale protejate, vegetație, faună</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16%</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17%</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21%</a:t>
                      </a:r>
                    </a:p>
                  </a:txBody>
                  <a:tcPr marL="7937" marR="7937" marT="7937" anchor="ctr">
                    <a:solidFill>
                      <a:schemeClr val="tx2"/>
                    </a:solidFill>
                  </a:tcPr>
                </a:tc>
                <a:extLst>
                  <a:ext uri="{0D108BD9-81ED-4DB2-BD59-A6C34878D82A}">
                    <a16:rowId xmlns:a16="http://schemas.microsoft.com/office/drawing/2014/main" val="10003"/>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Traseele montane și activitățile în activitățile în aer liber</a:t>
                      </a:r>
                    </a:p>
                  </a:txBody>
                  <a:tcPr marL="7937" marR="7937" marT="7937" anchor="ctr">
                    <a:no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44%</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no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51%</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52%</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noFill/>
                  </a:tcPr>
                </a:tc>
                <a:extLst>
                  <a:ext uri="{0D108BD9-81ED-4DB2-BD59-A6C34878D82A}">
                    <a16:rowId xmlns:a16="http://schemas.microsoft.com/office/drawing/2014/main" val="10004"/>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Edificiile istorice (vestigii arheologice, castele, conace etc.)</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42%</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29%</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36%</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36%</a:t>
                      </a:r>
                    </a:p>
                  </a:txBody>
                  <a:tcPr marL="7937" marR="7937" marT="7937" anchor="ctr">
                    <a:solidFill>
                      <a:schemeClr val="tx2"/>
                    </a:solidFill>
                  </a:tcPr>
                </a:tc>
                <a:extLst>
                  <a:ext uri="{0D108BD9-81ED-4DB2-BD59-A6C34878D82A}">
                    <a16:rowId xmlns:a16="http://schemas.microsoft.com/office/drawing/2014/main" val="10005"/>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Edificiile religioase (biserici, mănăstiri etc.)</a:t>
                      </a:r>
                    </a:p>
                  </a:txBody>
                  <a:tcPr marL="7937" marR="7937" marT="7937" anchor="ct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49%</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45%</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40%</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chemeClr val="accent4">
                        <a:lumMod val="40000"/>
                        <a:lumOff val="60000"/>
                      </a:schemeClr>
                    </a:solidFill>
                  </a:tcPr>
                </a:tc>
                <a:extLst>
                  <a:ext uri="{0D108BD9-81ED-4DB2-BD59-A6C34878D82A}">
                    <a16:rowId xmlns:a16="http://schemas.microsoft.com/office/drawing/2014/main" val="10006"/>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Edificiile culturale (muzee, colecții, case memoriale,  monumente etc.)</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45%</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43%</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27%</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37%</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chemeClr val="accent4">
                        <a:lumMod val="40000"/>
                        <a:lumOff val="60000"/>
                      </a:schemeClr>
                    </a:solidFill>
                  </a:tcPr>
                </a:tc>
                <a:extLst>
                  <a:ext uri="{0D108BD9-81ED-4DB2-BD59-A6C34878D82A}">
                    <a16:rowId xmlns:a16="http://schemas.microsoft.com/office/drawing/2014/main" val="10007"/>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Edificiile economice cu funcție turistică (baraje și lacuri de acumulare etc.)</a:t>
                      </a:r>
                    </a:p>
                  </a:txBody>
                  <a:tcPr marL="7937" marR="7937" marT="7937" anchor="ct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solidFill>
                      <a:srgbClr val="FFFFFF"/>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27%</a:t>
                      </a:r>
                    </a:p>
                  </a:txBody>
                  <a:tcPr marL="7937" marR="7937" marT="7937" anchor="ctr">
                    <a:solidFill>
                      <a:srgbClr val="FFFFFF"/>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26%</a:t>
                      </a:r>
                    </a:p>
                  </a:txBody>
                  <a:tcPr marL="7937" marR="7937" marT="7937" anchor="ctr">
                    <a:solidFill>
                      <a:srgbClr val="FFFFFF"/>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26%</a:t>
                      </a:r>
                    </a:p>
                  </a:txBody>
                  <a:tcPr marL="7937" marR="7937" marT="7937" anchor="ctr">
                    <a:solidFill>
                      <a:srgbClr val="FFFFFF"/>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solidFill>
                      <a:schemeClr val="bg1"/>
                    </a:solidFill>
                  </a:tcPr>
                </a:tc>
                <a:extLst>
                  <a:ext uri="{0D108BD9-81ED-4DB2-BD59-A6C34878D82A}">
                    <a16:rowId xmlns:a16="http://schemas.microsoft.com/office/drawing/2014/main" val="10008"/>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Evenimente, sărbători locale</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16%</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16%</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22%</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chemeClr val="tx2"/>
                    </a:solidFill>
                  </a:tcPr>
                </a:tc>
                <a:extLst>
                  <a:ext uri="{0D108BD9-81ED-4DB2-BD59-A6C34878D82A}">
                    <a16:rowId xmlns:a16="http://schemas.microsoft.com/office/drawing/2014/main" val="10009"/>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Ocupații tradiționale, obiceiuri, așezări frumoase</a:t>
                      </a:r>
                    </a:p>
                  </a:txBody>
                  <a:tcPr marL="7937" marR="7937" marT="7937" anchor="ct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no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no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19%</a:t>
                      </a:r>
                    </a:p>
                  </a:txBody>
                  <a:tcPr marL="7937" marR="7937" marT="7937" anchor="ctr">
                    <a:no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no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noFill/>
                  </a:tcPr>
                </a:tc>
                <a:extLst>
                  <a:ext uri="{0D108BD9-81ED-4DB2-BD59-A6C34878D82A}">
                    <a16:rowId xmlns:a16="http://schemas.microsoft.com/office/drawing/2014/main" val="10010"/>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Infrastructura și serviciile de cazare</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rgbClr val="FECFC2"/>
                    </a:solidFill>
                  </a:tcPr>
                </a:tc>
                <a:extLst>
                  <a:ext uri="{0D108BD9-81ED-4DB2-BD59-A6C34878D82A}">
                    <a16:rowId xmlns:a16="http://schemas.microsoft.com/office/drawing/2014/main" val="10011"/>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Infrastructura și serviciile de alimentație publică (gastronomie)</a:t>
                      </a:r>
                    </a:p>
                  </a:txBody>
                  <a:tcPr marL="7937" marR="7937" marT="7937" anchor="ctr">
                    <a:no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extLst>
                  <a:ext uri="{0D108BD9-81ED-4DB2-BD59-A6C34878D82A}">
                    <a16:rowId xmlns:a16="http://schemas.microsoft.com/office/drawing/2014/main" val="10012"/>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Infrastructura de transport (căile de comunicație, accesibilitate)</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rgbClr val="FECFC2"/>
                    </a:solidFill>
                  </a:tcPr>
                </a:tc>
                <a:extLst>
                  <a:ext uri="{0D108BD9-81ED-4DB2-BD59-A6C34878D82A}">
                    <a16:rowId xmlns:a16="http://schemas.microsoft.com/office/drawing/2014/main" val="10013"/>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Infrastructura sportivă și de agrement</a:t>
                      </a:r>
                    </a:p>
                  </a:txBody>
                  <a:tcPr marL="7937" marR="7937" marT="7937" anchor="ctr">
                    <a:solidFill>
                      <a:schemeClr val="bg1"/>
                    </a:solidFill>
                  </a:tcPr>
                </a:tc>
                <a:tc>
                  <a:txBody>
                    <a:bodyPr/>
                    <a:lstStyle/>
                    <a:p>
                      <a:pPr algn="r" fontAlgn="ctr">
                        <a:lnSpc>
                          <a:spcPct val="100000"/>
                        </a:lnSpc>
                      </a:pPr>
                      <a:r>
                        <a:rPr lang="ro-RO" sz="900" b="0" i="0" u="none" strike="noStrike" dirty="0">
                          <a:effectLst/>
                          <a:latin typeface="Arial" panose="020B0604020202020204" pitchFamily="34" charset="0"/>
                        </a:rPr>
                        <a:t>2%</a:t>
                      </a:r>
                    </a:p>
                  </a:txBody>
                  <a:tcPr marL="9525" marR="9525" marT="9525" marB="0" anchor="ctr">
                    <a:solidFill>
                      <a:srgbClr val="FECFC2"/>
                    </a:solidFill>
                  </a:tcPr>
                </a:tc>
                <a:tc>
                  <a:txBody>
                    <a:bodyPr/>
                    <a:lstStyle/>
                    <a:p>
                      <a:pPr algn="r" fontAlgn="ctr">
                        <a:lnSpc>
                          <a:spcPct val="100000"/>
                        </a:lnSpc>
                      </a:pPr>
                      <a:r>
                        <a:rPr lang="ro-RO" sz="900" b="0" i="0" u="none" strike="noStrike" dirty="0">
                          <a:effectLst/>
                          <a:latin typeface="Arial" panose="020B0604020202020204" pitchFamily="34" charset="0"/>
                        </a:rPr>
                        <a:t>2%</a:t>
                      </a:r>
                    </a:p>
                  </a:txBody>
                  <a:tcPr marL="9525" marR="9525" marT="9525" marB="0" anchor="ctr">
                    <a:solidFill>
                      <a:srgbClr val="FECFC2"/>
                    </a:solidFill>
                  </a:tcPr>
                </a:tc>
                <a:tc>
                  <a:txBody>
                    <a:bodyPr/>
                    <a:lstStyle/>
                    <a:p>
                      <a:pPr algn="r" fontAlgn="ctr">
                        <a:lnSpc>
                          <a:spcPct val="100000"/>
                        </a:lnSpc>
                      </a:pPr>
                      <a:r>
                        <a:rPr lang="ro-RO" sz="900" b="0" i="0" u="none" strike="noStrike" dirty="0">
                          <a:effectLst/>
                          <a:latin typeface="Arial" panose="020B0604020202020204" pitchFamily="34" charset="0"/>
                        </a:rPr>
                        <a:t>1%</a:t>
                      </a:r>
                    </a:p>
                  </a:txBody>
                  <a:tcPr marL="9525" marR="9525" marT="9525" marB="0" anchor="ctr">
                    <a:solidFill>
                      <a:srgbClr val="FECFC2"/>
                    </a:solidFill>
                  </a:tcPr>
                </a:tc>
                <a:tc>
                  <a:txBody>
                    <a:bodyPr/>
                    <a:lstStyle/>
                    <a:p>
                      <a:pPr algn="r" fontAlgn="ctr">
                        <a:lnSpc>
                          <a:spcPct val="100000"/>
                        </a:lnSpc>
                      </a:pPr>
                      <a:r>
                        <a:rPr lang="ro-RO" sz="900" b="0" i="0" u="none" strike="noStrike" dirty="0">
                          <a:effectLst/>
                          <a:latin typeface="Arial" panose="020B0604020202020204" pitchFamily="34" charset="0"/>
                        </a:rPr>
                        <a:t>2%</a:t>
                      </a:r>
                    </a:p>
                  </a:txBody>
                  <a:tcPr marL="9525" marR="9525" marT="9525" marB="0" anchor="ctr">
                    <a:solidFill>
                      <a:srgbClr val="FECFC2"/>
                    </a:solidFill>
                  </a:tcPr>
                </a:tc>
                <a:tc>
                  <a:txBody>
                    <a:bodyPr/>
                    <a:lstStyle/>
                    <a:p>
                      <a:pPr algn="r" fontAlgn="ctr">
                        <a:lnSpc>
                          <a:spcPct val="100000"/>
                        </a:lnSpc>
                      </a:pPr>
                      <a:r>
                        <a:rPr lang="ro-RO" sz="900" b="0" i="0" u="none" strike="noStrike" dirty="0">
                          <a:effectLst/>
                          <a:latin typeface="Arial" panose="020B0604020202020204" pitchFamily="34" charset="0"/>
                        </a:rPr>
                        <a:t>2%</a:t>
                      </a:r>
                    </a:p>
                  </a:txBody>
                  <a:tcPr marL="9525" marR="9525" marT="9525" marB="0" anchor="ctr">
                    <a:solidFill>
                      <a:srgbClr val="FECFC2"/>
                    </a:solidFill>
                  </a:tcPr>
                </a:tc>
                <a:extLst>
                  <a:ext uri="{0D108BD9-81ED-4DB2-BD59-A6C34878D82A}">
                    <a16:rowId xmlns:a16="http://schemas.microsoft.com/office/drawing/2014/main" val="796264111"/>
                  </a:ext>
                </a:extLst>
              </a:tr>
            </a:tbl>
          </a:graphicData>
        </a:graphic>
      </p:graphicFrame>
      <p:sp>
        <p:nvSpPr>
          <p:cNvPr id="10" name="Title 2"/>
          <p:cNvSpPr txBox="1"/>
          <p:nvPr/>
        </p:nvSpPr>
        <p:spPr>
          <a:xfrm>
            <a:off x="576189" y="286484"/>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a:t>Turism</a:t>
            </a:r>
            <a:endParaRPr lang="en-GB" sz="1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689007" y="739769"/>
            <a:ext cx="5765986" cy="260350"/>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sunt, </a:t>
            </a:r>
            <a:r>
              <a:rPr lang="ro-RO" sz="1100" b="1" dirty="0">
                <a:latin typeface="Calibri" panose="020F0502020204030204" pitchFamily="34" charset="0"/>
                <a:ea typeface="Calibri" panose="020F0502020204030204" pitchFamily="34" charset="0"/>
                <a:cs typeface="Calibri" panose="020F0502020204030204" pitchFamily="34" charset="0"/>
              </a:rPr>
              <a:t>în opinia Dvs., cel mai frumos/ important obiectiv turistic din județul</a:t>
            </a:r>
            <a:r>
              <a:rPr lang="en-GB" sz="1100" b="1" dirty="0">
                <a:latin typeface="Calibri" panose="020F0502020204030204" pitchFamily="34" charset="0"/>
                <a:ea typeface="Calibri" panose="020F0502020204030204" pitchFamily="34" charset="0"/>
                <a:cs typeface="Calibri" panose="020F0502020204030204" pitchFamily="34" charset="0"/>
              </a:rPr>
              <a:t> Argeș?</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p:cNvGraphicFramePr/>
          <p:nvPr/>
        </p:nvGraphicFramePr>
        <p:xfrm>
          <a:off x="1200785" y="1432560"/>
          <a:ext cx="5644515" cy="3396615"/>
        </p:xfrm>
        <a:graphic>
          <a:graphicData uri="http://schemas.openxmlformats.org/drawingml/2006/chart">
            <c:chart xmlns:c="http://schemas.openxmlformats.org/drawingml/2006/chart" xmlns:r="http://schemas.openxmlformats.org/officeDocument/2006/relationships" r:id="rId3"/>
          </a:graphicData>
        </a:graphic>
      </p:graphicFrame>
      <p:sp>
        <p:nvSpPr>
          <p:cNvPr id="4" name="CasetăText 12"/>
          <p:cNvSpPr txBox="1"/>
          <p:nvPr/>
        </p:nvSpPr>
        <p:spPr>
          <a:xfrm>
            <a:off x="1823534" y="1114352"/>
            <a:ext cx="5264174" cy="261610"/>
          </a:xfrm>
          <a:prstGeom prst="rect">
            <a:avLst/>
          </a:prstGeom>
          <a:noFill/>
        </p:spPr>
        <p:txBody>
          <a:bodyPr wrap="square" rtlCol="0">
            <a:spAutoFit/>
          </a:bodyPr>
          <a:lstStyle/>
          <a:p>
            <a:pPr lvl="0" algn="ctr"/>
            <a:r>
              <a:rPr lang="ro-RO" sz="1100" i="1" dirty="0">
                <a:latin typeface="Calibri" panose="020F0502020204030204" pitchFamily="34" charset="0"/>
                <a:ea typeface="Calibri" panose="020F0502020204030204" pitchFamily="34" charset="0"/>
                <a:cs typeface="Calibri" panose="020F0502020204030204" pitchFamily="34" charset="0"/>
              </a:rPr>
              <a:t>Număr cumulat din persoane care au menționat obiectivul</a:t>
            </a:r>
          </a:p>
        </p:txBody>
      </p:sp>
      <p:sp>
        <p:nvSpPr>
          <p:cNvPr id="7" name="Title 2"/>
          <p:cNvSpPr>
            <a:spLocks noGrp="1"/>
          </p:cNvSpPr>
          <p:nvPr>
            <p:ph type="title"/>
          </p:nvPr>
        </p:nvSpPr>
        <p:spPr>
          <a:xfrm>
            <a:off x="603621" y="289546"/>
            <a:ext cx="7704000" cy="370316"/>
          </a:xfrm>
        </p:spPr>
        <p:txBody>
          <a:bodyPr/>
          <a:lstStyle/>
          <a:p>
            <a:r>
              <a:rPr lang="ro-RO" sz="1400" dirty="0"/>
              <a:t>Turism</a:t>
            </a:r>
            <a:endParaRPr lang="en-GB"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823534" y="737066"/>
            <a:ext cx="5264174" cy="260350"/>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a:t>
            </a:r>
            <a:r>
              <a:rPr lang="ro-RO" sz="1100" b="1" dirty="0">
                <a:latin typeface="Calibri" panose="020F0502020204030204" pitchFamily="34" charset="0"/>
                <a:ea typeface="Calibri" panose="020F0502020204030204" pitchFamily="34" charset="0"/>
                <a:cs typeface="Calibri" panose="020F0502020204030204" pitchFamily="34" charset="0"/>
              </a:rPr>
              <a:t>este, în opinia Dvs., cea mai atractivă localitate din județul Argeș?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p:cNvGraphicFramePr/>
          <p:nvPr>
            <p:extLst>
              <p:ext uri="{D42A27DB-BD31-4B8C-83A1-F6EECF244321}">
                <p14:modId xmlns:p14="http://schemas.microsoft.com/office/powerpoint/2010/main" val="2605926471"/>
              </p:ext>
            </p:extLst>
          </p:nvPr>
        </p:nvGraphicFramePr>
        <p:xfrm>
          <a:off x="1081404" y="1958340"/>
          <a:ext cx="4322699" cy="2625725"/>
        </p:xfrm>
        <a:graphic>
          <a:graphicData uri="http://schemas.openxmlformats.org/drawingml/2006/chart">
            <c:chart xmlns:c="http://schemas.openxmlformats.org/drawingml/2006/chart" xmlns:r="http://schemas.openxmlformats.org/officeDocument/2006/relationships" r:id="rId3"/>
          </a:graphicData>
        </a:graphic>
      </p:graphicFrame>
      <p:sp>
        <p:nvSpPr>
          <p:cNvPr id="4" name="CasetăText 12"/>
          <p:cNvSpPr txBox="1"/>
          <p:nvPr/>
        </p:nvSpPr>
        <p:spPr>
          <a:xfrm>
            <a:off x="1823534" y="1114352"/>
            <a:ext cx="5264174" cy="261610"/>
          </a:xfrm>
          <a:prstGeom prst="rect">
            <a:avLst/>
          </a:prstGeom>
          <a:noFill/>
        </p:spPr>
        <p:txBody>
          <a:bodyPr wrap="square" rtlCol="0">
            <a:spAutoFit/>
          </a:bodyPr>
          <a:lstStyle/>
          <a:p>
            <a:pPr lvl="0" algn="ctr"/>
            <a:r>
              <a:rPr lang="ro-RO" sz="1100" i="1" dirty="0">
                <a:latin typeface="Calibri" panose="020F0502020204030204" pitchFamily="34" charset="0"/>
                <a:ea typeface="Calibri" panose="020F0502020204030204" pitchFamily="34" charset="0"/>
                <a:cs typeface="Calibri" panose="020F0502020204030204" pitchFamily="34" charset="0"/>
              </a:rPr>
              <a:t>Număr cumulat din persoane care au menționat obiectivul</a:t>
            </a:r>
          </a:p>
        </p:txBody>
      </p:sp>
      <p:graphicFrame>
        <p:nvGraphicFramePr>
          <p:cNvPr id="5" name="Chart 4"/>
          <p:cNvGraphicFramePr/>
          <p:nvPr>
            <p:extLst>
              <p:ext uri="{D42A27DB-BD31-4B8C-83A1-F6EECF244321}">
                <p14:modId xmlns:p14="http://schemas.microsoft.com/office/powerpoint/2010/main" val="1612083326"/>
              </p:ext>
            </p:extLst>
          </p:nvPr>
        </p:nvGraphicFramePr>
        <p:xfrm>
          <a:off x="4871085" y="1886585"/>
          <a:ext cx="3374390" cy="2697480"/>
        </p:xfrm>
        <a:graphic>
          <a:graphicData uri="http://schemas.openxmlformats.org/drawingml/2006/chart">
            <c:chart xmlns:c="http://schemas.openxmlformats.org/drawingml/2006/chart" xmlns:r="http://schemas.openxmlformats.org/officeDocument/2006/relationships" r:id="rId4"/>
          </a:graphicData>
        </a:graphic>
      </p:graphicFrame>
      <p:sp>
        <p:nvSpPr>
          <p:cNvPr id="6" name="CasetăText 12"/>
          <p:cNvSpPr txBox="1"/>
          <p:nvPr/>
        </p:nvSpPr>
        <p:spPr>
          <a:xfrm>
            <a:off x="3405659" y="1491638"/>
            <a:ext cx="2332681" cy="261610"/>
          </a:xfrm>
          <a:prstGeom prst="rect">
            <a:avLst/>
          </a:prstGeom>
          <a:solidFill>
            <a:schemeClr val="accent4">
              <a:lumMod val="40000"/>
              <a:lumOff val="60000"/>
            </a:schemeClr>
          </a:solid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Cea mai atractivă</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9" name="Title 2"/>
          <p:cNvSpPr>
            <a:spLocks noGrp="1"/>
          </p:cNvSpPr>
          <p:nvPr>
            <p:ph type="title"/>
          </p:nvPr>
        </p:nvSpPr>
        <p:spPr>
          <a:xfrm>
            <a:off x="603621" y="289546"/>
            <a:ext cx="7704000" cy="370316"/>
          </a:xfrm>
        </p:spPr>
        <p:txBody>
          <a:bodyPr/>
          <a:lstStyle/>
          <a:p>
            <a:r>
              <a:rPr lang="ro-RO" sz="1400" dirty="0"/>
              <a:t>Turism</a:t>
            </a:r>
            <a:endParaRPr lang="en-GB" sz="1400" dirty="0"/>
          </a:p>
        </p:txBody>
      </p:sp>
      <p:sp>
        <p:nvSpPr>
          <p:cNvPr id="3" name="Rectangle 6">
            <a:extLst>
              <a:ext uri="{FF2B5EF4-FFF2-40B4-BE49-F238E27FC236}">
                <a16:creationId xmlns:a16="http://schemas.microsoft.com/office/drawing/2014/main" id="{526B9307-0779-EB41-A5B3-2C2B37B2685C}"/>
              </a:ext>
            </a:extLst>
          </p:cNvPr>
          <p:cNvSpPr/>
          <p:nvPr/>
        </p:nvSpPr>
        <p:spPr>
          <a:xfrm>
            <a:off x="4213352" y="3000692"/>
            <a:ext cx="868680" cy="541020"/>
          </a:xfrm>
          <a:prstGeom prst="rect">
            <a:avLst/>
          </a:prstGeom>
          <a:solidFill>
            <a:srgbClr val="FFD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24 de localități menționate</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823534" y="607526"/>
            <a:ext cx="5264174" cy="261610"/>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Dar </a:t>
            </a:r>
            <a:r>
              <a:rPr lang="ro-RO" sz="1100" b="1" dirty="0">
                <a:latin typeface="Calibri" panose="020F0502020204030204" pitchFamily="34" charset="0"/>
                <a:ea typeface="Calibri" panose="020F0502020204030204" pitchFamily="34" charset="0"/>
                <a:cs typeface="Calibri" panose="020F0502020204030204" pitchFamily="34" charset="0"/>
              </a:rPr>
              <a:t>cea mai puțin atractivă</a:t>
            </a:r>
            <a:r>
              <a:rPr lang="en-GB" sz="1100" b="1" dirty="0">
                <a:latin typeface="Calibri" panose="020F0502020204030204" pitchFamily="34" charset="0"/>
                <a:ea typeface="Calibri" panose="020F0502020204030204" pitchFamily="34" charset="0"/>
                <a:cs typeface="Calibri" panose="020F0502020204030204" pitchFamily="34" charset="0"/>
              </a:rPr>
              <a:t>?</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CasetăText 12"/>
          <p:cNvSpPr txBox="1"/>
          <p:nvPr/>
        </p:nvSpPr>
        <p:spPr>
          <a:xfrm>
            <a:off x="1823534" y="807012"/>
            <a:ext cx="5264174" cy="261610"/>
          </a:xfrm>
          <a:prstGeom prst="rect">
            <a:avLst/>
          </a:prstGeom>
          <a:noFill/>
        </p:spPr>
        <p:txBody>
          <a:bodyPr wrap="square" rtlCol="0">
            <a:spAutoFit/>
          </a:bodyPr>
          <a:lstStyle/>
          <a:p>
            <a:pPr lvl="0" algn="ctr"/>
            <a:r>
              <a:rPr lang="ro-RO" sz="1100" i="1" dirty="0">
                <a:latin typeface="Calibri" panose="020F0502020204030204" pitchFamily="34" charset="0"/>
                <a:ea typeface="Calibri" panose="020F0502020204030204" pitchFamily="34" charset="0"/>
                <a:cs typeface="Calibri" panose="020F0502020204030204" pitchFamily="34" charset="0"/>
              </a:rPr>
              <a:t>Număr cumulat din persoane care au menționat obiectivul</a:t>
            </a:r>
          </a:p>
        </p:txBody>
      </p:sp>
      <p:sp>
        <p:nvSpPr>
          <p:cNvPr id="6" name="CasetăText 12"/>
          <p:cNvSpPr txBox="1"/>
          <p:nvPr/>
        </p:nvSpPr>
        <p:spPr>
          <a:xfrm>
            <a:off x="3349014" y="1073533"/>
            <a:ext cx="2332681" cy="261610"/>
          </a:xfrm>
          <a:prstGeom prst="rect">
            <a:avLst/>
          </a:prstGeom>
          <a:solidFill>
            <a:schemeClr val="accent4">
              <a:lumMod val="60000"/>
              <a:lumOff val="40000"/>
            </a:schemeClr>
          </a:solid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Cea mai puțin atractivă</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9" name="Title 2"/>
          <p:cNvSpPr>
            <a:spLocks noGrp="1"/>
          </p:cNvSpPr>
          <p:nvPr>
            <p:ph type="title"/>
          </p:nvPr>
        </p:nvSpPr>
        <p:spPr>
          <a:xfrm>
            <a:off x="603621" y="289546"/>
            <a:ext cx="7704000" cy="370316"/>
          </a:xfrm>
        </p:spPr>
        <p:txBody>
          <a:bodyPr/>
          <a:lstStyle/>
          <a:p>
            <a:r>
              <a:rPr lang="ro-RO" sz="1400" dirty="0"/>
              <a:t>Turism</a:t>
            </a:r>
            <a:endParaRPr lang="en-GB" sz="1400" dirty="0"/>
          </a:p>
        </p:txBody>
      </p:sp>
      <p:grpSp>
        <p:nvGrpSpPr>
          <p:cNvPr id="3" name="Grupare 2">
            <a:extLst>
              <a:ext uri="{FF2B5EF4-FFF2-40B4-BE49-F238E27FC236}">
                <a16:creationId xmlns:a16="http://schemas.microsoft.com/office/drawing/2014/main" id="{31BD00FD-E2A5-1494-0589-21074DFA204F}"/>
              </a:ext>
            </a:extLst>
          </p:cNvPr>
          <p:cNvGrpSpPr/>
          <p:nvPr/>
        </p:nvGrpSpPr>
        <p:grpSpPr>
          <a:xfrm>
            <a:off x="1419479" y="1316475"/>
            <a:ext cx="7648669" cy="3572899"/>
            <a:chOff x="770255" y="1273421"/>
            <a:chExt cx="7648669" cy="3572899"/>
          </a:xfrm>
        </p:grpSpPr>
        <p:graphicFrame>
          <p:nvGraphicFramePr>
            <p:cNvPr id="2" name="Chart 1"/>
            <p:cNvGraphicFramePr/>
            <p:nvPr>
              <p:extLst>
                <p:ext uri="{D42A27DB-BD31-4B8C-83A1-F6EECF244321}">
                  <p14:modId xmlns:p14="http://schemas.microsoft.com/office/powerpoint/2010/main" val="2321357500"/>
                </p:ext>
              </p:extLst>
            </p:nvPr>
          </p:nvGraphicFramePr>
          <p:xfrm>
            <a:off x="770255" y="1383030"/>
            <a:ext cx="3692525" cy="34632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326026145"/>
                </p:ext>
              </p:extLst>
            </p:nvPr>
          </p:nvGraphicFramePr>
          <p:xfrm>
            <a:off x="4350479" y="1273421"/>
            <a:ext cx="4068445" cy="345884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3545840" y="2844247"/>
              <a:ext cx="868680" cy="541020"/>
            </a:xfrm>
            <a:prstGeom prst="rect">
              <a:avLst/>
            </a:prstGeom>
            <a:solidFill>
              <a:srgbClr val="FFD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59 de localități menționate</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750382" y="926611"/>
            <a:ext cx="5784274" cy="261610"/>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sunt </a:t>
            </a:r>
            <a:r>
              <a:rPr lang="ro-RO" sz="1100" b="1" dirty="0">
                <a:latin typeface="Calibri" panose="020F0502020204030204" pitchFamily="34" charset="0"/>
                <a:ea typeface="Calibri" panose="020F0502020204030204" pitchFamily="34" charset="0"/>
                <a:cs typeface="Calibri" panose="020F0502020204030204" pitchFamily="34" charset="0"/>
              </a:rPr>
              <a:t>principalele elemente care caracterizează județul Argeș din punct de vedere turistic</a:t>
            </a:r>
            <a:r>
              <a:rPr lang="en-GB" sz="1100" b="1" dirty="0">
                <a:latin typeface="Calibri" panose="020F0502020204030204" pitchFamily="34" charset="0"/>
                <a:ea typeface="Calibri" panose="020F0502020204030204" pitchFamily="34" charset="0"/>
                <a:cs typeface="Calibri" panose="020F0502020204030204" pitchFamily="34" charset="0"/>
              </a:rPr>
              <a:t>?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p:cNvGraphicFramePr/>
          <p:nvPr>
            <p:extLst>
              <p:ext uri="{D42A27DB-BD31-4B8C-83A1-F6EECF244321}">
                <p14:modId xmlns:p14="http://schemas.microsoft.com/office/powerpoint/2010/main" val="105648864"/>
              </p:ext>
            </p:extLst>
          </p:nvPr>
        </p:nvGraphicFramePr>
        <p:xfrm>
          <a:off x="661406" y="1545239"/>
          <a:ext cx="7385347" cy="3252999"/>
        </p:xfrm>
        <a:graphic>
          <a:graphicData uri="http://schemas.openxmlformats.org/drawingml/2006/chart">
            <c:chart xmlns:c="http://schemas.openxmlformats.org/drawingml/2006/chart" xmlns:r="http://schemas.openxmlformats.org/officeDocument/2006/relationships" r:id="rId3"/>
          </a:graphicData>
        </a:graphic>
      </p:graphicFrame>
      <p:sp>
        <p:nvSpPr>
          <p:cNvPr id="4" name="CasetăText 12"/>
          <p:cNvSpPr txBox="1"/>
          <p:nvPr/>
        </p:nvSpPr>
        <p:spPr>
          <a:xfrm>
            <a:off x="1823534" y="1167953"/>
            <a:ext cx="5264174" cy="261610"/>
          </a:xfrm>
          <a:prstGeom prst="rect">
            <a:avLst/>
          </a:prstGeom>
          <a:noFill/>
        </p:spPr>
        <p:txBody>
          <a:bodyPr wrap="square" rtlCol="0">
            <a:spAutoFit/>
          </a:bodyPr>
          <a:lstStyle/>
          <a:p>
            <a:pPr lvl="0" algn="ctr"/>
            <a:r>
              <a:rPr lang="ro-RO" sz="1100" i="1" dirty="0">
                <a:latin typeface="Calibri" panose="020F0502020204030204" pitchFamily="34" charset="0"/>
                <a:ea typeface="Calibri" panose="020F0502020204030204" pitchFamily="34" charset="0"/>
                <a:cs typeface="Calibri" panose="020F0502020204030204" pitchFamily="34" charset="0"/>
              </a:rPr>
              <a:t>Răspuns multiplu</a:t>
            </a:r>
          </a:p>
        </p:txBody>
      </p:sp>
      <p:sp>
        <p:nvSpPr>
          <p:cNvPr id="7" name="Title 2"/>
          <p:cNvSpPr>
            <a:spLocks noGrp="1"/>
          </p:cNvSpPr>
          <p:nvPr>
            <p:ph type="title"/>
          </p:nvPr>
        </p:nvSpPr>
        <p:spPr>
          <a:xfrm>
            <a:off x="603621" y="289546"/>
            <a:ext cx="7704000" cy="370316"/>
          </a:xfrm>
        </p:spPr>
        <p:txBody>
          <a:bodyPr/>
          <a:lstStyle/>
          <a:p>
            <a:r>
              <a:rPr lang="ro-RO" sz="1400" dirty="0"/>
              <a:t>Turism</a:t>
            </a:r>
            <a:endParaRPr lang="en-GB" sz="1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2675569916"/>
              </p:ext>
            </p:extLst>
          </p:nvPr>
        </p:nvGraphicFramePr>
        <p:xfrm>
          <a:off x="947238" y="1487678"/>
          <a:ext cx="6837045" cy="2737480"/>
        </p:xfrm>
        <a:graphic>
          <a:graphicData uri="http://schemas.openxmlformats.org/drawingml/2006/table">
            <a:tbl>
              <a:tblPr firstRow="1" bandRow="1">
                <a:tableStyleId>{6E25E649-3F16-4E02-A733-19D2CDBF48F0}</a:tableStyleId>
              </a:tblPr>
              <a:tblGrid>
                <a:gridCol w="3796665">
                  <a:extLst>
                    <a:ext uri="{9D8B030D-6E8A-4147-A177-3AD203B41FA5}">
                      <a16:colId xmlns:a16="http://schemas.microsoft.com/office/drawing/2014/main" val="20000"/>
                    </a:ext>
                  </a:extLst>
                </a:gridCol>
                <a:gridCol w="565150">
                  <a:extLst>
                    <a:ext uri="{9D8B030D-6E8A-4147-A177-3AD203B41FA5}">
                      <a16:colId xmlns:a16="http://schemas.microsoft.com/office/drawing/2014/main" val="20001"/>
                    </a:ext>
                  </a:extLst>
                </a:gridCol>
                <a:gridCol w="595630">
                  <a:extLst>
                    <a:ext uri="{9D8B030D-6E8A-4147-A177-3AD203B41FA5}">
                      <a16:colId xmlns:a16="http://schemas.microsoft.com/office/drawing/2014/main" val="20002"/>
                    </a:ext>
                  </a:extLst>
                </a:gridCol>
                <a:gridCol w="663575">
                  <a:extLst>
                    <a:ext uri="{9D8B030D-6E8A-4147-A177-3AD203B41FA5}">
                      <a16:colId xmlns:a16="http://schemas.microsoft.com/office/drawing/2014/main" val="20003"/>
                    </a:ext>
                  </a:extLst>
                </a:gridCol>
                <a:gridCol w="547370">
                  <a:extLst>
                    <a:ext uri="{9D8B030D-6E8A-4147-A177-3AD203B41FA5}">
                      <a16:colId xmlns:a16="http://schemas.microsoft.com/office/drawing/2014/main" val="20004"/>
                    </a:ext>
                  </a:extLst>
                </a:gridCol>
                <a:gridCol w="668655">
                  <a:extLst>
                    <a:ext uri="{9D8B030D-6E8A-4147-A177-3AD203B41FA5}">
                      <a16:colId xmlns:a16="http://schemas.microsoft.com/office/drawing/2014/main" val="20005"/>
                    </a:ext>
                  </a:extLst>
                </a:gridCol>
              </a:tblGrid>
              <a:tr h="372110">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3">
                        <a:lumMod val="50000"/>
                      </a:schemeClr>
                    </a:solidFill>
                  </a:tcPr>
                </a:tc>
                <a:tc>
                  <a:txBody>
                    <a:bodyPr/>
                    <a:lstStyle/>
                    <a:p>
                      <a:pPr algn="ctr" fontAlgn="b"/>
                      <a:endParaRPr lang="ro-RO" sz="800" b="1" u="none" strike="noStrike" dirty="0" err="1">
                        <a:solidFill>
                          <a:schemeClr val="bg1"/>
                        </a:solidFill>
                        <a:effectLst/>
                      </a:endParaRPr>
                    </a:p>
                    <a:p>
                      <a:pPr algn="ctr" fontAlgn="b"/>
                      <a:r>
                        <a:rPr lang="ro-RO" sz="800" b="1" u="none" strike="noStrike" dirty="0" err="1">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3">
                        <a:lumMod val="50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Câmpulung</a:t>
                      </a:r>
                    </a:p>
                  </a:txBody>
                  <a:tcPr marL="7937" marR="7937" marT="7937" anchor="b">
                    <a:solidFill>
                      <a:schemeClr val="accent3">
                        <a:lumMod val="50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Costeşti</a:t>
                      </a:r>
                    </a:p>
                  </a:txBody>
                  <a:tcPr marL="7937" marR="7937" marT="7937" anchor="b">
                    <a:solidFill>
                      <a:schemeClr val="accent3">
                        <a:lumMod val="50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Piteşti</a:t>
                      </a:r>
                    </a:p>
                  </a:txBody>
                  <a:tcPr marL="7937" marR="7937" marT="7937" anchor="b">
                    <a:solidFill>
                      <a:schemeClr val="accent3">
                        <a:lumMod val="50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Topoloveni</a:t>
                      </a:r>
                    </a:p>
                  </a:txBody>
                  <a:tcPr marL="7937" marR="7937" marT="7937" anchor="b">
                    <a:solidFill>
                      <a:schemeClr val="accent3">
                        <a:lumMod val="50000"/>
                      </a:schemeClr>
                    </a:solidFill>
                  </a:tcPr>
                </a:tc>
                <a:extLst>
                  <a:ext uri="{0D108BD9-81ED-4DB2-BD59-A6C34878D82A}">
                    <a16:rowId xmlns:a16="http://schemas.microsoft.com/office/drawing/2014/main" val="10000"/>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Obiectivele naturale (monumente ale naturii, rezervații naturale, parcuri naționale, areale şi trasee turistice cu valoare peisagistică deosebită)</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82%</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78%</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87%</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88%</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83%</a:t>
                      </a:r>
                    </a:p>
                  </a:txBody>
                  <a:tcPr marL="7937" marR="7937" marT="7937" anchor="ctr">
                    <a:solidFill>
                      <a:schemeClr val="accent4">
                        <a:lumMod val="40000"/>
                        <a:lumOff val="60000"/>
                      </a:schemeClr>
                    </a:solidFill>
                  </a:tcPr>
                </a:tc>
                <a:extLst>
                  <a:ext uri="{0D108BD9-81ED-4DB2-BD59-A6C34878D82A}">
                    <a16:rowId xmlns:a16="http://schemas.microsoft.com/office/drawing/2014/main" val="10001"/>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Monumente istorice și vestigii arhitecturale</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38%</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35%</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37%</a:t>
                      </a:r>
                    </a:p>
                  </a:txBody>
                  <a:tcPr marL="7937" marR="7937" marT="7937" anchor="ctr">
                    <a:noFill/>
                  </a:tcPr>
                </a:tc>
                <a:extLst>
                  <a:ext uri="{0D108BD9-81ED-4DB2-BD59-A6C34878D82A}">
                    <a16:rowId xmlns:a16="http://schemas.microsoft.com/office/drawing/2014/main" val="10002"/>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Sporturi de iarnă</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extLst>
                  <a:ext uri="{0D108BD9-81ED-4DB2-BD59-A6C34878D82A}">
                    <a16:rowId xmlns:a16="http://schemas.microsoft.com/office/drawing/2014/main" val="10003"/>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Sporturi extreme (alpinism, parapantă, deltaplanorism, vânătoare şi pescuit)</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rgbClr val="FECFC2"/>
                    </a:solidFill>
                  </a:tcPr>
                </a:tc>
                <a:extLst>
                  <a:ext uri="{0D108BD9-81ED-4DB2-BD59-A6C34878D82A}">
                    <a16:rowId xmlns:a16="http://schemas.microsoft.com/office/drawing/2014/main" val="10004"/>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Obiectivele istorice-arheologice (cetăți, castele, biserici, muzee etc.)</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51%</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37%</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49%</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43%</a:t>
                      </a:r>
                    </a:p>
                  </a:txBody>
                  <a:tcPr marL="7937" marR="7937" marT="7937" anchor="ctr">
                    <a:solidFill>
                      <a:schemeClr val="accent4">
                        <a:lumMod val="40000"/>
                        <a:lumOff val="60000"/>
                      </a:schemeClr>
                    </a:solidFill>
                  </a:tcPr>
                </a:tc>
                <a:extLst>
                  <a:ext uri="{0D108BD9-81ED-4DB2-BD59-A6C34878D82A}">
                    <a16:rowId xmlns:a16="http://schemas.microsoft.com/office/drawing/2014/main" val="10005"/>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Obiectivele religioase și lăcașele de cult</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63%</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48%</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48%</a:t>
                      </a:r>
                    </a:p>
                  </a:txBody>
                  <a:tcPr marL="7937" marR="7937" marT="7937" anchor="ctr">
                    <a:solidFill>
                      <a:schemeClr val="accent4">
                        <a:lumMod val="40000"/>
                        <a:lumOff val="60000"/>
                      </a:schemeClr>
                    </a:solidFill>
                  </a:tcPr>
                </a:tc>
                <a:extLst>
                  <a:ext uri="{0D108BD9-81ED-4DB2-BD59-A6C34878D82A}">
                    <a16:rowId xmlns:a16="http://schemas.microsoft.com/office/drawing/2014/main" val="10006"/>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Îmbinare între elementele cadrului natural cu valori culturale şi istorice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19%</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23%</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19%</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solidFill>
                      <a:schemeClr val="tx2"/>
                    </a:solidFill>
                  </a:tcPr>
                </a:tc>
                <a:extLst>
                  <a:ext uri="{0D108BD9-81ED-4DB2-BD59-A6C34878D82A}">
                    <a16:rowId xmlns:a16="http://schemas.microsoft.com/office/drawing/2014/main" val="10007"/>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Istoria și elementele culturale</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rgbClr val="FECFC2"/>
                    </a:solidFill>
                  </a:tcPr>
                </a:tc>
                <a:extLst>
                  <a:ext uri="{0D108BD9-81ED-4DB2-BD59-A6C34878D82A}">
                    <a16:rowId xmlns:a16="http://schemas.microsoft.com/office/drawing/2014/main" val="10008"/>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Activitățile sportiv-recreative în toate anotimpurile anului</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solidFill>
                      <a:schemeClr val="tx2"/>
                    </a:solidFill>
                  </a:tcPr>
                </a:tc>
                <a:extLst>
                  <a:ext uri="{0D108BD9-81ED-4DB2-BD59-A6C34878D82A}">
                    <a16:rowId xmlns:a16="http://schemas.microsoft.com/office/drawing/2014/main" val="10009"/>
                  </a:ext>
                </a:extLst>
              </a:tr>
              <a:tr h="205740">
                <a:tc>
                  <a:txBody>
                    <a:bodyPr/>
                    <a:lstStyle/>
                    <a:p>
                      <a:pPr algn="l" fontAlgn="b"/>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Păstrarea</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tradițiilor</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culturale</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și</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gastronomice</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cu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specificități</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locale</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24%</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26%</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16%</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17%</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chemeClr val="bg1"/>
                    </a:solidFill>
                  </a:tcPr>
                </a:tc>
                <a:extLst>
                  <a:ext uri="{0D108BD9-81ED-4DB2-BD59-A6C34878D82A}">
                    <a16:rowId xmlns:a16="http://schemas.microsoft.com/office/drawing/2014/main" val="10010"/>
                  </a:ext>
                </a:extLst>
              </a:tr>
            </a:tbl>
          </a:graphicData>
        </a:graphic>
      </p:graphicFrame>
      <p:sp>
        <p:nvSpPr>
          <p:cNvPr id="5" name="CasetăText 12"/>
          <p:cNvSpPr txBox="1"/>
          <p:nvPr/>
        </p:nvSpPr>
        <p:spPr>
          <a:xfrm>
            <a:off x="1280160" y="1128848"/>
            <a:ext cx="5887351" cy="261610"/>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sunt </a:t>
            </a:r>
            <a:r>
              <a:rPr lang="ro-RO" sz="1100" b="1" dirty="0">
                <a:latin typeface="Calibri" panose="020F0502020204030204" pitchFamily="34" charset="0"/>
                <a:ea typeface="Calibri" panose="020F0502020204030204" pitchFamily="34" charset="0"/>
                <a:cs typeface="Calibri" panose="020F0502020204030204" pitchFamily="34" charset="0"/>
              </a:rPr>
              <a:t>principalele elemente care caracterizează județul Argeș din punct de vedere turistic</a:t>
            </a:r>
            <a:r>
              <a:rPr lang="en-GB" sz="1100" b="1" dirty="0">
                <a:latin typeface="Calibri" panose="020F0502020204030204" pitchFamily="34" charset="0"/>
                <a:ea typeface="Calibri" panose="020F0502020204030204" pitchFamily="34" charset="0"/>
                <a:cs typeface="Calibri" panose="020F0502020204030204" pitchFamily="34" charset="0"/>
              </a:rPr>
              <a:t>?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6" name="Title 2"/>
          <p:cNvSpPr>
            <a:spLocks noGrp="1"/>
          </p:cNvSpPr>
          <p:nvPr>
            <p:ph type="title"/>
          </p:nvPr>
        </p:nvSpPr>
        <p:spPr>
          <a:xfrm>
            <a:off x="513761" y="542441"/>
            <a:ext cx="7704000" cy="370316"/>
          </a:xfrm>
        </p:spPr>
        <p:txBody>
          <a:bodyPr/>
          <a:lstStyle/>
          <a:p>
            <a:r>
              <a:rPr lang="ro-RO" sz="1400" dirty="0"/>
              <a:t>Turism</a:t>
            </a:r>
            <a:endParaRPr lang="en-GB" sz="1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363172" y="1037148"/>
            <a:ext cx="5811706"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Care considerați că sunt principalii factori care împiedică dezvoltarea turismului în județul</a:t>
            </a:r>
            <a:r>
              <a:rPr lang="en-GB" sz="1100" b="1" dirty="0">
                <a:latin typeface="Calibri" panose="020F0502020204030204" pitchFamily="34" charset="0"/>
                <a:ea typeface="Calibri" panose="020F0502020204030204" pitchFamily="34" charset="0"/>
                <a:cs typeface="Calibri" panose="020F0502020204030204" pitchFamily="34" charset="0"/>
              </a:rPr>
              <a:t> Argeș?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p:cNvGraphicFramePr/>
          <p:nvPr>
            <p:extLst>
              <p:ext uri="{D42A27DB-BD31-4B8C-83A1-F6EECF244321}">
                <p14:modId xmlns:p14="http://schemas.microsoft.com/office/powerpoint/2010/main" val="2830374432"/>
              </p:ext>
            </p:extLst>
          </p:nvPr>
        </p:nvGraphicFramePr>
        <p:xfrm>
          <a:off x="749681" y="1490253"/>
          <a:ext cx="6805930" cy="3164451"/>
        </p:xfrm>
        <a:graphic>
          <a:graphicData uri="http://schemas.openxmlformats.org/drawingml/2006/chart">
            <c:chart xmlns:c="http://schemas.openxmlformats.org/drawingml/2006/chart" xmlns:r="http://schemas.openxmlformats.org/officeDocument/2006/relationships" r:id="rId3"/>
          </a:graphicData>
        </a:graphic>
      </p:graphicFrame>
      <p:sp>
        <p:nvSpPr>
          <p:cNvPr id="4" name="CasetăText 12"/>
          <p:cNvSpPr txBox="1"/>
          <p:nvPr/>
        </p:nvSpPr>
        <p:spPr>
          <a:xfrm>
            <a:off x="1520559" y="1228643"/>
            <a:ext cx="5264174" cy="261610"/>
          </a:xfrm>
          <a:prstGeom prst="rect">
            <a:avLst/>
          </a:prstGeom>
          <a:noFill/>
        </p:spPr>
        <p:txBody>
          <a:bodyPr wrap="square" rtlCol="0">
            <a:spAutoFit/>
          </a:bodyPr>
          <a:lstStyle/>
          <a:p>
            <a:pPr lvl="0" algn="ctr"/>
            <a:r>
              <a:rPr lang="ro-RO" sz="1100" i="1" dirty="0">
                <a:latin typeface="Calibri" panose="020F0502020204030204" pitchFamily="34" charset="0"/>
                <a:ea typeface="Calibri" panose="020F0502020204030204" pitchFamily="34" charset="0"/>
                <a:cs typeface="Calibri" panose="020F0502020204030204" pitchFamily="34" charset="0"/>
              </a:rPr>
              <a:t>Răspuns multiplu</a:t>
            </a:r>
          </a:p>
        </p:txBody>
      </p:sp>
      <p:sp>
        <p:nvSpPr>
          <p:cNvPr id="7" name="Title 2"/>
          <p:cNvSpPr>
            <a:spLocks noGrp="1"/>
          </p:cNvSpPr>
          <p:nvPr>
            <p:ph type="title"/>
          </p:nvPr>
        </p:nvSpPr>
        <p:spPr>
          <a:xfrm>
            <a:off x="603621" y="415256"/>
            <a:ext cx="7704000" cy="370316"/>
          </a:xfrm>
        </p:spPr>
        <p:txBody>
          <a:bodyPr/>
          <a:lstStyle/>
          <a:p>
            <a:r>
              <a:rPr lang="ro-RO" sz="1400" dirty="0"/>
              <a:t>Turism</a:t>
            </a:r>
            <a:endParaRPr lang="en-GB" sz="1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4003432952"/>
              </p:ext>
            </p:extLst>
          </p:nvPr>
        </p:nvGraphicFramePr>
        <p:xfrm>
          <a:off x="516890" y="1534795"/>
          <a:ext cx="7360602" cy="3136577"/>
        </p:xfrm>
        <a:graphic>
          <a:graphicData uri="http://schemas.openxmlformats.org/drawingml/2006/table">
            <a:tbl>
              <a:tblPr firstRow="1" bandRow="1">
                <a:tableStyleId>{6E25E649-3F16-4E02-A733-19D2CDBF48F0}</a:tableStyleId>
              </a:tblPr>
              <a:tblGrid>
                <a:gridCol w="4001770">
                  <a:extLst>
                    <a:ext uri="{9D8B030D-6E8A-4147-A177-3AD203B41FA5}">
                      <a16:colId xmlns:a16="http://schemas.microsoft.com/office/drawing/2014/main" val="20000"/>
                    </a:ext>
                  </a:extLst>
                </a:gridCol>
                <a:gridCol w="842010">
                  <a:extLst>
                    <a:ext uri="{9D8B030D-6E8A-4147-A177-3AD203B41FA5}">
                      <a16:colId xmlns:a16="http://schemas.microsoft.com/office/drawing/2014/main" val="20001"/>
                    </a:ext>
                  </a:extLst>
                </a:gridCol>
                <a:gridCol w="592455">
                  <a:extLst>
                    <a:ext uri="{9D8B030D-6E8A-4147-A177-3AD203B41FA5}">
                      <a16:colId xmlns:a16="http://schemas.microsoft.com/office/drawing/2014/main" val="20002"/>
                    </a:ext>
                  </a:extLst>
                </a:gridCol>
                <a:gridCol w="661035">
                  <a:extLst>
                    <a:ext uri="{9D8B030D-6E8A-4147-A177-3AD203B41FA5}">
                      <a16:colId xmlns:a16="http://schemas.microsoft.com/office/drawing/2014/main" val="20003"/>
                    </a:ext>
                  </a:extLst>
                </a:gridCol>
                <a:gridCol w="547687">
                  <a:extLst>
                    <a:ext uri="{9D8B030D-6E8A-4147-A177-3AD203B41FA5}">
                      <a16:colId xmlns:a16="http://schemas.microsoft.com/office/drawing/2014/main" val="20004"/>
                    </a:ext>
                  </a:extLst>
                </a:gridCol>
                <a:gridCol w="715645">
                  <a:extLst>
                    <a:ext uri="{9D8B030D-6E8A-4147-A177-3AD203B41FA5}">
                      <a16:colId xmlns:a16="http://schemas.microsoft.com/office/drawing/2014/main" val="20005"/>
                    </a:ext>
                  </a:extLst>
                </a:gridCol>
              </a:tblGrid>
              <a:tr h="412750">
                <a:tc>
                  <a:txBody>
                    <a:bodyPr/>
                    <a:lstStyle/>
                    <a:p>
                      <a:pPr algn="ctr"/>
                      <a:endParaRPr lang="en-GB" sz="10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6">
                        <a:lumMod val="75000"/>
                      </a:schemeClr>
                    </a:solidFill>
                  </a:tcPr>
                </a:tc>
                <a:tc>
                  <a:txBody>
                    <a:bodyPr/>
                    <a:lstStyle/>
                    <a:p>
                      <a:pPr algn="ctr" fontAlgn="b"/>
                      <a:endParaRPr lang="ro-RO" sz="800" b="1" u="none" strike="noStrike" dirty="0" err="1">
                        <a:solidFill>
                          <a:schemeClr val="bg1"/>
                        </a:solidFill>
                        <a:effectLst/>
                      </a:endParaRPr>
                    </a:p>
                    <a:p>
                      <a:pPr algn="ctr" fontAlgn="b"/>
                      <a:r>
                        <a:rPr lang="ro-RO" sz="800" b="1" u="none" strike="noStrike" dirty="0">
                          <a:solidFill>
                            <a:schemeClr val="bg1"/>
                          </a:solidFill>
                          <a:effectLst/>
                        </a:rPr>
                        <a:t>Microzona </a:t>
                      </a:r>
                    </a:p>
                    <a:p>
                      <a:pPr algn="ctr" fontAlgn="b"/>
                      <a:r>
                        <a:rPr lang="ro-RO" sz="800" b="1" u="none" strike="noStrike" dirty="0">
                          <a:solidFill>
                            <a:schemeClr val="bg1"/>
                          </a:solidFill>
                          <a:effectLst/>
                        </a:rPr>
                        <a:t>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6">
                        <a:lumMod val="75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Câmpulung</a:t>
                      </a:r>
                    </a:p>
                  </a:txBody>
                  <a:tcPr marL="7937" marR="7937" marT="7937" anchor="b">
                    <a:solidFill>
                      <a:schemeClr val="accent6">
                        <a:lumMod val="75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Costeşti</a:t>
                      </a:r>
                    </a:p>
                  </a:txBody>
                  <a:tcPr marL="7937" marR="7937" marT="7937" anchor="b">
                    <a:solidFill>
                      <a:schemeClr val="accent6">
                        <a:lumMod val="75000"/>
                      </a:schemeClr>
                    </a:solidFill>
                  </a:tcPr>
                </a:tc>
                <a:tc>
                  <a:txBody>
                    <a:bodyPr/>
                    <a:lstStyle/>
                    <a:p>
                      <a:pPr algn="ctr" fontAlgn="b"/>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Microzona</a:t>
                      </a:r>
                      <a:endParaRPr lang="ro-RO" altLang="zh-CN" sz="800" b="1" i="0" dirty="0">
                        <a:solidFill>
                          <a:schemeClr val="bg1"/>
                        </a:solidFill>
                        <a:latin typeface="Arial" panose="020B0604020202020204" pitchFamily="34" charset="0"/>
                        <a:ea typeface="Arial" panose="020B0604020202020204"/>
                        <a:cs typeface="Arial" panose="020B0604020202020204" pitchFamily="34" charset="0"/>
                      </a:endParaRPr>
                    </a:p>
                    <a:p>
                      <a:pPr algn="ctr" fontAlgn="b"/>
                      <a:r>
                        <a:rPr lang="en-US" altLang="zh-CN" sz="800" b="1" i="0" dirty="0">
                          <a:solidFill>
                            <a:schemeClr val="bg1"/>
                          </a:solidFill>
                          <a:latin typeface="Arial" panose="020B0604020202020204" pitchFamily="34" charset="0"/>
                          <a:ea typeface="Arial" panose="020B0604020202020204"/>
                          <a:cs typeface="Arial" panose="020B0604020202020204" pitchFamily="34" charset="0"/>
                        </a:rPr>
                        <a:t> </a:t>
                      </a:r>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Piteşti</a:t>
                      </a:r>
                      <a:endParaRPr lang="en-US" altLang="zh-CN" sz="800" b="1" i="0" dirty="0">
                        <a:solidFill>
                          <a:schemeClr val="bg1"/>
                        </a:solidFill>
                        <a:latin typeface="Arial" panose="020B0604020202020204" pitchFamily="34" charset="0"/>
                        <a:ea typeface="Arial" panose="020B0604020202020204"/>
                        <a:cs typeface="Arial" panose="020B0604020202020204" pitchFamily="34" charset="0"/>
                      </a:endParaRPr>
                    </a:p>
                  </a:txBody>
                  <a:tcPr marL="7937" marR="7937" marT="7937" anchor="b">
                    <a:solidFill>
                      <a:schemeClr val="accent6">
                        <a:lumMod val="75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Topoloveni</a:t>
                      </a:r>
                    </a:p>
                  </a:txBody>
                  <a:tcPr marL="7937" marR="7937" marT="7937" anchor="b">
                    <a:solidFill>
                      <a:schemeClr val="accent6">
                        <a:lumMod val="75000"/>
                      </a:schemeClr>
                    </a:solidFill>
                  </a:tcPr>
                </a:tc>
                <a:extLst>
                  <a:ext uri="{0D108BD9-81ED-4DB2-BD59-A6C34878D82A}">
                    <a16:rowId xmlns:a16="http://schemas.microsoft.com/office/drawing/2014/main" val="10000"/>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Neadaptarea raportului calitate – preț în funcție de piața europeană</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chemeClr val="tx2"/>
                    </a:solidFill>
                  </a:tcPr>
                </a:tc>
                <a:extLst>
                  <a:ext uri="{0D108BD9-81ED-4DB2-BD59-A6C34878D82A}">
                    <a16:rowId xmlns:a16="http://schemas.microsoft.com/office/drawing/2014/main" val="10001"/>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Prezența amenințătoare a animalelor sălbatice (în special urși)</a:t>
                      </a:r>
                    </a:p>
                  </a:txBody>
                  <a:tcPr marL="7937" marR="7937" marT="7937" anchor="b">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22%</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19%</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chemeClr val="bg1"/>
                    </a:solidFill>
                  </a:tcPr>
                </a:tc>
                <a:extLst>
                  <a:ext uri="{0D108BD9-81ED-4DB2-BD59-A6C34878D82A}">
                    <a16:rowId xmlns:a16="http://schemas.microsoft.com/office/drawing/2014/main" val="10002"/>
                  </a:ext>
                </a:extLst>
              </a:tr>
              <a:tr h="205740">
                <a:tc>
                  <a:txBody>
                    <a:bodyPr/>
                    <a:lstStyle/>
                    <a:p>
                      <a:pPr algn="l" fontAlgn="b"/>
                      <a:r>
                        <a:rPr lang="ro-RO" altLang="zh-CN" sz="1000" b="0" i="0" dirty="0">
                          <a:solidFill>
                            <a:srgbClr val="000000"/>
                          </a:solidFill>
                          <a:latin typeface="Calibri" panose="020F0502020204030204" pitchFamily="34" charset="0"/>
                          <a:ea typeface="Arial" panose="020B0604020202020204"/>
                          <a:cs typeface="Calibri" panose="020F0502020204030204" pitchFamily="34" charset="0"/>
                        </a:rPr>
                        <a:t>S</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ervicii</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de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turism</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neadecvate</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şi</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slab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calitativ</a:t>
                      </a:r>
                      <a:r>
                        <a:rPr lang="ro-RO" altLang="zh-CN" sz="1000" b="0" i="0" dirty="0">
                          <a:solidFill>
                            <a:srgbClr val="000000"/>
                          </a:solidFill>
                          <a:latin typeface="Calibri" panose="020F0502020204030204" pitchFamily="34" charset="0"/>
                          <a:ea typeface="Arial" panose="020B0604020202020204"/>
                          <a:cs typeface="Calibri" panose="020F0502020204030204" pitchFamily="34" charset="0"/>
                        </a:rPr>
                        <a:t>e</a:t>
                      </a:r>
                      <a:endParaRPr lang="en-US" altLang="zh-CN" sz="1000" b="0" i="0" dirty="0">
                        <a:solidFill>
                          <a:srgbClr val="000000"/>
                        </a:solidFill>
                        <a:latin typeface="Calibri" panose="020F0502020204030204" pitchFamily="34" charset="0"/>
                        <a:ea typeface="Arial" panose="020B0604020202020204"/>
                        <a:cs typeface="Calibri" panose="020F0502020204030204" pitchFamily="34" charset="0"/>
                      </a:endParaRP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73%</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62%</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64%</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68%</a:t>
                      </a:r>
                    </a:p>
                  </a:txBody>
                  <a:tcPr marL="7937" marR="7937" marT="7937" anchor="ctr">
                    <a:solidFill>
                      <a:srgbClr val="FECFC2"/>
                    </a:solidFill>
                  </a:tcPr>
                </a:tc>
                <a:extLst>
                  <a:ext uri="{0D108BD9-81ED-4DB2-BD59-A6C34878D82A}">
                    <a16:rowId xmlns:a16="http://schemas.microsoft.com/office/drawing/2014/main" val="10003"/>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Lipsa forței de muncă specializate în servicii turistice</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29%</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19%</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26%</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solidFill>
                      <a:schemeClr val="bg1"/>
                    </a:solidFill>
                  </a:tcPr>
                </a:tc>
                <a:extLst>
                  <a:ext uri="{0D108BD9-81ED-4DB2-BD59-A6C34878D82A}">
                    <a16:rowId xmlns:a16="http://schemas.microsoft.com/office/drawing/2014/main" val="10004"/>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Concurența din partea județelor din jur</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37%</a:t>
                      </a:r>
                    </a:p>
                  </a:txBody>
                  <a:tcPr marL="7937" marR="7937" marT="7937" anchor="ctr">
                    <a:solidFill>
                      <a:schemeClr val="tx2"/>
                    </a:solidFill>
                  </a:tcPr>
                </a:tc>
                <a:extLst>
                  <a:ext uri="{0D108BD9-81ED-4DB2-BD59-A6C34878D82A}">
                    <a16:rowId xmlns:a16="http://schemas.microsoft.com/office/drawing/2014/main" val="10005"/>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Valorificarea necorespunzătoare a resurselor turistice</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43%</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49%</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53%</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chemeClr val="bg1"/>
                    </a:solidFill>
                  </a:tcPr>
                </a:tc>
                <a:extLst>
                  <a:ext uri="{0D108BD9-81ED-4DB2-BD59-A6C34878D82A}">
                    <a16:rowId xmlns:a16="http://schemas.microsoft.com/office/drawing/2014/main" val="10006"/>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Ofertă scăzută a posibilităților de agrement în zonele în care se practică turism rural</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35%</a:t>
                      </a:r>
                    </a:p>
                  </a:txBody>
                  <a:tcPr marL="7937" marR="7937" marT="7937" anchor="ctr">
                    <a:solidFill>
                      <a:schemeClr val="tx2"/>
                    </a:solidFill>
                  </a:tcPr>
                </a:tc>
                <a:extLst>
                  <a:ext uri="{0D108BD9-81ED-4DB2-BD59-A6C34878D82A}">
                    <a16:rowId xmlns:a16="http://schemas.microsoft.com/office/drawing/2014/main" val="10007"/>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Lipsa unei baze de date accesibilă privind derularea evenimentelor culturale</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23%</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26%</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noFill/>
                  </a:tcPr>
                </a:tc>
                <a:extLst>
                  <a:ext uri="{0D108BD9-81ED-4DB2-BD59-A6C34878D82A}">
                    <a16:rowId xmlns:a16="http://schemas.microsoft.com/office/drawing/2014/main" val="10008"/>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Nerespectarea normelor de construcție în unele zone turistice, în special în perimetrul parcurilor și ariilor protejate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extLst>
                  <a:ext uri="{0D108BD9-81ED-4DB2-BD59-A6C34878D82A}">
                    <a16:rowId xmlns:a16="http://schemas.microsoft.com/office/drawing/2014/main" val="10009"/>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Lipsa serviciilor de intervenție de urgență: pompieri, ambulanță, în zonele de risc (la baza pârtiilor, trasee turistice)</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bg1"/>
                    </a:solidFill>
                  </a:tcPr>
                </a:tc>
                <a:extLst>
                  <a:ext uri="{0D108BD9-81ED-4DB2-BD59-A6C34878D82A}">
                    <a16:rowId xmlns:a16="http://schemas.microsoft.com/office/drawing/2014/main" val="10010"/>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Lipsa parcărilor și a grupurilor sanitare în numeroase obiective turistice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12%</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chemeClr val="tx2"/>
                    </a:solidFill>
                  </a:tcPr>
                </a:tc>
                <a:extLst>
                  <a:ext uri="{0D108BD9-81ED-4DB2-BD59-A6C34878D82A}">
                    <a16:rowId xmlns:a16="http://schemas.microsoft.com/office/drawing/2014/main" val="10011"/>
                  </a:ext>
                </a:extLst>
              </a:tr>
            </a:tbl>
          </a:graphicData>
        </a:graphic>
      </p:graphicFrame>
      <p:sp>
        <p:nvSpPr>
          <p:cNvPr id="6" name="Title 2"/>
          <p:cNvSpPr>
            <a:spLocks noGrp="1"/>
          </p:cNvSpPr>
          <p:nvPr>
            <p:ph type="title"/>
          </p:nvPr>
        </p:nvSpPr>
        <p:spPr>
          <a:xfrm>
            <a:off x="603621" y="434651"/>
            <a:ext cx="7704000" cy="370316"/>
          </a:xfrm>
        </p:spPr>
        <p:txBody>
          <a:bodyPr/>
          <a:lstStyle/>
          <a:p>
            <a:r>
              <a:rPr lang="ro-RO" sz="1400" dirty="0"/>
              <a:t>Turism</a:t>
            </a:r>
            <a:endParaRPr lang="en-GB" sz="1400" dirty="0"/>
          </a:p>
        </p:txBody>
      </p:sp>
      <p:sp>
        <p:nvSpPr>
          <p:cNvPr id="2" name="CasetăText 12"/>
          <p:cNvSpPr txBox="1"/>
          <p:nvPr/>
        </p:nvSpPr>
        <p:spPr>
          <a:xfrm>
            <a:off x="1024128" y="1119915"/>
            <a:ext cx="6081868"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Care considerați că sunt principalii factori care împiedică dezvoltarea turismului în județul</a:t>
            </a:r>
            <a:r>
              <a:rPr lang="en-GB" sz="1100" b="1" dirty="0">
                <a:latin typeface="Calibri" panose="020F0502020204030204" pitchFamily="34" charset="0"/>
                <a:ea typeface="Calibri" panose="020F0502020204030204" pitchFamily="34" charset="0"/>
                <a:cs typeface="Calibri" panose="020F0502020204030204" pitchFamily="34" charset="0"/>
              </a:rPr>
              <a:t> Argeș?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t>Arii protejate</a:t>
            </a:r>
            <a:endParaRPr lang="en-GB" sz="1400" dirty="0"/>
          </a:p>
        </p:txBody>
      </p:sp>
      <p:grpSp>
        <p:nvGrpSpPr>
          <p:cNvPr id="12" name="Grupare 11">
            <a:extLst>
              <a:ext uri="{FF2B5EF4-FFF2-40B4-BE49-F238E27FC236}">
                <a16:creationId xmlns:a16="http://schemas.microsoft.com/office/drawing/2014/main" id="{41109986-A0FE-A542-9598-73AEA3B8ADFD}"/>
              </a:ext>
            </a:extLst>
          </p:cNvPr>
          <p:cNvGrpSpPr/>
          <p:nvPr/>
        </p:nvGrpSpPr>
        <p:grpSpPr>
          <a:xfrm>
            <a:off x="825371" y="919309"/>
            <a:ext cx="7260499" cy="3683357"/>
            <a:chOff x="1098400" y="970109"/>
            <a:chExt cx="7260499" cy="3683357"/>
          </a:xfrm>
        </p:grpSpPr>
        <p:graphicFrame>
          <p:nvGraphicFramePr>
            <p:cNvPr id="5" name="Chart 4"/>
            <p:cNvGraphicFramePr/>
            <p:nvPr>
              <p:extLst>
                <p:ext uri="{D42A27DB-BD31-4B8C-83A1-F6EECF244321}">
                  <p14:modId xmlns:p14="http://schemas.microsoft.com/office/powerpoint/2010/main" val="1527579346"/>
                </p:ext>
              </p:extLst>
            </p:nvPr>
          </p:nvGraphicFramePr>
          <p:xfrm>
            <a:off x="1098400" y="1594147"/>
            <a:ext cx="2253300" cy="177165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upare 9">
              <a:extLst>
                <a:ext uri="{FF2B5EF4-FFF2-40B4-BE49-F238E27FC236}">
                  <a16:creationId xmlns:a16="http://schemas.microsoft.com/office/drawing/2014/main" id="{8F3DF0DB-D349-1A76-9BC5-D017EB32C3CF}"/>
                </a:ext>
              </a:extLst>
            </p:cNvPr>
            <p:cNvGrpSpPr/>
            <p:nvPr/>
          </p:nvGrpSpPr>
          <p:grpSpPr>
            <a:xfrm>
              <a:off x="1363882" y="970109"/>
              <a:ext cx="6995017" cy="3683357"/>
              <a:chOff x="1363882" y="970109"/>
              <a:chExt cx="6995017" cy="3683357"/>
            </a:xfrm>
          </p:grpSpPr>
          <p:sp>
            <p:nvSpPr>
              <p:cNvPr id="13" name="CasetăText 12"/>
              <p:cNvSpPr txBox="1"/>
              <p:nvPr/>
            </p:nvSpPr>
            <p:spPr>
              <a:xfrm>
                <a:off x="1363882" y="970109"/>
                <a:ext cx="5394872"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Aveți informații despre vreo arie naturală protejată care se află în zona dvs.</a:t>
                </a:r>
                <a:r>
                  <a:rPr lang="en-GB" sz="1100" b="1" dirty="0">
                    <a:latin typeface="Calibri" panose="020F0502020204030204" pitchFamily="34" charset="0"/>
                    <a:ea typeface="Calibri" panose="020F0502020204030204" pitchFamily="34" charset="0"/>
                    <a:cs typeface="Calibri" panose="020F0502020204030204" pitchFamily="34" charset="0"/>
                  </a:rPr>
                  <a:t>?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p:cNvSpPr txBox="1"/>
              <p:nvPr/>
            </p:nvSpPr>
            <p:spPr>
              <a:xfrm>
                <a:off x="3683805" y="1756587"/>
                <a:ext cx="1850277" cy="369332"/>
              </a:xfrm>
              <a:prstGeom prst="rect">
                <a:avLst/>
              </a:prstGeom>
              <a:noFill/>
            </p:spPr>
            <p:txBody>
              <a:bodyPr wrap="square">
                <a:spAutoFit/>
              </a:bodyPr>
              <a:lstStyle/>
              <a:p>
                <a:r>
                  <a:rPr lang="ro-RO" sz="900" b="1" dirty="0">
                    <a:latin typeface="Calibri" panose="020F0502020204030204" pitchFamily="34" charset="0"/>
                    <a:ea typeface="Calibri" panose="020F0502020204030204" pitchFamily="34" charset="0"/>
                    <a:cs typeface="Calibri" panose="020F0502020204030204" pitchFamily="34" charset="0"/>
                  </a:rPr>
                  <a:t>Comparație zone. Procent din total respondeți din fiecare zonă</a:t>
                </a:r>
                <a:endParaRPr lang="en-GB" sz="900" b="1" dirty="0">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p:cNvSpPr txBox="1"/>
              <p:nvPr/>
            </p:nvSpPr>
            <p:spPr>
              <a:xfrm>
                <a:off x="3683805" y="2020572"/>
                <a:ext cx="1850277" cy="922020"/>
              </a:xfrm>
              <a:prstGeom prst="rect">
                <a:avLst/>
              </a:prstGeom>
              <a:noFill/>
            </p:spPr>
            <p:txBody>
              <a:bodyPr wrap="square">
                <a:spAutoFit/>
              </a:bodyPr>
              <a:lstStyle/>
              <a:p>
                <a:endParaRPr lang="en-GB"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rPr>
                  <a:t>Microzona Argeș: 69% </a:t>
                </a:r>
                <a:endParaRPr lang="en-GB"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rPr>
                  <a:t>Microzona Câmpulung: 53% </a:t>
                </a:r>
              </a:p>
              <a:p>
                <a:r>
                  <a:rPr lang="ro-RO" sz="900" dirty="0">
                    <a:latin typeface="Calibri" panose="020F0502020204030204" pitchFamily="34" charset="0"/>
                    <a:ea typeface="Calibri" panose="020F0502020204030204" pitchFamily="34" charset="0"/>
                    <a:cs typeface="Calibri" panose="020F0502020204030204" pitchFamily="34" charset="0"/>
                  </a:rPr>
                  <a:t>Microzona Costești: 36%</a:t>
                </a:r>
              </a:p>
              <a:p>
                <a:r>
                  <a:rPr lang="ro-RO" sz="900" dirty="0">
                    <a:latin typeface="Calibri" panose="020F0502020204030204" pitchFamily="34" charset="0"/>
                    <a:ea typeface="Calibri" panose="020F0502020204030204" pitchFamily="34" charset="0"/>
                    <a:cs typeface="Calibri" panose="020F0502020204030204" pitchFamily="34" charset="0"/>
                  </a:rPr>
                  <a:t>Microzona Pitești: 58%</a:t>
                </a:r>
              </a:p>
              <a:p>
                <a:r>
                  <a:rPr lang="ro-RO" sz="900" dirty="0">
                    <a:latin typeface="Calibri" panose="020F0502020204030204" pitchFamily="34" charset="0"/>
                    <a:ea typeface="Calibri" panose="020F0502020204030204" pitchFamily="34" charset="0"/>
                    <a:cs typeface="Calibri" panose="020F0502020204030204" pitchFamily="34" charset="0"/>
                  </a:rPr>
                  <a:t>Topoloveni: 52%</a:t>
                </a:r>
              </a:p>
            </p:txBody>
          </p:sp>
          <p:grpSp>
            <p:nvGrpSpPr>
              <p:cNvPr id="2" name="Grupare 1">
                <a:extLst>
                  <a:ext uri="{FF2B5EF4-FFF2-40B4-BE49-F238E27FC236}">
                    <a16:creationId xmlns:a16="http://schemas.microsoft.com/office/drawing/2014/main" id="{9D79C663-C8F6-4C9B-5E2C-7A51D98153E9}"/>
                  </a:ext>
                </a:extLst>
              </p:cNvPr>
              <p:cNvGrpSpPr/>
              <p:nvPr/>
            </p:nvGrpSpPr>
            <p:grpSpPr>
              <a:xfrm>
                <a:off x="5685695" y="1046974"/>
                <a:ext cx="2673204" cy="3606492"/>
                <a:chOff x="5685695" y="1046974"/>
                <a:chExt cx="2673204" cy="3606492"/>
              </a:xfrm>
            </p:grpSpPr>
            <p:pic>
              <p:nvPicPr>
                <p:cNvPr id="11" name="Picture 10">
                  <a:extLst>
                    <a:ext uri="{FF2B5EF4-FFF2-40B4-BE49-F238E27FC236}">
                      <a16:creationId xmlns:a16="http://schemas.microsoft.com/office/drawing/2014/main" id="{C956C6A2-110A-86BB-FE3B-6406C698813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685695" y="1046974"/>
                  <a:ext cx="2673204" cy="3606492"/>
                </a:xfrm>
                <a:prstGeom prst="rect">
                  <a:avLst/>
                </a:prstGeom>
              </p:spPr>
            </p:pic>
            <p:sp>
              <p:nvSpPr>
                <p:cNvPr id="4" name="Rectangle 23"/>
                <p:cNvSpPr/>
                <p:nvPr/>
              </p:nvSpPr>
              <p:spPr>
                <a:xfrm>
                  <a:off x="6406988" y="1625596"/>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69%</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28"/>
                <p:cNvSpPr/>
                <p:nvPr/>
              </p:nvSpPr>
              <p:spPr>
                <a:xfrm>
                  <a:off x="7126339" y="1894654"/>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53%</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28"/>
                <p:cNvSpPr/>
                <p:nvPr/>
              </p:nvSpPr>
              <p:spPr>
                <a:xfrm>
                  <a:off x="6896469" y="3865694"/>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36%</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ectangle 28"/>
                <p:cNvSpPr/>
                <p:nvPr/>
              </p:nvSpPr>
              <p:spPr>
                <a:xfrm>
                  <a:off x="6406884" y="3047814"/>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58%</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ectangle 28"/>
                <p:cNvSpPr/>
                <p:nvPr/>
              </p:nvSpPr>
              <p:spPr>
                <a:xfrm>
                  <a:off x="7150469" y="3211009"/>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52%</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gr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11" name="Picture 10">
            <a:extLst>
              <a:ext uri="{FF2B5EF4-FFF2-40B4-BE49-F238E27FC236}">
                <a16:creationId xmlns:a16="http://schemas.microsoft.com/office/drawing/2014/main" id="{8DB2D8DE-0359-A77C-434A-6CC77972060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89416" y="1081013"/>
            <a:ext cx="2657010" cy="3584644"/>
          </a:xfrm>
          <a:prstGeom prst="rect">
            <a:avLst/>
          </a:prstGeom>
        </p:spPr>
      </p:pic>
      <p:sp>
        <p:nvSpPr>
          <p:cNvPr id="3" name="Title 2"/>
          <p:cNvSpPr>
            <a:spLocks noGrp="1"/>
          </p:cNvSpPr>
          <p:nvPr>
            <p:ph type="title"/>
          </p:nvPr>
        </p:nvSpPr>
        <p:spPr>
          <a:xfrm>
            <a:off x="548757" y="407748"/>
            <a:ext cx="7704000" cy="370316"/>
          </a:xfrm>
        </p:spPr>
        <p:txBody>
          <a:bodyPr/>
          <a:lstStyle/>
          <a:p>
            <a:r>
              <a:rPr lang="ro-RO" sz="1400" dirty="0"/>
              <a:t>Arii protejate</a:t>
            </a:r>
            <a:endParaRPr lang="en-GB" sz="1400" dirty="0"/>
          </a:p>
        </p:txBody>
      </p:sp>
      <p:sp>
        <p:nvSpPr>
          <p:cNvPr id="9" name="CasetăText 12"/>
          <p:cNvSpPr txBox="1"/>
          <p:nvPr/>
        </p:nvSpPr>
        <p:spPr>
          <a:xfrm>
            <a:off x="868335" y="884866"/>
            <a:ext cx="7254261" cy="429895"/>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Pe o </a:t>
            </a:r>
            <a:r>
              <a:rPr lang="ro-RO" sz="1100" b="1" dirty="0">
                <a:latin typeface="Calibri" panose="020F0502020204030204" pitchFamily="34" charset="0"/>
                <a:ea typeface="Calibri" panose="020F0502020204030204" pitchFamily="34" charset="0"/>
                <a:cs typeface="Calibri" panose="020F0502020204030204" pitchFamily="34" charset="0"/>
              </a:rPr>
              <a:t>scală de la 1 (în foarte mică măsură) la 10 (în foarte mare măsură) în ce măsură credeți că județul Argeș a fost afectat de tăierile masive de pădure</a:t>
            </a:r>
            <a:r>
              <a:rPr lang="en-GB" sz="1100" b="1" dirty="0">
                <a:latin typeface="Calibri" panose="020F0502020204030204" pitchFamily="34" charset="0"/>
                <a:ea typeface="Calibri" panose="020F0502020204030204" pitchFamily="34" charset="0"/>
                <a:cs typeface="Calibri" panose="020F0502020204030204" pitchFamily="34" charset="0"/>
              </a:rPr>
              <a:t>?</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p:cNvSpPr txBox="1"/>
          <p:nvPr/>
        </p:nvSpPr>
        <p:spPr>
          <a:xfrm>
            <a:off x="3799858" y="2456334"/>
            <a:ext cx="1850277" cy="230832"/>
          </a:xfrm>
          <a:prstGeom prst="rect">
            <a:avLst/>
          </a:prstGeom>
          <a:noFill/>
        </p:spPr>
        <p:txBody>
          <a:bodyPr wrap="square">
            <a:spAutoFit/>
          </a:bodyPr>
          <a:lstStyle/>
          <a:p>
            <a:r>
              <a:rPr lang="ro-RO" sz="900" b="1" dirty="0">
                <a:latin typeface="Calibri" panose="020F0502020204030204" pitchFamily="34" charset="0"/>
                <a:ea typeface="Calibri" panose="020F0502020204030204" pitchFamily="34" charset="0"/>
                <a:cs typeface="Calibri" panose="020F0502020204030204" pitchFamily="34" charset="0"/>
              </a:rPr>
              <a:t>Comparație zone. Media</a:t>
            </a:r>
            <a:endParaRPr lang="en-GB" sz="900" b="1" dirty="0">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p:cNvSpPr txBox="1"/>
          <p:nvPr/>
        </p:nvSpPr>
        <p:spPr>
          <a:xfrm>
            <a:off x="3799857" y="2571750"/>
            <a:ext cx="1850277" cy="1198880"/>
          </a:xfrm>
          <a:prstGeom prst="rect">
            <a:avLst/>
          </a:prstGeom>
          <a:noFill/>
        </p:spPr>
        <p:txBody>
          <a:bodyPr wrap="square">
            <a:spAutoFit/>
          </a:bodyPr>
          <a:lstStyle/>
          <a:p>
            <a:endParaRPr lang="en-GB"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Argeș: 6.89</a:t>
            </a: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Câmpulung: 7.04 </a:t>
            </a:r>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Costești: 7.02</a:t>
            </a:r>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Pitești: 7.02</a:t>
            </a:r>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Topoloveni: 6.70</a:t>
            </a:r>
          </a:p>
          <a:p>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b="1" dirty="0">
                <a:latin typeface="Calibri" panose="020F0502020204030204" pitchFamily="34" charset="0"/>
                <a:ea typeface="Calibri" panose="020F0502020204030204" pitchFamily="34" charset="0"/>
                <a:cs typeface="Calibri" panose="020F0502020204030204" pitchFamily="34" charset="0"/>
              </a:rPr>
              <a:t>Medie generală: 6,93</a:t>
            </a:r>
            <a:endParaRPr lang="en-GB" sz="9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hart 5"/>
          <p:cNvGraphicFramePr/>
          <p:nvPr>
            <p:extLst>
              <p:ext uri="{D42A27DB-BD31-4B8C-83A1-F6EECF244321}">
                <p14:modId xmlns:p14="http://schemas.microsoft.com/office/powerpoint/2010/main" val="323113550"/>
              </p:ext>
            </p:extLst>
          </p:nvPr>
        </p:nvGraphicFramePr>
        <p:xfrm>
          <a:off x="350123" y="1918677"/>
          <a:ext cx="3204463" cy="2643273"/>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23"/>
          <p:cNvSpPr/>
          <p:nvPr/>
        </p:nvSpPr>
        <p:spPr>
          <a:xfrm>
            <a:off x="6191723" y="1732911"/>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6.89</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ctangle 23"/>
          <p:cNvSpPr/>
          <p:nvPr/>
        </p:nvSpPr>
        <p:spPr>
          <a:xfrm>
            <a:off x="7103583" y="1856736"/>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7.04</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23"/>
          <p:cNvSpPr/>
          <p:nvPr/>
        </p:nvSpPr>
        <p:spPr>
          <a:xfrm>
            <a:off x="6758778" y="4090031"/>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altLang="en-GB" sz="900" dirty="0">
                <a:solidFill>
                  <a:schemeClr val="tx1"/>
                </a:solidFill>
                <a:latin typeface="Calibri" panose="020F0502020204030204" pitchFamily="34" charset="0"/>
                <a:ea typeface="Calibri" panose="020F0502020204030204" pitchFamily="34" charset="0"/>
                <a:cs typeface="Calibri" panose="020F0502020204030204" pitchFamily="34" charset="0"/>
              </a:rPr>
              <a:t>7.02</a:t>
            </a:r>
          </a:p>
        </p:txBody>
      </p:sp>
      <p:sp>
        <p:nvSpPr>
          <p:cNvPr id="8" name="Rectangle 23"/>
          <p:cNvSpPr/>
          <p:nvPr/>
        </p:nvSpPr>
        <p:spPr>
          <a:xfrm>
            <a:off x="7032463" y="3270881"/>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altLang="en-GB" sz="900" dirty="0">
                <a:solidFill>
                  <a:schemeClr val="tx1"/>
                </a:solidFill>
                <a:latin typeface="Calibri" panose="020F0502020204030204" pitchFamily="34" charset="0"/>
                <a:ea typeface="Calibri" panose="020F0502020204030204" pitchFamily="34" charset="0"/>
                <a:cs typeface="Calibri" panose="020F0502020204030204" pitchFamily="34" charset="0"/>
              </a:rPr>
              <a:t>6.70</a:t>
            </a:r>
          </a:p>
        </p:txBody>
      </p:sp>
      <p:sp>
        <p:nvSpPr>
          <p:cNvPr id="10" name="Rectangle 23"/>
          <p:cNvSpPr/>
          <p:nvPr/>
        </p:nvSpPr>
        <p:spPr>
          <a:xfrm>
            <a:off x="6347298" y="3124831"/>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altLang="en-GB" sz="900" dirty="0">
                <a:solidFill>
                  <a:schemeClr val="tx1"/>
                </a:solidFill>
                <a:latin typeface="Calibri" panose="020F0502020204030204" pitchFamily="34" charset="0"/>
                <a:ea typeface="Calibri" panose="020F0502020204030204" pitchFamily="34" charset="0"/>
                <a:cs typeface="Calibri" panose="020F0502020204030204" pitchFamily="34" charset="0"/>
              </a:rPr>
              <a:t>7.02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t>Metodologia studiului</a:t>
            </a:r>
          </a:p>
        </p:txBody>
      </p:sp>
      <p:graphicFrame>
        <p:nvGraphicFramePr>
          <p:cNvPr id="2" name="Chart 1"/>
          <p:cNvGraphicFramePr/>
          <p:nvPr/>
        </p:nvGraphicFramePr>
        <p:xfrm>
          <a:off x="3977468" y="659862"/>
          <a:ext cx="2911012" cy="20604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718190218"/>
              </p:ext>
            </p:extLst>
          </p:nvPr>
        </p:nvGraphicFramePr>
        <p:xfrm>
          <a:off x="304801" y="1071332"/>
          <a:ext cx="4267199" cy="36734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1988871684"/>
              </p:ext>
            </p:extLst>
          </p:nvPr>
        </p:nvGraphicFramePr>
        <p:xfrm>
          <a:off x="5642283" y="333934"/>
          <a:ext cx="2911012" cy="2546426"/>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1145005" y="742208"/>
            <a:ext cx="2586790" cy="246221"/>
          </a:xfrm>
          <a:prstGeom prst="rect">
            <a:avLst/>
          </a:prstGeom>
          <a:noFill/>
          <a:ln>
            <a:solidFill>
              <a:schemeClr val="tx2">
                <a:lumMod val="75000"/>
              </a:schemeClr>
            </a:solidFill>
          </a:ln>
        </p:spPr>
        <p:txBody>
          <a:bodyPr wrap="square" rtlCol="0">
            <a:spAutoFit/>
          </a:bodyPr>
          <a:lstStyle/>
          <a:p>
            <a:pPr algn="ctr"/>
            <a:r>
              <a:rPr lang="ro-RO" sz="1000" i="1" dirty="0"/>
              <a:t>Domeniul de activitate</a:t>
            </a:r>
          </a:p>
        </p:txBody>
      </p:sp>
      <p:sp>
        <p:nvSpPr>
          <p:cNvPr id="6" name="TextBox 5"/>
          <p:cNvSpPr txBox="1"/>
          <p:nvPr/>
        </p:nvSpPr>
        <p:spPr>
          <a:xfrm>
            <a:off x="5039434" y="2569579"/>
            <a:ext cx="2586790" cy="246221"/>
          </a:xfrm>
          <a:prstGeom prst="rect">
            <a:avLst/>
          </a:prstGeom>
          <a:noFill/>
          <a:ln>
            <a:solidFill>
              <a:schemeClr val="tx2">
                <a:lumMod val="75000"/>
              </a:schemeClr>
            </a:solidFill>
          </a:ln>
        </p:spPr>
        <p:txBody>
          <a:bodyPr wrap="square" rtlCol="0">
            <a:spAutoFit/>
          </a:bodyPr>
          <a:lstStyle/>
          <a:p>
            <a:pPr algn="ctr"/>
            <a:r>
              <a:rPr lang="ro-RO" sz="1000" i="1" dirty="0"/>
              <a:t>Nivel de educație</a:t>
            </a:r>
          </a:p>
        </p:txBody>
      </p:sp>
      <p:graphicFrame>
        <p:nvGraphicFramePr>
          <p:cNvPr id="7" name="Chart 3">
            <a:extLst>
              <a:ext uri="{FF2B5EF4-FFF2-40B4-BE49-F238E27FC236}">
                <a16:creationId xmlns:a16="http://schemas.microsoft.com/office/drawing/2014/main" id="{83518CBD-FB2C-5047-B9EB-DA6462DA6EB7}"/>
              </a:ext>
            </a:extLst>
          </p:cNvPr>
          <p:cNvGraphicFramePr/>
          <p:nvPr>
            <p:extLst>
              <p:ext uri="{D42A27DB-BD31-4B8C-83A1-F6EECF244321}">
                <p14:modId xmlns:p14="http://schemas.microsoft.com/office/powerpoint/2010/main" val="955002080"/>
              </p:ext>
            </p:extLst>
          </p:nvPr>
        </p:nvGraphicFramePr>
        <p:xfrm>
          <a:off x="3845391" y="2888172"/>
          <a:ext cx="4817533" cy="191142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12" name="Picture 11">
            <a:extLst>
              <a:ext uri="{FF2B5EF4-FFF2-40B4-BE49-F238E27FC236}">
                <a16:creationId xmlns:a16="http://schemas.microsoft.com/office/drawing/2014/main" id="{B254FB2D-6AF4-3DA3-00CB-D6F61E8CF8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89416" y="1081013"/>
            <a:ext cx="2657010" cy="3584644"/>
          </a:xfrm>
          <a:prstGeom prst="rect">
            <a:avLst/>
          </a:prstGeom>
        </p:spPr>
      </p:pic>
      <p:sp>
        <p:nvSpPr>
          <p:cNvPr id="3" name="Title 2"/>
          <p:cNvSpPr>
            <a:spLocks noGrp="1"/>
          </p:cNvSpPr>
          <p:nvPr>
            <p:ph type="title"/>
          </p:nvPr>
        </p:nvSpPr>
        <p:spPr>
          <a:xfrm>
            <a:off x="498087" y="549045"/>
            <a:ext cx="7704000" cy="370316"/>
          </a:xfrm>
        </p:spPr>
        <p:txBody>
          <a:bodyPr/>
          <a:lstStyle/>
          <a:p>
            <a:r>
              <a:rPr lang="ro-RO" sz="1400" dirty="0"/>
              <a:t>Schimbări climatice</a:t>
            </a:r>
            <a:endParaRPr lang="en-GB" sz="1400" dirty="0"/>
          </a:p>
        </p:txBody>
      </p:sp>
      <p:sp>
        <p:nvSpPr>
          <p:cNvPr id="13" name="CasetăText 12"/>
          <p:cNvSpPr txBox="1"/>
          <p:nvPr/>
        </p:nvSpPr>
        <p:spPr>
          <a:xfrm>
            <a:off x="1471479" y="991316"/>
            <a:ext cx="5652399" cy="59880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 ce măsură sunteți de acord cu următoarea afirmație referitoarele la schimbările climatice</a:t>
            </a:r>
            <a:r>
              <a:rPr lang="en-GB" sz="1100" b="1" dirty="0">
                <a:latin typeface="Calibri" panose="020F0502020204030204" pitchFamily="34" charset="0"/>
                <a:ea typeface="Calibri" panose="020F0502020204030204" pitchFamily="34" charset="0"/>
                <a:cs typeface="Calibri" panose="020F0502020204030204" pitchFamily="34" charset="0"/>
              </a:rPr>
              <a:t>?</a:t>
            </a:r>
          </a:p>
          <a:p>
            <a:pPr lvl="0" algn="ctr"/>
            <a:r>
              <a:rPr lang="ro-RO" sz="1100" b="1" dirty="0">
                <a:latin typeface="Calibri" panose="020F0502020204030204" pitchFamily="34" charset="0"/>
                <a:ea typeface="Calibri" panose="020F0502020204030204" pitchFamily="34" charset="0"/>
                <a:cs typeface="Calibri" panose="020F0502020204030204" pitchFamily="34" charset="0"/>
              </a:rPr>
              <a:t>”Schimbările climatice sunt naturale, nu este nimic </a:t>
            </a:r>
          </a:p>
          <a:p>
            <a:pPr lvl="0" algn="ctr"/>
            <a:r>
              <a:rPr lang="ro-RO" sz="1100" b="1" dirty="0">
                <a:latin typeface="Calibri" panose="020F0502020204030204" pitchFamily="34" charset="0"/>
                <a:ea typeface="Calibri" panose="020F0502020204030204" pitchFamily="34" charset="0"/>
                <a:cs typeface="Calibri" panose="020F0502020204030204" pitchFamily="34" charset="0"/>
              </a:rPr>
              <a:t>rău în asta”</a:t>
            </a:r>
          </a:p>
        </p:txBody>
      </p:sp>
      <p:graphicFrame>
        <p:nvGraphicFramePr>
          <p:cNvPr id="2" name="Chart 1"/>
          <p:cNvGraphicFramePr/>
          <p:nvPr/>
        </p:nvGraphicFramePr>
        <p:xfrm>
          <a:off x="733425" y="1961515"/>
          <a:ext cx="2807970" cy="168148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4165022" y="1730574"/>
            <a:ext cx="1850277" cy="230832"/>
          </a:xfrm>
          <a:prstGeom prst="rect">
            <a:avLst/>
          </a:prstGeom>
          <a:noFill/>
        </p:spPr>
        <p:txBody>
          <a:bodyPr wrap="square">
            <a:spAutoFit/>
          </a:bodyPr>
          <a:lstStyle/>
          <a:p>
            <a:r>
              <a:rPr lang="ro-RO" sz="900" b="1" dirty="0">
                <a:latin typeface="Calibri" panose="020F0502020204030204" pitchFamily="34" charset="0"/>
                <a:ea typeface="Calibri" panose="020F0502020204030204" pitchFamily="34" charset="0"/>
                <a:cs typeface="Calibri" panose="020F0502020204030204" pitchFamily="34" charset="0"/>
              </a:rPr>
              <a:t>Comparație zone. Media</a:t>
            </a:r>
            <a:endParaRPr lang="en-GB" sz="9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p:cNvSpPr txBox="1"/>
          <p:nvPr/>
        </p:nvSpPr>
        <p:spPr>
          <a:xfrm>
            <a:off x="4177504" y="1845990"/>
            <a:ext cx="1584961" cy="1198880"/>
          </a:xfrm>
          <a:prstGeom prst="rect">
            <a:avLst/>
          </a:prstGeom>
          <a:noFill/>
        </p:spPr>
        <p:txBody>
          <a:bodyPr wrap="square">
            <a:spAutoFit/>
          </a:bodyPr>
          <a:lstStyle/>
          <a:p>
            <a:endParaRPr lang="en-GB"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Argeș: 2.61</a:t>
            </a: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Câmpulung: 2.59  </a:t>
            </a:r>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Costești: 2.32</a:t>
            </a:r>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Pitești: 2.68</a:t>
            </a:r>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Topoloveni: 2.56</a:t>
            </a:r>
          </a:p>
          <a:p>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b="1" dirty="0">
                <a:latin typeface="Calibri" panose="020F0502020204030204" pitchFamily="34" charset="0"/>
                <a:ea typeface="Calibri" panose="020F0502020204030204" pitchFamily="34" charset="0"/>
                <a:cs typeface="Calibri" panose="020F0502020204030204" pitchFamily="34" charset="0"/>
              </a:rPr>
              <a:t>Medie generală: 2.55 </a:t>
            </a:r>
            <a:endParaRPr lang="en-GB" sz="9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Rectangle 23"/>
          <p:cNvSpPr/>
          <p:nvPr/>
        </p:nvSpPr>
        <p:spPr>
          <a:xfrm>
            <a:off x="6191723" y="1732911"/>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2.61</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ectangle 23"/>
          <p:cNvSpPr/>
          <p:nvPr/>
        </p:nvSpPr>
        <p:spPr>
          <a:xfrm>
            <a:off x="7032463" y="1903091"/>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2.59</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ectangle 23"/>
          <p:cNvSpPr/>
          <p:nvPr/>
        </p:nvSpPr>
        <p:spPr>
          <a:xfrm>
            <a:off x="6730203" y="4015101"/>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2.32</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23"/>
          <p:cNvSpPr/>
          <p:nvPr/>
        </p:nvSpPr>
        <p:spPr>
          <a:xfrm>
            <a:off x="6383493" y="3145786"/>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2.68</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23"/>
          <p:cNvSpPr/>
          <p:nvPr/>
        </p:nvSpPr>
        <p:spPr>
          <a:xfrm>
            <a:off x="7032463" y="3232146"/>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2.56</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12" name="Picture 11">
            <a:extLst>
              <a:ext uri="{FF2B5EF4-FFF2-40B4-BE49-F238E27FC236}">
                <a16:creationId xmlns:a16="http://schemas.microsoft.com/office/drawing/2014/main" id="{771B6C54-128A-7AB6-BBA6-C3405AFB1B5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89416" y="1081013"/>
            <a:ext cx="2657010" cy="3584644"/>
          </a:xfrm>
          <a:prstGeom prst="rect">
            <a:avLst/>
          </a:prstGeom>
        </p:spPr>
      </p:pic>
      <p:sp>
        <p:nvSpPr>
          <p:cNvPr id="3" name="Title 2"/>
          <p:cNvSpPr>
            <a:spLocks noGrp="1"/>
          </p:cNvSpPr>
          <p:nvPr>
            <p:ph type="title"/>
          </p:nvPr>
        </p:nvSpPr>
        <p:spPr>
          <a:xfrm>
            <a:off x="498087" y="549045"/>
            <a:ext cx="7704000" cy="370316"/>
          </a:xfrm>
        </p:spPr>
        <p:txBody>
          <a:bodyPr/>
          <a:lstStyle/>
          <a:p>
            <a:r>
              <a:rPr lang="ro-RO" sz="1400" dirty="0"/>
              <a:t>Schimbări climatice</a:t>
            </a:r>
            <a:endParaRPr lang="en-GB" sz="1400" dirty="0"/>
          </a:p>
        </p:txBody>
      </p:sp>
      <p:sp>
        <p:nvSpPr>
          <p:cNvPr id="13" name="CasetăText 12"/>
          <p:cNvSpPr txBox="1"/>
          <p:nvPr/>
        </p:nvSpPr>
        <p:spPr>
          <a:xfrm>
            <a:off x="1471479" y="991316"/>
            <a:ext cx="5652399" cy="59880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 ce măsură sunteți de acord cu următoarele afirmații referitoarele la schimbările climatice</a:t>
            </a:r>
            <a:r>
              <a:rPr lang="en-GB" sz="1100" b="1" dirty="0">
                <a:latin typeface="Calibri" panose="020F0502020204030204" pitchFamily="34" charset="0"/>
                <a:ea typeface="Calibri" panose="020F0502020204030204" pitchFamily="34" charset="0"/>
                <a:cs typeface="Calibri" panose="020F0502020204030204" pitchFamily="34" charset="0"/>
              </a:rPr>
              <a:t>?</a:t>
            </a:r>
          </a:p>
          <a:p>
            <a:pPr lvl="0" algn="ctr"/>
            <a:r>
              <a:rPr lang="ro-RO" sz="1100" b="1" dirty="0">
                <a:latin typeface="Calibri" panose="020F0502020204030204" pitchFamily="34" charset="0"/>
                <a:ea typeface="Calibri" panose="020F0502020204030204" pitchFamily="34" charset="0"/>
                <a:cs typeface="Calibri" panose="020F0502020204030204" pitchFamily="34" charset="0"/>
              </a:rPr>
              <a:t>”Schimbările climatice sunt periculoase, trebuie intervenit </a:t>
            </a:r>
          </a:p>
          <a:p>
            <a:pPr lvl="0" algn="ctr"/>
            <a:r>
              <a:rPr lang="ro-RO" sz="1100" b="1" dirty="0">
                <a:latin typeface="Calibri" panose="020F0502020204030204" pitchFamily="34" charset="0"/>
                <a:ea typeface="Calibri" panose="020F0502020204030204" pitchFamily="34" charset="0"/>
                <a:cs typeface="Calibri" panose="020F0502020204030204" pitchFamily="34" charset="0"/>
              </a:rPr>
              <a:t>pentru prevenirea lor”</a:t>
            </a:r>
          </a:p>
        </p:txBody>
      </p:sp>
      <p:graphicFrame>
        <p:nvGraphicFramePr>
          <p:cNvPr id="2" name="Chart 1"/>
          <p:cNvGraphicFramePr/>
          <p:nvPr/>
        </p:nvGraphicFramePr>
        <p:xfrm>
          <a:off x="588645" y="1954530"/>
          <a:ext cx="3055620" cy="182562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4165022" y="1730574"/>
            <a:ext cx="1850277" cy="230832"/>
          </a:xfrm>
          <a:prstGeom prst="rect">
            <a:avLst/>
          </a:prstGeom>
          <a:noFill/>
        </p:spPr>
        <p:txBody>
          <a:bodyPr wrap="square">
            <a:spAutoFit/>
          </a:bodyPr>
          <a:lstStyle/>
          <a:p>
            <a:r>
              <a:rPr lang="ro-RO" sz="900" b="1" dirty="0">
                <a:latin typeface="Calibri" panose="020F0502020204030204" pitchFamily="34" charset="0"/>
                <a:ea typeface="Calibri" panose="020F0502020204030204" pitchFamily="34" charset="0"/>
                <a:cs typeface="Calibri" panose="020F0502020204030204" pitchFamily="34" charset="0"/>
              </a:rPr>
              <a:t>Comparație zone. Media</a:t>
            </a:r>
            <a:endParaRPr lang="en-GB" sz="9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p:cNvSpPr txBox="1"/>
          <p:nvPr/>
        </p:nvSpPr>
        <p:spPr>
          <a:xfrm>
            <a:off x="4177504" y="1845990"/>
            <a:ext cx="1584961" cy="1198880"/>
          </a:xfrm>
          <a:prstGeom prst="rect">
            <a:avLst/>
          </a:prstGeom>
          <a:noFill/>
        </p:spPr>
        <p:txBody>
          <a:bodyPr wrap="square">
            <a:spAutoFit/>
          </a:bodyPr>
          <a:lstStyle/>
          <a:p>
            <a:endParaRPr lang="en-GB"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Argeș: 4.03</a:t>
            </a: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Câmpulung: 3.70 </a:t>
            </a:r>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Costești: 3.78</a:t>
            </a:r>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Pitești: 3.85</a:t>
            </a:r>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Topoloveni: 3.96</a:t>
            </a:r>
          </a:p>
          <a:p>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b="1" dirty="0">
                <a:latin typeface="Calibri" panose="020F0502020204030204" pitchFamily="34" charset="0"/>
                <a:ea typeface="Calibri" panose="020F0502020204030204" pitchFamily="34" charset="0"/>
                <a:cs typeface="Calibri" panose="020F0502020204030204" pitchFamily="34" charset="0"/>
              </a:rPr>
              <a:t>Medie generală: 3.86</a:t>
            </a:r>
            <a:endParaRPr lang="en-GB" sz="9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Rectangle 23"/>
          <p:cNvSpPr/>
          <p:nvPr/>
        </p:nvSpPr>
        <p:spPr>
          <a:xfrm>
            <a:off x="6191723" y="1732911"/>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4.03</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ectangle 23"/>
          <p:cNvSpPr/>
          <p:nvPr/>
        </p:nvSpPr>
        <p:spPr>
          <a:xfrm>
            <a:off x="6965153" y="2017391"/>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3.70</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ectangle 23"/>
          <p:cNvSpPr/>
          <p:nvPr/>
        </p:nvSpPr>
        <p:spPr>
          <a:xfrm>
            <a:off x="6730203" y="3978906"/>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3.78</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23"/>
          <p:cNvSpPr/>
          <p:nvPr/>
        </p:nvSpPr>
        <p:spPr>
          <a:xfrm>
            <a:off x="6318723" y="3124196"/>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3.85</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23"/>
          <p:cNvSpPr/>
          <p:nvPr/>
        </p:nvSpPr>
        <p:spPr>
          <a:xfrm>
            <a:off x="7043893" y="3232146"/>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3.96</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662801" y="1002776"/>
            <a:ext cx="5400939" cy="430887"/>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tip de </a:t>
            </a:r>
            <a:r>
              <a:rPr lang="ro-RO" sz="1100" b="1" dirty="0">
                <a:latin typeface="Calibri" panose="020F0502020204030204" pitchFamily="34" charset="0"/>
                <a:ea typeface="Calibri" panose="020F0502020204030204" pitchFamily="34" charset="0"/>
                <a:cs typeface="Calibri" panose="020F0502020204030204" pitchFamily="34" charset="0"/>
              </a:rPr>
              <a:t>vreme/fenomen considerați că vă afectează cel mai mult zona în care locuiți dumneavoastră</a:t>
            </a:r>
            <a:r>
              <a:rPr lang="en-GB" sz="1100" b="1" dirty="0">
                <a:latin typeface="Calibri" panose="020F0502020204030204" pitchFamily="34" charset="0"/>
                <a:ea typeface="Calibri" panose="020F0502020204030204" pitchFamily="34" charset="0"/>
                <a:cs typeface="Calibri" panose="020F0502020204030204" pitchFamily="34" charset="0"/>
              </a:rPr>
              <a:t>?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Chart 4"/>
          <p:cNvGraphicFramePr/>
          <p:nvPr>
            <p:extLst>
              <p:ext uri="{D42A27DB-BD31-4B8C-83A1-F6EECF244321}">
                <p14:modId xmlns:p14="http://schemas.microsoft.com/office/powerpoint/2010/main" val="2671893277"/>
              </p:ext>
            </p:extLst>
          </p:nvPr>
        </p:nvGraphicFramePr>
        <p:xfrm>
          <a:off x="1577340" y="1638301"/>
          <a:ext cx="5556250" cy="233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a:t>Schimbări climatice</a:t>
            </a:r>
            <a:endParaRPr lang="en-GB" sz="1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662801" y="1002776"/>
            <a:ext cx="5400939" cy="430887"/>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tip de </a:t>
            </a:r>
            <a:r>
              <a:rPr lang="ro-RO" sz="1100" b="1" dirty="0">
                <a:latin typeface="Calibri" panose="020F0502020204030204" pitchFamily="34" charset="0"/>
                <a:ea typeface="Calibri" panose="020F0502020204030204" pitchFamily="34" charset="0"/>
                <a:cs typeface="Calibri" panose="020F0502020204030204" pitchFamily="34" charset="0"/>
              </a:rPr>
              <a:t>vreme/fenomen considerați că vă afectează cel mai mult zona în care locuiți dumneavoastră?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custDataLst>
              <p:tags r:id="rId1"/>
            </p:custDataLst>
            <p:extLst>
              <p:ext uri="{D42A27DB-BD31-4B8C-83A1-F6EECF244321}">
                <p14:modId xmlns:p14="http://schemas.microsoft.com/office/powerpoint/2010/main" val="4046982091"/>
              </p:ext>
            </p:extLst>
          </p:nvPr>
        </p:nvGraphicFramePr>
        <p:xfrm>
          <a:off x="1178606" y="1548235"/>
          <a:ext cx="6321787" cy="2161603"/>
        </p:xfrm>
        <a:graphic>
          <a:graphicData uri="http://schemas.openxmlformats.org/drawingml/2006/table">
            <a:tbl>
              <a:tblPr firstRow="1" bandRow="1">
                <a:tableStyleId>{6E25E649-3F16-4E02-A733-19D2CDBF48F0}</a:tableStyleId>
              </a:tblPr>
              <a:tblGrid>
                <a:gridCol w="2520949">
                  <a:extLst>
                    <a:ext uri="{9D8B030D-6E8A-4147-A177-3AD203B41FA5}">
                      <a16:colId xmlns:a16="http://schemas.microsoft.com/office/drawing/2014/main" val="20000"/>
                    </a:ext>
                  </a:extLst>
                </a:gridCol>
                <a:gridCol w="844775">
                  <a:extLst>
                    <a:ext uri="{9D8B030D-6E8A-4147-A177-3AD203B41FA5}">
                      <a16:colId xmlns:a16="http://schemas.microsoft.com/office/drawing/2014/main" val="20001"/>
                    </a:ext>
                  </a:extLst>
                </a:gridCol>
                <a:gridCol w="603249">
                  <a:extLst>
                    <a:ext uri="{9D8B030D-6E8A-4147-A177-3AD203B41FA5}">
                      <a16:colId xmlns:a16="http://schemas.microsoft.com/office/drawing/2014/main" val="20002"/>
                    </a:ext>
                  </a:extLst>
                </a:gridCol>
                <a:gridCol w="809151">
                  <a:extLst>
                    <a:ext uri="{9D8B030D-6E8A-4147-A177-3AD203B41FA5}">
                      <a16:colId xmlns:a16="http://schemas.microsoft.com/office/drawing/2014/main" val="20003"/>
                    </a:ext>
                  </a:extLst>
                </a:gridCol>
                <a:gridCol w="788795">
                  <a:extLst>
                    <a:ext uri="{9D8B030D-6E8A-4147-A177-3AD203B41FA5}">
                      <a16:colId xmlns:a16="http://schemas.microsoft.com/office/drawing/2014/main" val="20004"/>
                    </a:ext>
                  </a:extLst>
                </a:gridCol>
                <a:gridCol w="754868">
                  <a:extLst>
                    <a:ext uri="{9D8B030D-6E8A-4147-A177-3AD203B41FA5}">
                      <a16:colId xmlns:a16="http://schemas.microsoft.com/office/drawing/2014/main" val="20005"/>
                    </a:ext>
                  </a:extLst>
                </a:gridCol>
              </a:tblGrid>
              <a:tr h="372110">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2"/>
                    </a:solidFill>
                  </a:tcPr>
                </a:tc>
                <a:tc>
                  <a:txBody>
                    <a:bodyPr/>
                    <a:lstStyle/>
                    <a:p>
                      <a:pPr algn="ctr" fontAlgn="b"/>
                      <a:r>
                        <a:rPr lang="ro-RO" sz="800" b="1" u="none" strike="noStrike" dirty="0">
                          <a:solidFill>
                            <a:schemeClr val="bg1"/>
                          </a:solidFill>
                          <a:effectLst/>
                        </a:rPr>
                        <a:t>Microzona </a:t>
                      </a:r>
                    </a:p>
                    <a:p>
                      <a:pPr algn="ctr" fontAlgn="b"/>
                      <a:r>
                        <a:rPr lang="ro-RO" sz="800" b="1" u="none" strike="noStrike" dirty="0">
                          <a:solidFill>
                            <a:schemeClr val="bg1"/>
                          </a:solidFill>
                          <a:effectLst/>
                        </a:rPr>
                        <a:t>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solidFill>
                  </a:tcPr>
                </a:tc>
                <a:tc>
                  <a:txBody>
                    <a:bodyPr/>
                    <a:lstStyle/>
                    <a:p>
                      <a:pPr algn="ctr" fontAlgn="b"/>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Microzona</a:t>
                      </a:r>
                      <a:r>
                        <a:rPr lang="en-US" altLang="zh-CN" sz="800" b="1" i="0" dirty="0">
                          <a:solidFill>
                            <a:schemeClr val="bg1"/>
                          </a:solidFill>
                          <a:latin typeface="Arial" panose="020B0604020202020204" pitchFamily="34" charset="0"/>
                          <a:ea typeface="Arial" panose="020B0604020202020204"/>
                          <a:cs typeface="Arial" panose="020B0604020202020204" pitchFamily="34" charset="0"/>
                        </a:rPr>
                        <a:t> </a:t>
                      </a:r>
                      <a:endParaRPr lang="ro-RO" altLang="zh-CN" sz="800" b="1" i="0" dirty="0">
                        <a:solidFill>
                          <a:schemeClr val="bg1"/>
                        </a:solidFill>
                        <a:latin typeface="Arial" panose="020B0604020202020204" pitchFamily="34" charset="0"/>
                        <a:ea typeface="Arial" panose="020B0604020202020204"/>
                        <a:cs typeface="Arial" panose="020B0604020202020204" pitchFamily="34" charset="0"/>
                      </a:endParaRPr>
                    </a:p>
                    <a:p>
                      <a:pPr algn="ctr" fontAlgn="b"/>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Câmpulung</a:t>
                      </a:r>
                      <a:endParaRPr lang="en-US" altLang="zh-CN" sz="800" b="1" i="0" dirty="0">
                        <a:solidFill>
                          <a:schemeClr val="bg1"/>
                        </a:solidFill>
                        <a:latin typeface="Arial" panose="020B0604020202020204" pitchFamily="34" charset="0"/>
                        <a:ea typeface="Arial" panose="020B0604020202020204"/>
                        <a:cs typeface="Arial" panose="020B0604020202020204" pitchFamily="34" charset="0"/>
                      </a:endParaRPr>
                    </a:p>
                  </a:txBody>
                  <a:tcPr marL="7937" marR="7937" marT="7937" anchor="ctr">
                    <a:solidFill>
                      <a:schemeClr val="accent2"/>
                    </a:solidFill>
                  </a:tcPr>
                </a:tc>
                <a:tc>
                  <a:txBody>
                    <a:bodyPr/>
                    <a:lstStyle/>
                    <a:p>
                      <a:pPr algn="ctr" fontAlgn="b"/>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Microzona</a:t>
                      </a:r>
                      <a:r>
                        <a:rPr lang="en-US" altLang="zh-CN" sz="800" b="1" i="0" dirty="0">
                          <a:solidFill>
                            <a:schemeClr val="bg1"/>
                          </a:solidFill>
                          <a:latin typeface="Arial" panose="020B0604020202020204" pitchFamily="34" charset="0"/>
                          <a:ea typeface="Arial" panose="020B0604020202020204"/>
                          <a:cs typeface="Arial" panose="020B0604020202020204" pitchFamily="34" charset="0"/>
                        </a:rPr>
                        <a:t> </a:t>
                      </a:r>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Costeşti</a:t>
                      </a:r>
                      <a:endParaRPr lang="en-US" altLang="zh-CN" sz="800" b="1" i="0" dirty="0">
                        <a:solidFill>
                          <a:schemeClr val="bg1"/>
                        </a:solidFill>
                        <a:latin typeface="Arial" panose="020B0604020202020204" pitchFamily="34" charset="0"/>
                        <a:ea typeface="Arial" panose="020B0604020202020204"/>
                        <a:cs typeface="Arial" panose="020B0604020202020204" pitchFamily="34" charset="0"/>
                      </a:endParaRPr>
                    </a:p>
                  </a:txBody>
                  <a:tcPr marL="7937" marR="7937" marT="7937" anchor="ctr">
                    <a:solidFill>
                      <a:schemeClr val="accent2"/>
                    </a:solidFill>
                  </a:tcPr>
                </a:tc>
                <a:tc>
                  <a:txBody>
                    <a:bodyPr/>
                    <a:lstStyle/>
                    <a:p>
                      <a:pPr algn="ctr" fontAlgn="b"/>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Microzona</a:t>
                      </a:r>
                      <a:r>
                        <a:rPr lang="en-US" altLang="zh-CN" sz="800" b="1" i="0" dirty="0">
                          <a:solidFill>
                            <a:schemeClr val="bg1"/>
                          </a:solidFill>
                          <a:latin typeface="Arial" panose="020B0604020202020204" pitchFamily="34" charset="0"/>
                          <a:ea typeface="Arial" panose="020B0604020202020204"/>
                          <a:cs typeface="Arial" panose="020B0604020202020204" pitchFamily="34" charset="0"/>
                        </a:rPr>
                        <a:t> </a:t>
                      </a:r>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Piteşti</a:t>
                      </a:r>
                      <a:endParaRPr lang="en-US" altLang="zh-CN" sz="800" b="1" i="0" dirty="0">
                        <a:solidFill>
                          <a:schemeClr val="bg1"/>
                        </a:solidFill>
                        <a:latin typeface="Arial" panose="020B0604020202020204" pitchFamily="34" charset="0"/>
                        <a:ea typeface="Arial" panose="020B0604020202020204"/>
                        <a:cs typeface="Arial" panose="020B0604020202020204" pitchFamily="34" charset="0"/>
                      </a:endParaRPr>
                    </a:p>
                  </a:txBody>
                  <a:tcPr marL="7937" marR="7937" marT="7937" anchor="ctr">
                    <a:solidFill>
                      <a:schemeClr val="accent2"/>
                    </a:solidFill>
                  </a:tcPr>
                </a:tc>
                <a:tc>
                  <a:txBody>
                    <a:bodyPr/>
                    <a:lstStyle/>
                    <a:p>
                      <a:pPr algn="ctr" fontAlgn="b"/>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Topoloveni</a:t>
                      </a:r>
                      <a:endParaRPr lang="en-US" altLang="zh-CN" sz="800" b="1" i="0" dirty="0">
                        <a:solidFill>
                          <a:schemeClr val="bg1"/>
                        </a:solidFill>
                        <a:latin typeface="Arial" panose="020B0604020202020204" pitchFamily="34" charset="0"/>
                        <a:ea typeface="Arial" panose="020B0604020202020204"/>
                        <a:cs typeface="Arial" panose="020B0604020202020204" pitchFamily="34" charset="0"/>
                      </a:endParaRPr>
                    </a:p>
                  </a:txBody>
                  <a:tcPr marL="7937" marR="7937" marT="7937" anchor="ctr">
                    <a:solidFill>
                      <a:schemeClr val="accent2"/>
                    </a:solidFill>
                  </a:tcPr>
                </a:tc>
                <a:extLst>
                  <a:ext uri="{0D108BD9-81ED-4DB2-BD59-A6C34878D82A}">
                    <a16:rowId xmlns:a16="http://schemas.microsoft.com/office/drawing/2014/main" val="10000"/>
                  </a:ext>
                </a:extLst>
              </a:tr>
              <a:tr h="275844">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Schimbarea bruscă a temperaturii</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42%</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44%</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42%</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44%</a:t>
                      </a:r>
                    </a:p>
                  </a:txBody>
                  <a:tcPr marL="7937" marR="7937" marT="7937" anchor="ctr">
                    <a:solidFill>
                      <a:srgbClr val="FECFC2"/>
                    </a:solidFill>
                  </a:tcPr>
                </a:tc>
                <a:extLst>
                  <a:ext uri="{0D108BD9-81ED-4DB2-BD59-A6C34878D82A}">
                    <a16:rowId xmlns:a16="http://schemas.microsoft.com/office/drawing/2014/main" val="10001"/>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Ploaia torențială</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noFill/>
                  </a:tcPr>
                </a:tc>
                <a:extLst>
                  <a:ext uri="{0D108BD9-81ED-4DB2-BD59-A6C34878D82A}">
                    <a16:rowId xmlns:a16="http://schemas.microsoft.com/office/drawing/2014/main" val="10002"/>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Viscolul</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chemeClr val="tx2"/>
                    </a:solidFill>
                  </a:tcPr>
                </a:tc>
                <a:extLst>
                  <a:ext uri="{0D108BD9-81ED-4DB2-BD59-A6C34878D82A}">
                    <a16:rowId xmlns:a16="http://schemas.microsoft.com/office/drawing/2014/main" val="10003"/>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Intensificarea vitezei vântului</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bg1"/>
                    </a:solidFill>
                  </a:tcPr>
                </a:tc>
                <a:extLst>
                  <a:ext uri="{0D108BD9-81ED-4DB2-BD59-A6C34878D82A}">
                    <a16:rowId xmlns:a16="http://schemas.microsoft.com/office/drawing/2014/main" val="10004"/>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Grindina</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tx2"/>
                    </a:solidFill>
                  </a:tcPr>
                </a:tc>
                <a:extLst>
                  <a:ext uri="{0D108BD9-81ED-4DB2-BD59-A6C34878D82A}">
                    <a16:rowId xmlns:a16="http://schemas.microsoft.com/office/drawing/2014/main" val="10005"/>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Ceața/aer cețos</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bg1"/>
                    </a:solidFill>
                  </a:tcPr>
                </a:tc>
                <a:extLst>
                  <a:ext uri="{0D108BD9-81ED-4DB2-BD59-A6C34878D82A}">
                    <a16:rowId xmlns:a16="http://schemas.microsoft.com/office/drawing/2014/main" val="10006"/>
                  </a:ext>
                </a:extLst>
              </a:tr>
              <a:tr h="277307">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Furtunile (vijelii cu sau fără descărcări electrice) </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chemeClr val="tx2"/>
                    </a:solidFill>
                  </a:tcPr>
                </a:tc>
                <a:extLst>
                  <a:ext uri="{0D108BD9-81ED-4DB2-BD59-A6C34878D82A}">
                    <a16:rowId xmlns:a16="http://schemas.microsoft.com/office/drawing/2014/main" val="10007"/>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Valurile de căldură (caniculă)</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36%</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42%</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rgbClr val="FECFC2"/>
                    </a:solidFill>
                  </a:tcPr>
                </a:tc>
                <a:extLst>
                  <a:ext uri="{0D108BD9-81ED-4DB2-BD59-A6C34878D82A}">
                    <a16:rowId xmlns:a16="http://schemas.microsoft.com/office/drawing/2014/main" val="10008"/>
                  </a:ext>
                </a:extLst>
              </a:tr>
            </a:tbl>
          </a:graphicData>
        </a:graphic>
      </p:graphicFrame>
      <p:sp>
        <p:nvSpPr>
          <p:cNvPr id="11" name="Title 2"/>
          <p:cNvSpPr>
            <a:spLocks noGrp="1"/>
          </p:cNvSpPr>
          <p:nvPr>
            <p:ph type="title"/>
          </p:nvPr>
        </p:nvSpPr>
        <p:spPr>
          <a:xfrm>
            <a:off x="487500" y="597712"/>
            <a:ext cx="7704000" cy="370316"/>
          </a:xfrm>
        </p:spPr>
        <p:txBody>
          <a:bodyPr/>
          <a:lstStyle/>
          <a:p>
            <a:r>
              <a:rPr lang="ro-RO" sz="1400" dirty="0"/>
              <a:t>Schimbări climatice</a:t>
            </a:r>
            <a:endParaRPr lang="en-GB" sz="1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532844" y="614545"/>
            <a:ext cx="7704000" cy="370316"/>
          </a:xfrm>
        </p:spPr>
        <p:txBody>
          <a:bodyPr/>
          <a:lstStyle/>
          <a:p>
            <a:r>
              <a:rPr lang="ro-RO" sz="1400" dirty="0"/>
              <a:t>Riscuri</a:t>
            </a:r>
            <a:endParaRPr lang="en-GB" sz="1400" dirty="0"/>
          </a:p>
        </p:txBody>
      </p:sp>
      <p:sp>
        <p:nvSpPr>
          <p:cNvPr id="13" name="CasetăText 12"/>
          <p:cNvSpPr txBox="1"/>
          <p:nvPr/>
        </p:nvSpPr>
        <p:spPr>
          <a:xfrm>
            <a:off x="381933" y="1021453"/>
            <a:ext cx="4151376" cy="430887"/>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Dvs., sau familia dvs. ați suferit vreodată pierderi, pagube din cauza</a:t>
            </a:r>
            <a:r>
              <a:rPr lang="en-GB" sz="1100" b="1" dirty="0">
                <a:latin typeface="Calibri" panose="020F0502020204030204" pitchFamily="34" charset="0"/>
                <a:ea typeface="Calibri" panose="020F0502020204030204" pitchFamily="34" charset="0"/>
                <a:cs typeface="Calibri" panose="020F0502020204030204" pitchFamily="34" charset="0"/>
              </a:rPr>
              <a:t>…</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Chart 4"/>
          <p:cNvGraphicFramePr/>
          <p:nvPr/>
        </p:nvGraphicFramePr>
        <p:xfrm>
          <a:off x="352179" y="1525524"/>
          <a:ext cx="4283829" cy="3156204"/>
        </p:xfrm>
        <a:graphic>
          <a:graphicData uri="http://schemas.openxmlformats.org/drawingml/2006/chart">
            <c:chart xmlns:c="http://schemas.openxmlformats.org/drawingml/2006/chart" xmlns:r="http://schemas.openxmlformats.org/officeDocument/2006/relationships" r:id="rId3"/>
          </a:graphicData>
        </a:graphic>
      </p:graphicFrame>
      <p:sp>
        <p:nvSpPr>
          <p:cNvPr id="2" name="CasetăText 12"/>
          <p:cNvSpPr txBox="1"/>
          <p:nvPr/>
        </p:nvSpPr>
        <p:spPr>
          <a:xfrm>
            <a:off x="4384844" y="1060687"/>
            <a:ext cx="4034960"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Vă simțiți pregătit/știți să reacționați în caz</a:t>
            </a:r>
            <a:r>
              <a:rPr lang="en-GB" sz="1100" b="1" dirty="0">
                <a:latin typeface="Calibri" panose="020F0502020204030204" pitchFamily="34" charset="0"/>
                <a:ea typeface="Calibri" panose="020F0502020204030204" pitchFamily="34" charset="0"/>
                <a:cs typeface="Calibri" panose="020F0502020204030204" pitchFamily="34" charset="0"/>
              </a:rPr>
              <a:t> de…</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Chart 3"/>
          <p:cNvGraphicFramePr/>
          <p:nvPr/>
        </p:nvGraphicFramePr>
        <p:xfrm>
          <a:off x="4316095" y="1524000"/>
          <a:ext cx="4104005" cy="30200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2277438" y="1279962"/>
            <a:ext cx="4325113"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Dvs., sau familia dvs. ați suferit vreodată pierderi, pagube din cauza</a:t>
            </a:r>
            <a:r>
              <a:rPr lang="en-GB" sz="1100" b="1" dirty="0">
                <a:latin typeface="Calibri" panose="020F0502020204030204" pitchFamily="34" charset="0"/>
                <a:ea typeface="Calibri" panose="020F0502020204030204" pitchFamily="34" charset="0"/>
                <a:cs typeface="Calibri" panose="020F0502020204030204" pitchFamily="34" charset="0"/>
              </a:rPr>
              <a:t>…</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custDataLst>
              <p:tags r:id="rId1"/>
            </p:custDataLst>
            <p:extLst>
              <p:ext uri="{D42A27DB-BD31-4B8C-83A1-F6EECF244321}">
                <p14:modId xmlns:p14="http://schemas.microsoft.com/office/powerpoint/2010/main" val="4030341874"/>
              </p:ext>
            </p:extLst>
          </p:nvPr>
        </p:nvGraphicFramePr>
        <p:xfrm>
          <a:off x="1401310" y="1694975"/>
          <a:ext cx="5822950" cy="2770181"/>
        </p:xfrm>
        <a:graphic>
          <a:graphicData uri="http://schemas.openxmlformats.org/drawingml/2006/table">
            <a:tbl>
              <a:tblPr firstRow="1" bandRow="1">
                <a:tableStyleId>{6E25E649-3F16-4E02-A733-19D2CDBF48F0}</a:tableStyleId>
              </a:tblPr>
              <a:tblGrid>
                <a:gridCol w="2471420">
                  <a:extLst>
                    <a:ext uri="{9D8B030D-6E8A-4147-A177-3AD203B41FA5}">
                      <a16:colId xmlns:a16="http://schemas.microsoft.com/office/drawing/2014/main" val="20000"/>
                    </a:ext>
                  </a:extLst>
                </a:gridCol>
                <a:gridCol w="626745">
                  <a:extLst>
                    <a:ext uri="{9D8B030D-6E8A-4147-A177-3AD203B41FA5}">
                      <a16:colId xmlns:a16="http://schemas.microsoft.com/office/drawing/2014/main" val="20001"/>
                    </a:ext>
                  </a:extLst>
                </a:gridCol>
                <a:gridCol w="894080">
                  <a:extLst>
                    <a:ext uri="{9D8B030D-6E8A-4147-A177-3AD203B41FA5}">
                      <a16:colId xmlns:a16="http://schemas.microsoft.com/office/drawing/2014/main" val="20002"/>
                    </a:ext>
                  </a:extLst>
                </a:gridCol>
                <a:gridCol w="608330">
                  <a:extLst>
                    <a:ext uri="{9D8B030D-6E8A-4147-A177-3AD203B41FA5}">
                      <a16:colId xmlns:a16="http://schemas.microsoft.com/office/drawing/2014/main" val="20003"/>
                    </a:ext>
                  </a:extLst>
                </a:gridCol>
                <a:gridCol w="534035">
                  <a:extLst>
                    <a:ext uri="{9D8B030D-6E8A-4147-A177-3AD203B41FA5}">
                      <a16:colId xmlns:a16="http://schemas.microsoft.com/office/drawing/2014/main" val="20004"/>
                    </a:ext>
                  </a:extLst>
                </a:gridCol>
                <a:gridCol w="688340">
                  <a:extLst>
                    <a:ext uri="{9D8B030D-6E8A-4147-A177-3AD203B41FA5}">
                      <a16:colId xmlns:a16="http://schemas.microsoft.com/office/drawing/2014/main" val="20005"/>
                    </a:ext>
                  </a:extLst>
                </a:gridCol>
              </a:tblGrid>
              <a:tr h="123374">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6">
                        <a:lumMod val="50000"/>
                      </a:schemeClr>
                    </a:solidFill>
                  </a:tcPr>
                </a:tc>
                <a:tc>
                  <a:txBody>
                    <a:bodyPr/>
                    <a:lstStyle/>
                    <a:p>
                      <a:pPr algn="ctr" fontAlgn="b"/>
                      <a:r>
                        <a:rPr lang="ro-RO" sz="800" b="1" u="none" strike="noStrike" dirty="0">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6">
                        <a:lumMod val="50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Câmpulung</a:t>
                      </a:r>
                    </a:p>
                  </a:txBody>
                  <a:tcPr marL="7937" marR="7937" marT="7937" anchor="b">
                    <a:solidFill>
                      <a:schemeClr val="accent6">
                        <a:lumMod val="50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Costeşti</a:t>
                      </a:r>
                    </a:p>
                  </a:txBody>
                  <a:tcPr marL="7937" marR="7937" marT="7937" anchor="b">
                    <a:solidFill>
                      <a:schemeClr val="accent6">
                        <a:lumMod val="50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Piteşti</a:t>
                      </a:r>
                    </a:p>
                  </a:txBody>
                  <a:tcPr marL="7937" marR="7937" marT="7937" anchor="b">
                    <a:solidFill>
                      <a:schemeClr val="accent6">
                        <a:lumMod val="50000"/>
                      </a:schemeClr>
                    </a:solidFill>
                  </a:tcPr>
                </a:tc>
                <a:tc>
                  <a:txBody>
                    <a:bodyPr/>
                    <a:lstStyle/>
                    <a:p>
                      <a:pPr algn="ctr" fontAlgn="b"/>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Topoloveni</a:t>
                      </a:r>
                      <a:endParaRPr lang="en-US" altLang="zh-CN" sz="800" b="1" i="0" dirty="0">
                        <a:solidFill>
                          <a:schemeClr val="bg1"/>
                        </a:solidFill>
                        <a:latin typeface="Arial" panose="020B0604020202020204" pitchFamily="34" charset="0"/>
                        <a:ea typeface="Arial" panose="020B0604020202020204"/>
                        <a:cs typeface="Arial" panose="020B0604020202020204" pitchFamily="34" charset="0"/>
                      </a:endParaRPr>
                    </a:p>
                  </a:txBody>
                  <a:tcPr marL="7937" marR="7937" marT="7937" anchor="b">
                    <a:solidFill>
                      <a:schemeClr val="accent6">
                        <a:lumMod val="50000"/>
                      </a:schemeClr>
                    </a:solidFill>
                  </a:tcPr>
                </a:tc>
                <a:extLst>
                  <a:ext uri="{0D108BD9-81ED-4DB2-BD59-A6C34878D82A}">
                    <a16:rowId xmlns:a16="http://schemas.microsoft.com/office/drawing/2014/main" val="10000"/>
                  </a:ext>
                </a:extLst>
              </a:tr>
              <a:tr h="85453">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Cutremurului</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chemeClr val="tx2"/>
                    </a:solidFill>
                  </a:tcPr>
                </a:tc>
                <a:extLst>
                  <a:ext uri="{0D108BD9-81ED-4DB2-BD59-A6C34878D82A}">
                    <a16:rowId xmlns:a16="http://schemas.microsoft.com/office/drawing/2014/main" val="10001"/>
                  </a:ext>
                </a:extLst>
              </a:tr>
              <a:tr h="85453">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Furtuni, vijelii, vânt puternic</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19%</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solidFill>
                      <a:srgbClr val="FECFC2"/>
                    </a:solidFill>
                  </a:tcPr>
                </a:tc>
                <a:extLst>
                  <a:ext uri="{0D108BD9-81ED-4DB2-BD59-A6C34878D82A}">
                    <a16:rowId xmlns:a16="http://schemas.microsoft.com/office/drawing/2014/main" val="10002"/>
                  </a:ext>
                </a:extLst>
              </a:tr>
              <a:tr h="85453">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Grindină</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chemeClr val="tx2"/>
                    </a:solidFill>
                  </a:tcPr>
                </a:tc>
                <a:extLst>
                  <a:ext uri="{0D108BD9-81ED-4DB2-BD59-A6C34878D82A}">
                    <a16:rowId xmlns:a16="http://schemas.microsoft.com/office/drawing/2014/main" val="10003"/>
                  </a:ext>
                </a:extLst>
              </a:tr>
              <a:tr h="85453">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Secetă</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43%</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42%</a:t>
                      </a:r>
                    </a:p>
                  </a:txBody>
                  <a:tcPr marL="7937" marR="7937" marT="7937" anchor="ctr">
                    <a:solidFill>
                      <a:srgbClr val="FECFC2"/>
                    </a:solidFill>
                  </a:tcPr>
                </a:tc>
                <a:extLst>
                  <a:ext uri="{0D108BD9-81ED-4DB2-BD59-A6C34878D82A}">
                    <a16:rowId xmlns:a16="http://schemas.microsoft.com/office/drawing/2014/main" val="10004"/>
                  </a:ext>
                </a:extLst>
              </a:tr>
              <a:tr h="85453">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Valuri de căldură (caniculă)</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16%</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21%</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22%</a:t>
                      </a:r>
                    </a:p>
                  </a:txBody>
                  <a:tcPr marL="7937" marR="7937" marT="7937" anchor="ctr">
                    <a:solidFill>
                      <a:srgbClr val="FECFC2"/>
                    </a:solidFill>
                  </a:tcPr>
                </a:tc>
                <a:extLst>
                  <a:ext uri="{0D108BD9-81ED-4DB2-BD59-A6C34878D82A}">
                    <a16:rowId xmlns:a16="http://schemas.microsoft.com/office/drawing/2014/main" val="10005"/>
                  </a:ext>
                </a:extLst>
              </a:tr>
              <a:tr h="85453">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Valuri de frig (ger)</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bg1"/>
                    </a:solidFill>
                  </a:tcPr>
                </a:tc>
                <a:extLst>
                  <a:ext uri="{0D108BD9-81ED-4DB2-BD59-A6C34878D82A}">
                    <a16:rowId xmlns:a16="http://schemas.microsoft.com/office/drawing/2014/main" val="10006"/>
                  </a:ext>
                </a:extLst>
              </a:tr>
              <a:tr h="85453">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Viscol</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chemeClr val="tx2"/>
                    </a:solidFill>
                  </a:tcPr>
                </a:tc>
                <a:extLst>
                  <a:ext uri="{0D108BD9-81ED-4DB2-BD59-A6C34878D82A}">
                    <a16:rowId xmlns:a16="http://schemas.microsoft.com/office/drawing/2014/main" val="10007"/>
                  </a:ext>
                </a:extLst>
              </a:tr>
              <a:tr h="85453">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Căderi masive de zăpadă</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rgbClr val="FFFFFF"/>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rgbClr val="FFFFFF"/>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FFFFF"/>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FFFFF"/>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chemeClr val="bg1"/>
                    </a:solidFill>
                  </a:tcPr>
                </a:tc>
                <a:extLst>
                  <a:ext uri="{0D108BD9-81ED-4DB2-BD59-A6C34878D82A}">
                    <a16:rowId xmlns:a16="http://schemas.microsoft.com/office/drawing/2014/main" val="10008"/>
                  </a:ext>
                </a:extLst>
              </a:tr>
              <a:tr h="85453">
                <a:tc>
                  <a:txBody>
                    <a:bodyPr/>
                    <a:lstStyle/>
                    <a:p>
                      <a:pPr algn="l" fontAlgn="t"/>
                      <a:r>
                        <a:rPr lang="en-US" altLang="zh-CN" sz="1000" b="0" i="0">
                          <a:solidFill>
                            <a:srgbClr val="000000"/>
                          </a:solidFill>
                          <a:latin typeface="Calibri" panose="020F0502020204030204" pitchFamily="34" charset="0"/>
                          <a:ea typeface="Arial" panose="020B0604020202020204"/>
                          <a:cs typeface="Calibri" panose="020F0502020204030204" pitchFamily="34" charset="0"/>
                        </a:rPr>
                        <a:t>Inundații</a:t>
                      </a:r>
                    </a:p>
                  </a:txBody>
                  <a:tcPr marL="7937" marR="7937" marT="7937">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chemeClr val="tx2"/>
                    </a:solidFill>
                  </a:tcPr>
                </a:tc>
                <a:extLst>
                  <a:ext uri="{0D108BD9-81ED-4DB2-BD59-A6C34878D82A}">
                    <a16:rowId xmlns:a16="http://schemas.microsoft.com/office/drawing/2014/main" val="10009"/>
                  </a:ext>
                </a:extLst>
              </a:tr>
              <a:tr h="85453">
                <a:tc>
                  <a:txBody>
                    <a:bodyPr/>
                    <a:lstStyle/>
                    <a:p>
                      <a:pPr algn="l" fontAlgn="t"/>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Alunecări de teren</a:t>
                      </a:r>
                    </a:p>
                  </a:txBody>
                  <a:tcPr marL="7937" marR="7937" marT="7937"/>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FFFFF"/>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FFFFFF"/>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FFFFF"/>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FFFFFF"/>
                    </a:solidFill>
                  </a:tcPr>
                </a:tc>
                <a:extLst>
                  <a:ext uri="{0D108BD9-81ED-4DB2-BD59-A6C34878D82A}">
                    <a16:rowId xmlns:a16="http://schemas.microsoft.com/office/drawing/2014/main" val="10010"/>
                  </a:ext>
                </a:extLst>
              </a:tr>
              <a:tr h="85453">
                <a:tc>
                  <a:txBody>
                    <a:bodyPr/>
                    <a:lstStyle/>
                    <a:p>
                      <a:pPr algn="l" fontAlgn="t"/>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Accidente chimice/ radioactive/industriale</a:t>
                      </a:r>
                    </a:p>
                  </a:txBody>
                  <a:tcPr marL="7937" marR="7937" marT="7937">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tx2"/>
                    </a:solidFill>
                  </a:tcPr>
                </a:tc>
                <a:extLst>
                  <a:ext uri="{0D108BD9-81ED-4DB2-BD59-A6C34878D82A}">
                    <a16:rowId xmlns:a16="http://schemas.microsoft.com/office/drawing/2014/main" val="10011"/>
                  </a:ext>
                </a:extLst>
              </a:tr>
              <a:tr h="85453">
                <a:tc>
                  <a:txBody>
                    <a:bodyPr/>
                    <a:lstStyle/>
                    <a:p>
                      <a:pPr algn="l" fontAlgn="t"/>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Animalelor</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sălbatice</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urși</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lupi</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etc.)</a:t>
                      </a:r>
                    </a:p>
                  </a:txBody>
                  <a:tcPr marL="7937" marR="7937" marT="7937"/>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rgbClr val="FFFFFF"/>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rgbClr val="FFFFFF"/>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rgbClr val="FECFC2"/>
                    </a:solidFill>
                  </a:tcPr>
                </a:tc>
                <a:extLst>
                  <a:ext uri="{0D108BD9-81ED-4DB2-BD59-A6C34878D82A}">
                    <a16:rowId xmlns:a16="http://schemas.microsoft.com/office/drawing/2014/main" val="10012"/>
                  </a:ext>
                </a:extLst>
              </a:tr>
            </a:tbl>
          </a:graphicData>
        </a:graphic>
      </p:graphicFrame>
      <p:sp>
        <p:nvSpPr>
          <p:cNvPr id="6" name="Title 2"/>
          <p:cNvSpPr>
            <a:spLocks noGrp="1"/>
          </p:cNvSpPr>
          <p:nvPr>
            <p:ph type="title"/>
          </p:nvPr>
        </p:nvSpPr>
        <p:spPr>
          <a:xfrm>
            <a:off x="1228074" y="743335"/>
            <a:ext cx="6169422" cy="370316"/>
          </a:xfrm>
        </p:spPr>
        <p:txBody>
          <a:bodyPr/>
          <a:lstStyle/>
          <a:p>
            <a:r>
              <a:rPr lang="ro-RO" sz="1400" dirty="0"/>
              <a:t>Riscuri</a:t>
            </a:r>
            <a:endParaRPr lang="en-GB" sz="1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662801" y="1188627"/>
            <a:ext cx="5400939"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Vă simțiți pregătit/știți să reacționați în caz</a:t>
            </a:r>
            <a:r>
              <a:rPr lang="en-GB" sz="1100" b="1" dirty="0">
                <a:latin typeface="Calibri" panose="020F0502020204030204" pitchFamily="34" charset="0"/>
                <a:ea typeface="Calibri" panose="020F0502020204030204" pitchFamily="34" charset="0"/>
                <a:cs typeface="Calibri" panose="020F0502020204030204" pitchFamily="34" charset="0"/>
              </a:rPr>
              <a:t> de…</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custDataLst>
              <p:tags r:id="rId1"/>
            </p:custDataLst>
            <p:extLst>
              <p:ext uri="{D42A27DB-BD31-4B8C-83A1-F6EECF244321}">
                <p14:modId xmlns:p14="http://schemas.microsoft.com/office/powerpoint/2010/main" val="59842952"/>
              </p:ext>
            </p:extLst>
          </p:nvPr>
        </p:nvGraphicFramePr>
        <p:xfrm>
          <a:off x="1343025" y="1498600"/>
          <a:ext cx="5554345" cy="2844794"/>
        </p:xfrm>
        <a:graphic>
          <a:graphicData uri="http://schemas.openxmlformats.org/drawingml/2006/table">
            <a:tbl>
              <a:tblPr firstRow="1" bandRow="1">
                <a:tableStyleId>{6E25E649-3F16-4E02-A733-19D2CDBF48F0}</a:tableStyleId>
              </a:tblPr>
              <a:tblGrid>
                <a:gridCol w="2406650">
                  <a:extLst>
                    <a:ext uri="{9D8B030D-6E8A-4147-A177-3AD203B41FA5}">
                      <a16:colId xmlns:a16="http://schemas.microsoft.com/office/drawing/2014/main" val="20000"/>
                    </a:ext>
                  </a:extLst>
                </a:gridCol>
                <a:gridCol w="596265">
                  <a:extLst>
                    <a:ext uri="{9D8B030D-6E8A-4147-A177-3AD203B41FA5}">
                      <a16:colId xmlns:a16="http://schemas.microsoft.com/office/drawing/2014/main" val="20001"/>
                    </a:ext>
                  </a:extLst>
                </a:gridCol>
                <a:gridCol w="656590">
                  <a:extLst>
                    <a:ext uri="{9D8B030D-6E8A-4147-A177-3AD203B41FA5}">
                      <a16:colId xmlns:a16="http://schemas.microsoft.com/office/drawing/2014/main" val="20002"/>
                    </a:ext>
                  </a:extLst>
                </a:gridCol>
                <a:gridCol w="613410">
                  <a:extLst>
                    <a:ext uri="{9D8B030D-6E8A-4147-A177-3AD203B41FA5}">
                      <a16:colId xmlns:a16="http://schemas.microsoft.com/office/drawing/2014/main" val="20003"/>
                    </a:ext>
                  </a:extLst>
                </a:gridCol>
                <a:gridCol w="581025">
                  <a:extLst>
                    <a:ext uri="{9D8B030D-6E8A-4147-A177-3AD203B41FA5}">
                      <a16:colId xmlns:a16="http://schemas.microsoft.com/office/drawing/2014/main" val="20004"/>
                    </a:ext>
                  </a:extLst>
                </a:gridCol>
                <a:gridCol w="700405">
                  <a:extLst>
                    <a:ext uri="{9D8B030D-6E8A-4147-A177-3AD203B41FA5}">
                      <a16:colId xmlns:a16="http://schemas.microsoft.com/office/drawing/2014/main" val="20005"/>
                    </a:ext>
                  </a:extLst>
                </a:gridCol>
              </a:tblGrid>
              <a:tr h="372110">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2"/>
                    </a:solidFill>
                  </a:tcPr>
                </a:tc>
                <a:tc>
                  <a:txBody>
                    <a:bodyPr/>
                    <a:lstStyle/>
                    <a:p>
                      <a:pPr algn="ctr" fontAlgn="b"/>
                      <a:r>
                        <a:rPr lang="ro-RO" sz="800" b="1" u="none" strike="noStrike" dirty="0">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Câmpulung</a:t>
                      </a:r>
                    </a:p>
                  </a:txBody>
                  <a:tcPr marL="7937" marR="7937" marT="7937" anchor="b">
                    <a:solidFill>
                      <a:schemeClr val="accent2"/>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Costeşti</a:t>
                      </a:r>
                    </a:p>
                  </a:txBody>
                  <a:tcPr marL="7937" marR="7937" marT="7937" anchor="b">
                    <a:solidFill>
                      <a:schemeClr val="accent2"/>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Piteşti</a:t>
                      </a:r>
                    </a:p>
                  </a:txBody>
                  <a:tcPr marL="7937" marR="7937" marT="7937" anchor="b">
                    <a:solidFill>
                      <a:schemeClr val="accent2"/>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Topoloveni</a:t>
                      </a:r>
                    </a:p>
                  </a:txBody>
                  <a:tcPr marL="7937" marR="7937" marT="7937" anchor="b">
                    <a:solidFill>
                      <a:schemeClr val="accent2"/>
                    </a:solidFill>
                  </a:tcPr>
                </a:tc>
                <a:extLst>
                  <a:ext uri="{0D108BD9-81ED-4DB2-BD59-A6C34878D82A}">
                    <a16:rowId xmlns:a16="http://schemas.microsoft.com/office/drawing/2014/main" val="10000"/>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Cutremurului</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chemeClr val="tx2"/>
                    </a:solidFill>
                  </a:tcPr>
                </a:tc>
                <a:extLst>
                  <a:ext uri="{0D108BD9-81ED-4DB2-BD59-A6C34878D82A}">
                    <a16:rowId xmlns:a16="http://schemas.microsoft.com/office/drawing/2014/main" val="10001"/>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Furtuni, vijelii, vânt puternic</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21%</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53%</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34%</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36%</a:t>
                      </a:r>
                    </a:p>
                  </a:txBody>
                  <a:tcPr marL="7937" marR="7937" marT="7937" anchor="ctr">
                    <a:solidFill>
                      <a:schemeClr val="bg1"/>
                    </a:solidFill>
                  </a:tcPr>
                </a:tc>
                <a:extLst>
                  <a:ext uri="{0D108BD9-81ED-4DB2-BD59-A6C34878D82A}">
                    <a16:rowId xmlns:a16="http://schemas.microsoft.com/office/drawing/2014/main" val="10002"/>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Grindină</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16%</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a:t>
                      </a:r>
                    </a:p>
                  </a:txBody>
                  <a:tcPr marL="7937" marR="7937" marT="7937" anchor="ctr">
                    <a:solidFill>
                      <a:schemeClr val="tx2"/>
                    </a:solidFill>
                  </a:tcPr>
                </a:tc>
                <a:extLst>
                  <a:ext uri="{0D108BD9-81ED-4DB2-BD59-A6C34878D82A}">
                    <a16:rowId xmlns:a16="http://schemas.microsoft.com/office/drawing/2014/main" val="10003"/>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Secetă</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35%</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58%</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50%</a:t>
                      </a:r>
                    </a:p>
                  </a:txBody>
                  <a:tcPr marL="7937" marR="7937" marT="7937" anchor="ctr">
                    <a:solidFill>
                      <a:schemeClr val="accent4">
                        <a:lumMod val="40000"/>
                        <a:lumOff val="60000"/>
                      </a:schemeClr>
                    </a:solidFill>
                  </a:tcPr>
                </a:tc>
                <a:extLst>
                  <a:ext uri="{0D108BD9-81ED-4DB2-BD59-A6C34878D82A}">
                    <a16:rowId xmlns:a16="http://schemas.microsoft.com/office/drawing/2014/main" val="10004"/>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Valuri de căldură (caniculă)</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44%</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56%</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64%</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56%</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59%</a:t>
                      </a:r>
                    </a:p>
                  </a:txBody>
                  <a:tcPr marL="7937" marR="7937" marT="7937" anchor="ctr">
                    <a:solidFill>
                      <a:schemeClr val="accent4">
                        <a:lumMod val="40000"/>
                        <a:lumOff val="60000"/>
                      </a:schemeClr>
                    </a:solidFill>
                  </a:tcPr>
                </a:tc>
                <a:extLst>
                  <a:ext uri="{0D108BD9-81ED-4DB2-BD59-A6C34878D82A}">
                    <a16:rowId xmlns:a16="http://schemas.microsoft.com/office/drawing/2014/main" val="10005"/>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Valuri de frig (ger)</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45%</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37%</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56%</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48%</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chemeClr val="bg1"/>
                    </a:solidFill>
                  </a:tcPr>
                </a:tc>
                <a:extLst>
                  <a:ext uri="{0D108BD9-81ED-4DB2-BD59-A6C34878D82A}">
                    <a16:rowId xmlns:a16="http://schemas.microsoft.com/office/drawing/2014/main" val="10006"/>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Viscol</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54%</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48%</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45%</a:t>
                      </a:r>
                    </a:p>
                  </a:txBody>
                  <a:tcPr marL="7937" marR="7937" marT="7937" anchor="ctr">
                    <a:solidFill>
                      <a:schemeClr val="tx2"/>
                    </a:solidFill>
                  </a:tcPr>
                </a:tc>
                <a:extLst>
                  <a:ext uri="{0D108BD9-81ED-4DB2-BD59-A6C34878D82A}">
                    <a16:rowId xmlns:a16="http://schemas.microsoft.com/office/drawing/2014/main" val="10007"/>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Căderi masive de zăpadă</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29%</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chemeClr val="bg1"/>
                    </a:solidFill>
                  </a:tcPr>
                </a:tc>
                <a:extLst>
                  <a:ext uri="{0D108BD9-81ED-4DB2-BD59-A6C34878D82A}">
                    <a16:rowId xmlns:a16="http://schemas.microsoft.com/office/drawing/2014/main" val="10008"/>
                  </a:ext>
                </a:extLst>
              </a:tr>
              <a:tr h="205740">
                <a:tc>
                  <a:txBody>
                    <a:bodyPr/>
                    <a:lstStyle/>
                    <a:p>
                      <a:pPr algn="l" fontAlgn="t"/>
                      <a:r>
                        <a:rPr lang="en-US" altLang="zh-CN" sz="1000" b="0" i="0">
                          <a:solidFill>
                            <a:srgbClr val="000000"/>
                          </a:solidFill>
                          <a:latin typeface="Calibri" panose="020F0502020204030204" pitchFamily="34" charset="0"/>
                          <a:ea typeface="Arial" panose="020B0604020202020204"/>
                          <a:cs typeface="Calibri" panose="020F0502020204030204" pitchFamily="34" charset="0"/>
                        </a:rPr>
                        <a:t>Inundații</a:t>
                      </a:r>
                    </a:p>
                  </a:txBody>
                  <a:tcPr marL="7937" marR="7937" marT="7937">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27%</a:t>
                      </a:r>
                    </a:p>
                  </a:txBody>
                  <a:tcPr marL="7937" marR="7937" marT="7937" anchor="ctr">
                    <a:solidFill>
                      <a:schemeClr val="tx2"/>
                    </a:solidFill>
                  </a:tcPr>
                </a:tc>
                <a:extLst>
                  <a:ext uri="{0D108BD9-81ED-4DB2-BD59-A6C34878D82A}">
                    <a16:rowId xmlns:a16="http://schemas.microsoft.com/office/drawing/2014/main" val="10009"/>
                  </a:ext>
                </a:extLst>
              </a:tr>
              <a:tr h="205740">
                <a:tc>
                  <a:txBody>
                    <a:bodyPr/>
                    <a:lstStyle/>
                    <a:p>
                      <a:pPr algn="l" fontAlgn="t"/>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Alunecări de teren</a:t>
                      </a:r>
                    </a:p>
                  </a:txBody>
                  <a:tcPr marL="7937" marR="7937" marT="7937"/>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solidFill>
                      <a:schemeClr val="bg1"/>
                    </a:solidFill>
                  </a:tcPr>
                </a:tc>
                <a:extLst>
                  <a:ext uri="{0D108BD9-81ED-4DB2-BD59-A6C34878D82A}">
                    <a16:rowId xmlns:a16="http://schemas.microsoft.com/office/drawing/2014/main" val="10010"/>
                  </a:ext>
                </a:extLst>
              </a:tr>
              <a:tr h="205740">
                <a:tc>
                  <a:txBody>
                    <a:bodyPr/>
                    <a:lstStyle/>
                    <a:p>
                      <a:pPr algn="l" fontAlgn="t"/>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Accidente chimice/ radioactive/industriale</a:t>
                      </a:r>
                    </a:p>
                  </a:txBody>
                  <a:tcPr marL="7937" marR="7937" marT="7937">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chemeClr val="tx2"/>
                    </a:solidFill>
                  </a:tcPr>
                </a:tc>
                <a:extLst>
                  <a:ext uri="{0D108BD9-81ED-4DB2-BD59-A6C34878D82A}">
                    <a16:rowId xmlns:a16="http://schemas.microsoft.com/office/drawing/2014/main" val="10011"/>
                  </a:ext>
                </a:extLst>
              </a:tr>
              <a:tr h="205740">
                <a:tc>
                  <a:txBody>
                    <a:bodyPr/>
                    <a:lstStyle/>
                    <a:p>
                      <a:pPr algn="l" fontAlgn="t"/>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Animalelor sălbatice (urși, lupi etc.)</a:t>
                      </a:r>
                    </a:p>
                  </a:txBody>
                  <a:tcPr marL="7937" marR="7937" marT="7937"/>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17%</a:t>
                      </a:r>
                    </a:p>
                  </a:txBody>
                  <a:tcPr marL="7937" marR="7937" marT="7937" anchor="ctr">
                    <a:solidFill>
                      <a:schemeClr val="bg1"/>
                    </a:solidFill>
                  </a:tcPr>
                </a:tc>
                <a:extLst>
                  <a:ext uri="{0D108BD9-81ED-4DB2-BD59-A6C34878D82A}">
                    <a16:rowId xmlns:a16="http://schemas.microsoft.com/office/drawing/2014/main" val="10012"/>
                  </a:ext>
                </a:extLst>
              </a:tr>
            </a:tbl>
          </a:graphicData>
        </a:graphic>
      </p:graphicFrame>
      <p:sp>
        <p:nvSpPr>
          <p:cNvPr id="6" name="Title 2"/>
          <p:cNvSpPr>
            <a:spLocks noGrp="1"/>
          </p:cNvSpPr>
          <p:nvPr>
            <p:ph type="title"/>
          </p:nvPr>
        </p:nvSpPr>
        <p:spPr>
          <a:xfrm>
            <a:off x="603621" y="289546"/>
            <a:ext cx="7704000" cy="370316"/>
          </a:xfrm>
        </p:spPr>
        <p:txBody>
          <a:bodyPr/>
          <a:lstStyle/>
          <a:p>
            <a:r>
              <a:rPr lang="ro-RO" sz="1400" dirty="0"/>
              <a:t>Riscuri</a:t>
            </a:r>
            <a:endParaRPr lang="en-GB" sz="1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7" name="Title 2"/>
          <p:cNvSpPr>
            <a:spLocks noGrp="1"/>
          </p:cNvSpPr>
          <p:nvPr>
            <p:ph type="title"/>
          </p:nvPr>
        </p:nvSpPr>
        <p:spPr>
          <a:xfrm>
            <a:off x="603621" y="289546"/>
            <a:ext cx="7704000" cy="370316"/>
          </a:xfrm>
        </p:spPr>
        <p:txBody>
          <a:bodyPr/>
          <a:lstStyle/>
          <a:p>
            <a:r>
              <a:rPr lang="ro-RO" sz="1400" dirty="0"/>
              <a:t>Avantaje. Dezavantaje.</a:t>
            </a:r>
            <a:endParaRPr lang="en-GB" sz="1400" dirty="0"/>
          </a:p>
        </p:txBody>
      </p:sp>
      <p:graphicFrame>
        <p:nvGraphicFramePr>
          <p:cNvPr id="4" name="Chart 3"/>
          <p:cNvGraphicFramePr/>
          <p:nvPr/>
        </p:nvGraphicFramePr>
        <p:xfrm>
          <a:off x="402337" y="2145033"/>
          <a:ext cx="3803904" cy="24624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68680" y="913463"/>
            <a:ext cx="7306055" cy="598805"/>
          </a:xfrm>
          <a:prstGeom prst="rect">
            <a:avLst/>
          </a:prstGeom>
          <a:noFill/>
        </p:spPr>
        <p:txBody>
          <a:bodyPr wrap="square">
            <a:spAutoFit/>
          </a:bodyPr>
          <a:lstStyle/>
          <a:p>
            <a:pPr algn="ctr"/>
            <a:r>
              <a:rPr lang="ro-RO" sz="1100" b="1" dirty="0">
                <a:latin typeface="Calibri" panose="020F0502020204030204" pitchFamily="34" charset="0"/>
                <a:cs typeface="Calibri" panose="020F0502020204030204" pitchFamily="34" charset="0"/>
              </a:rPr>
              <a:t>În final, vă rog să vă gândiți la zona dvs. în comparație cu celelalte zone din județul Argeș și să identificați aspecte care  credeți că avantajează zona dvs., la nivelul județului Argeș aspecte care credeți că o dezavantajează</a:t>
            </a:r>
          </a:p>
          <a:p>
            <a:pPr algn="ctr"/>
            <a:r>
              <a:rPr lang="ro-RO" sz="1100" dirty="0">
                <a:latin typeface="Calibri" panose="020F0502020204030204" pitchFamily="34" charset="0"/>
                <a:cs typeface="Calibri" panose="020F0502020204030204" pitchFamily="34" charset="0"/>
              </a:rPr>
              <a:t>(principalele zece nominalizări)</a:t>
            </a:r>
          </a:p>
        </p:txBody>
      </p:sp>
      <p:graphicFrame>
        <p:nvGraphicFramePr>
          <p:cNvPr id="9" name="Chart 8"/>
          <p:cNvGraphicFramePr/>
          <p:nvPr>
            <p:extLst>
              <p:ext uri="{D42A27DB-BD31-4B8C-83A1-F6EECF244321}">
                <p14:modId xmlns:p14="http://schemas.microsoft.com/office/powerpoint/2010/main" val="596634838"/>
              </p:ext>
            </p:extLst>
          </p:nvPr>
        </p:nvGraphicFramePr>
        <p:xfrm>
          <a:off x="4041648" y="2113790"/>
          <a:ext cx="4283963" cy="254324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010894" y="1759848"/>
            <a:ext cx="2586790" cy="246221"/>
          </a:xfrm>
          <a:prstGeom prst="rect">
            <a:avLst/>
          </a:prstGeom>
          <a:noFill/>
          <a:ln>
            <a:solidFill>
              <a:schemeClr val="tx2">
                <a:lumMod val="75000"/>
              </a:schemeClr>
            </a:solidFill>
          </a:ln>
        </p:spPr>
        <p:txBody>
          <a:bodyPr wrap="square" rtlCol="0">
            <a:spAutoFit/>
          </a:bodyPr>
          <a:lstStyle/>
          <a:p>
            <a:pPr algn="ctr"/>
            <a:r>
              <a:rPr lang="ro-RO" sz="1000" i="1" dirty="0"/>
              <a:t>Avantaje</a:t>
            </a:r>
          </a:p>
        </p:txBody>
      </p:sp>
      <p:sp>
        <p:nvSpPr>
          <p:cNvPr id="13" name="TextBox 12"/>
          <p:cNvSpPr txBox="1"/>
          <p:nvPr/>
        </p:nvSpPr>
        <p:spPr>
          <a:xfrm>
            <a:off x="5130264" y="1737851"/>
            <a:ext cx="2586790" cy="246221"/>
          </a:xfrm>
          <a:prstGeom prst="rect">
            <a:avLst/>
          </a:prstGeom>
          <a:noFill/>
          <a:ln>
            <a:solidFill>
              <a:schemeClr val="tx2">
                <a:lumMod val="75000"/>
              </a:schemeClr>
            </a:solidFill>
          </a:ln>
        </p:spPr>
        <p:txBody>
          <a:bodyPr wrap="square" rtlCol="0">
            <a:spAutoFit/>
          </a:bodyPr>
          <a:lstStyle/>
          <a:p>
            <a:pPr algn="ctr"/>
            <a:r>
              <a:rPr lang="ro-RO" sz="1000" i="1" dirty="0"/>
              <a:t>Dezavantaje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t>Metodologia studiului</a:t>
            </a:r>
          </a:p>
        </p:txBody>
      </p:sp>
      <p:graphicFrame>
        <p:nvGraphicFramePr>
          <p:cNvPr id="5" name="Chart 4"/>
          <p:cNvGraphicFramePr/>
          <p:nvPr/>
        </p:nvGraphicFramePr>
        <p:xfrm>
          <a:off x="847461" y="1775011"/>
          <a:ext cx="3229239" cy="1966857"/>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tăText 12"/>
          <p:cNvSpPr txBox="1"/>
          <p:nvPr/>
        </p:nvSpPr>
        <p:spPr>
          <a:xfrm>
            <a:off x="759950" y="3626452"/>
            <a:ext cx="3299460" cy="230832"/>
          </a:xfrm>
          <a:prstGeom prst="rect">
            <a:avLst/>
          </a:prstGeom>
          <a:noFill/>
        </p:spPr>
        <p:txBody>
          <a:bodyPr wrap="square" rtlCol="0">
            <a:spAutoFit/>
          </a:bodyPr>
          <a:lstStyle/>
          <a:p>
            <a:pPr lvl="0" algn="ctr"/>
            <a:r>
              <a:rPr lang="ro-RO" sz="900" i="1" dirty="0">
                <a:latin typeface="Calibri" panose="020F0502020204030204" pitchFamily="34" charset="0"/>
                <a:ea typeface="Calibri" panose="020F0502020204030204" pitchFamily="34" charset="0"/>
                <a:cs typeface="Calibri" panose="020F0502020204030204" pitchFamily="34" charset="0"/>
              </a:rPr>
              <a:t>Număr de membrii în gospodărie</a:t>
            </a:r>
          </a:p>
        </p:txBody>
      </p:sp>
      <p:sp>
        <p:nvSpPr>
          <p:cNvPr id="7" name="TextBox 6"/>
          <p:cNvSpPr txBox="1"/>
          <p:nvPr/>
        </p:nvSpPr>
        <p:spPr>
          <a:xfrm>
            <a:off x="3251449" y="1932714"/>
            <a:ext cx="807961" cy="245110"/>
          </a:xfrm>
          <a:prstGeom prst="rect">
            <a:avLst/>
          </a:prstGeom>
          <a:noFill/>
        </p:spPr>
        <p:txBody>
          <a:bodyPr wrap="square" rtlCol="0">
            <a:spAutoFit/>
          </a:bodyPr>
          <a:lstStyle/>
          <a:p>
            <a:r>
              <a:rPr lang="ro-RO" sz="1000" dirty="0">
                <a:latin typeface="Calibri" panose="020F0502020204030204" pitchFamily="34" charset="0"/>
                <a:ea typeface="Calibri" panose="020F0502020204030204" pitchFamily="34" charset="0"/>
                <a:cs typeface="Calibri" panose="020F0502020204030204" pitchFamily="34" charset="0"/>
              </a:rPr>
              <a:t>Medie</a:t>
            </a:r>
            <a:r>
              <a:rPr lang="en-GB" sz="1000" dirty="0">
                <a:latin typeface="Calibri" panose="020F0502020204030204" pitchFamily="34" charset="0"/>
                <a:ea typeface="Calibri" panose="020F0502020204030204" pitchFamily="34" charset="0"/>
                <a:cs typeface="Calibri" panose="020F0502020204030204" pitchFamily="34" charset="0"/>
              </a:rPr>
              <a:t>:</a:t>
            </a:r>
            <a:r>
              <a:rPr lang="ro-RO" sz="1000" dirty="0">
                <a:latin typeface="Calibri" panose="020F0502020204030204" pitchFamily="34" charset="0"/>
                <a:ea typeface="Calibri" panose="020F0502020204030204" pitchFamily="34" charset="0"/>
                <a:cs typeface="Calibri" panose="020F0502020204030204" pitchFamily="34" charset="0"/>
              </a:rPr>
              <a:t>3,11</a:t>
            </a:r>
            <a:endParaRPr lang="en-GB" sz="1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 name="Chart 8"/>
          <p:cNvGraphicFramePr/>
          <p:nvPr/>
        </p:nvGraphicFramePr>
        <p:xfrm>
          <a:off x="4901301" y="917645"/>
          <a:ext cx="2535819" cy="1467415"/>
        </p:xfrm>
        <a:graphic>
          <a:graphicData uri="http://schemas.openxmlformats.org/drawingml/2006/chart">
            <c:chart xmlns:c="http://schemas.openxmlformats.org/drawingml/2006/chart" xmlns:r="http://schemas.openxmlformats.org/officeDocument/2006/relationships" r:id="rId4"/>
          </a:graphicData>
        </a:graphic>
      </p:graphicFrame>
      <p:sp>
        <p:nvSpPr>
          <p:cNvPr id="11" name="CasetăText 12"/>
          <p:cNvSpPr txBox="1"/>
          <p:nvPr/>
        </p:nvSpPr>
        <p:spPr>
          <a:xfrm>
            <a:off x="4519480" y="2269644"/>
            <a:ext cx="3299460" cy="230832"/>
          </a:xfrm>
          <a:prstGeom prst="rect">
            <a:avLst/>
          </a:prstGeom>
          <a:noFill/>
        </p:spPr>
        <p:txBody>
          <a:bodyPr wrap="square" rtlCol="0">
            <a:spAutoFit/>
          </a:bodyPr>
          <a:lstStyle/>
          <a:p>
            <a:pPr lvl="0" algn="ctr"/>
            <a:r>
              <a:rPr lang="ro-RO" sz="900" i="1" dirty="0">
                <a:latin typeface="Calibri" panose="020F0502020204030204" pitchFamily="34" charset="0"/>
                <a:ea typeface="Calibri" panose="020F0502020204030204" pitchFamily="34" charset="0"/>
                <a:cs typeface="Calibri" panose="020F0502020204030204" pitchFamily="34" charset="0"/>
              </a:rPr>
              <a:t>Copii în gospodărie sub 18 ani</a:t>
            </a:r>
          </a:p>
        </p:txBody>
      </p:sp>
      <p:graphicFrame>
        <p:nvGraphicFramePr>
          <p:cNvPr id="13" name="Chart 12"/>
          <p:cNvGraphicFramePr/>
          <p:nvPr/>
        </p:nvGraphicFramePr>
        <p:xfrm>
          <a:off x="4901301" y="2758439"/>
          <a:ext cx="2535819" cy="1467415"/>
        </p:xfrm>
        <a:graphic>
          <a:graphicData uri="http://schemas.openxmlformats.org/drawingml/2006/chart">
            <c:chart xmlns:c="http://schemas.openxmlformats.org/drawingml/2006/chart" xmlns:r="http://schemas.openxmlformats.org/officeDocument/2006/relationships" r:id="rId5"/>
          </a:graphicData>
        </a:graphic>
      </p:graphicFrame>
      <p:sp>
        <p:nvSpPr>
          <p:cNvPr id="14" name="CasetăText 12"/>
          <p:cNvSpPr txBox="1"/>
          <p:nvPr/>
        </p:nvSpPr>
        <p:spPr>
          <a:xfrm>
            <a:off x="4519480" y="4124201"/>
            <a:ext cx="3299460" cy="230832"/>
          </a:xfrm>
          <a:prstGeom prst="rect">
            <a:avLst/>
          </a:prstGeom>
          <a:noFill/>
        </p:spPr>
        <p:txBody>
          <a:bodyPr wrap="square" rtlCol="0">
            <a:spAutoFit/>
          </a:bodyPr>
          <a:lstStyle/>
          <a:p>
            <a:pPr lvl="0" algn="ctr"/>
            <a:r>
              <a:rPr lang="ro-RO" sz="900" i="1" dirty="0">
                <a:latin typeface="Calibri" panose="020F0502020204030204" pitchFamily="34" charset="0"/>
                <a:ea typeface="Calibri" panose="020F0502020204030204" pitchFamily="34" charset="0"/>
                <a:cs typeface="Calibri" panose="020F0502020204030204" pitchFamily="34" charset="0"/>
              </a:rPr>
              <a:t>Vârstnici peste 65 de ani în gospodărie</a:t>
            </a:r>
          </a:p>
        </p:txBody>
      </p:sp>
      <p:sp>
        <p:nvSpPr>
          <p:cNvPr id="15" name="Left Brace 14"/>
          <p:cNvSpPr/>
          <p:nvPr/>
        </p:nvSpPr>
        <p:spPr>
          <a:xfrm>
            <a:off x="4429596" y="1162951"/>
            <a:ext cx="454415" cy="3190975"/>
          </a:xfrm>
          <a:prstGeom prst="leftBrac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extBox 1"/>
          <p:cNvSpPr txBox="1"/>
          <p:nvPr/>
        </p:nvSpPr>
        <p:spPr>
          <a:xfrm>
            <a:off x="6427311" y="1162951"/>
            <a:ext cx="807961" cy="245110"/>
          </a:xfrm>
          <a:prstGeom prst="rect">
            <a:avLst/>
          </a:prstGeom>
          <a:noFill/>
        </p:spPr>
        <p:txBody>
          <a:bodyPr wrap="square" rtlCol="0">
            <a:spAutoFit/>
          </a:bodyPr>
          <a:lstStyle/>
          <a:p>
            <a:r>
              <a:rPr lang="ro-RO" sz="1000" dirty="0">
                <a:latin typeface="Calibri" panose="020F0502020204030204" pitchFamily="34" charset="0"/>
                <a:ea typeface="Calibri" panose="020F0502020204030204" pitchFamily="34" charset="0"/>
                <a:cs typeface="Calibri" panose="020F0502020204030204" pitchFamily="34" charset="0"/>
              </a:rPr>
              <a:t>Medie</a:t>
            </a:r>
            <a:r>
              <a:rPr lang="en-GB" sz="1000" dirty="0">
                <a:latin typeface="Calibri" panose="020F0502020204030204" pitchFamily="34" charset="0"/>
                <a:ea typeface="Calibri" panose="020F0502020204030204" pitchFamily="34" charset="0"/>
                <a:cs typeface="Calibri" panose="020F0502020204030204" pitchFamily="34" charset="0"/>
              </a:rPr>
              <a:t>:</a:t>
            </a:r>
            <a:r>
              <a:rPr lang="ro-RO" sz="1000" dirty="0">
                <a:latin typeface="Calibri" panose="020F0502020204030204" pitchFamily="34" charset="0"/>
                <a:ea typeface="Calibri" panose="020F0502020204030204" pitchFamily="34" charset="0"/>
                <a:cs typeface="Calibri" panose="020F0502020204030204" pitchFamily="34" charset="0"/>
              </a:rPr>
              <a:t> 0,59</a:t>
            </a:r>
            <a:endParaRPr lang="en-GB" sz="10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p:cNvSpPr txBox="1"/>
          <p:nvPr/>
        </p:nvSpPr>
        <p:spPr>
          <a:xfrm>
            <a:off x="6427310" y="2977567"/>
            <a:ext cx="807961" cy="245110"/>
          </a:xfrm>
          <a:prstGeom prst="rect">
            <a:avLst/>
          </a:prstGeom>
          <a:noFill/>
        </p:spPr>
        <p:txBody>
          <a:bodyPr wrap="square" rtlCol="0">
            <a:spAutoFit/>
          </a:bodyPr>
          <a:lstStyle/>
          <a:p>
            <a:r>
              <a:rPr lang="ro-RO" sz="1000" dirty="0">
                <a:latin typeface="Calibri" panose="020F0502020204030204" pitchFamily="34" charset="0"/>
                <a:ea typeface="Calibri" panose="020F0502020204030204" pitchFamily="34" charset="0"/>
                <a:cs typeface="Calibri" panose="020F0502020204030204" pitchFamily="34" charset="0"/>
              </a:rPr>
              <a:t>Medie</a:t>
            </a:r>
            <a:r>
              <a:rPr lang="en-GB" sz="1000" dirty="0">
                <a:latin typeface="Calibri" panose="020F0502020204030204" pitchFamily="34" charset="0"/>
                <a:ea typeface="Calibri" panose="020F0502020204030204" pitchFamily="34" charset="0"/>
                <a:cs typeface="Calibri" panose="020F0502020204030204" pitchFamily="34" charset="0"/>
              </a:rPr>
              <a:t>:</a:t>
            </a:r>
            <a:r>
              <a:rPr lang="ro-RO" sz="1000" dirty="0">
                <a:latin typeface="Calibri" panose="020F0502020204030204" pitchFamily="34" charset="0"/>
                <a:ea typeface="Calibri" panose="020F0502020204030204" pitchFamily="34" charset="0"/>
                <a:cs typeface="Calibri" panose="020F0502020204030204" pitchFamily="34" charset="0"/>
              </a:rPr>
              <a:t> 0,51</a:t>
            </a:r>
            <a:endParaRPr lang="en-GB" sz="1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9566" y="334710"/>
            <a:ext cx="7704000" cy="370316"/>
          </a:xfrm>
        </p:spPr>
        <p:txBody>
          <a:bodyPr/>
          <a:lstStyle/>
          <a:p>
            <a:r>
              <a:rPr lang="ro-RO" sz="1400" dirty="0"/>
              <a:t>Strategie. Percepție. Valorizări</a:t>
            </a:r>
            <a:endParaRPr lang="en-GB" sz="1400" dirty="0"/>
          </a:p>
        </p:txBody>
      </p:sp>
      <p:sp>
        <p:nvSpPr>
          <p:cNvPr id="17" name="CasetăText 12"/>
          <p:cNvSpPr txBox="1"/>
          <p:nvPr/>
        </p:nvSpPr>
        <p:spPr>
          <a:xfrm>
            <a:off x="2016162" y="986548"/>
            <a:ext cx="4895851" cy="42989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Pentru fiecare pereche de adjective, alegeți o valoare care reflectă opinia Dvs. legată de județul Argeș.</a:t>
            </a:r>
            <a:r>
              <a:rPr lang="ro-RO" sz="1100" i="1" dirty="0">
                <a:latin typeface="Calibri" panose="020F0502020204030204" pitchFamily="34" charset="0"/>
                <a:ea typeface="Calibri" panose="020F0502020204030204" pitchFamily="34" charset="0"/>
                <a:cs typeface="Calibri" panose="020F0502020204030204" pitchFamily="34" charset="0"/>
              </a:rPr>
              <a:t>5 valori de scală. Comparație de medii</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cxnSp>
        <p:nvCxnSpPr>
          <p:cNvPr id="24" name="Straight Connector 23"/>
          <p:cNvCxnSpPr/>
          <p:nvPr/>
        </p:nvCxnSpPr>
        <p:spPr>
          <a:xfrm>
            <a:off x="2291092" y="1774288"/>
            <a:ext cx="5049346" cy="0"/>
          </a:xfrm>
          <a:prstGeom prst="line">
            <a:avLst/>
          </a:prstGeom>
          <a:ln>
            <a:solidFill>
              <a:srgbClr val="A0ACB2"/>
            </a:solidFill>
          </a:ln>
        </p:spPr>
        <p:style>
          <a:lnRef idx="1">
            <a:schemeClr val="accent1"/>
          </a:lnRef>
          <a:fillRef idx="0">
            <a:schemeClr val="accent1"/>
          </a:fillRef>
          <a:effectRef idx="0">
            <a:schemeClr val="accent1"/>
          </a:effectRef>
          <a:fontRef idx="minor">
            <a:schemeClr val="tx1"/>
          </a:fontRef>
        </p:style>
      </p:cxnSp>
      <p:grpSp>
        <p:nvGrpSpPr>
          <p:cNvPr id="33" name="Grupare 32">
            <a:extLst>
              <a:ext uri="{FF2B5EF4-FFF2-40B4-BE49-F238E27FC236}">
                <a16:creationId xmlns:a16="http://schemas.microsoft.com/office/drawing/2014/main" id="{37F4A840-D6B4-E59B-D50F-C5F79AD404FE}"/>
              </a:ext>
            </a:extLst>
          </p:cNvPr>
          <p:cNvGrpSpPr/>
          <p:nvPr/>
        </p:nvGrpSpPr>
        <p:grpSpPr>
          <a:xfrm>
            <a:off x="1148198" y="1571400"/>
            <a:ext cx="7635918" cy="2977772"/>
            <a:chOff x="1358510" y="1735992"/>
            <a:chExt cx="7635918" cy="2977772"/>
          </a:xfrm>
        </p:grpSpPr>
        <p:graphicFrame>
          <p:nvGraphicFramePr>
            <p:cNvPr id="7" name="Chart 4">
              <a:extLst>
                <a:ext uri="{FF2B5EF4-FFF2-40B4-BE49-F238E27FC236}">
                  <a16:creationId xmlns:a16="http://schemas.microsoft.com/office/drawing/2014/main" id="{C86D97A3-D6CB-F659-E9C3-326A4161DF94}"/>
                </a:ext>
              </a:extLst>
            </p:cNvPr>
            <p:cNvGraphicFramePr/>
            <p:nvPr>
              <p:extLst>
                <p:ext uri="{D42A27DB-BD31-4B8C-83A1-F6EECF244321}">
                  <p14:modId xmlns:p14="http://schemas.microsoft.com/office/powerpoint/2010/main" val="2652947206"/>
                </p:ext>
              </p:extLst>
            </p:nvPr>
          </p:nvGraphicFramePr>
          <p:xfrm>
            <a:off x="1958628" y="1735992"/>
            <a:ext cx="7035800" cy="29777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129254264"/>
                </p:ext>
              </p:extLst>
            </p:nvPr>
          </p:nvGraphicFramePr>
          <p:xfrm>
            <a:off x="1358510" y="1735992"/>
            <a:ext cx="4876799" cy="2977772"/>
          </p:xfrm>
          <a:graphic>
            <a:graphicData uri="http://schemas.openxmlformats.org/drawingml/2006/chart">
              <c:chart xmlns:c="http://schemas.openxmlformats.org/drawingml/2006/chart" xmlns:r="http://schemas.openxmlformats.org/officeDocument/2006/relationships" r:id="rId4"/>
            </a:graphicData>
          </a:graphic>
        </p:graphicFrame>
        <p:grpSp>
          <p:nvGrpSpPr>
            <p:cNvPr id="28" name="Grupare 27">
              <a:extLst>
                <a:ext uri="{FF2B5EF4-FFF2-40B4-BE49-F238E27FC236}">
                  <a16:creationId xmlns:a16="http://schemas.microsoft.com/office/drawing/2014/main" id="{0648DCC2-A628-5667-64A0-C61B2543581D}"/>
                </a:ext>
              </a:extLst>
            </p:cNvPr>
            <p:cNvGrpSpPr/>
            <p:nvPr/>
          </p:nvGrpSpPr>
          <p:grpSpPr>
            <a:xfrm>
              <a:off x="3658479" y="1864644"/>
              <a:ext cx="1932389" cy="2685052"/>
              <a:chOff x="3658479" y="1864644"/>
              <a:chExt cx="1932389" cy="2685052"/>
            </a:xfrm>
          </p:grpSpPr>
          <p:sp>
            <p:nvSpPr>
              <p:cNvPr id="2" name="Oval 1"/>
              <p:cNvSpPr/>
              <p:nvPr/>
            </p:nvSpPr>
            <p:spPr>
              <a:xfrm>
                <a:off x="5338352" y="1864644"/>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4802572" y="2126721"/>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4715069" y="2391986"/>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714743" y="2682218"/>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p:cNvSpPr/>
              <p:nvPr/>
            </p:nvSpPr>
            <p:spPr>
              <a:xfrm>
                <a:off x="4671878" y="2971815"/>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4015677" y="3480148"/>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3670652" y="4014574"/>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658479" y="4293814"/>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4549712" y="3224878"/>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3722087" y="3746604"/>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a:t>Strategie. </a:t>
            </a:r>
            <a:r>
              <a:rPr lang="ro-RO" sz="1400" dirty="0"/>
              <a:t>Percepție. Valori</a:t>
            </a:r>
          </a:p>
        </p:txBody>
      </p:sp>
      <p:graphicFrame>
        <p:nvGraphicFramePr>
          <p:cNvPr id="2" name="Table 1"/>
          <p:cNvGraphicFramePr>
            <a:graphicFrameLocks noGrp="1"/>
          </p:cNvGraphicFramePr>
          <p:nvPr>
            <p:custDataLst>
              <p:tags r:id="rId1"/>
            </p:custDataLst>
            <p:extLst>
              <p:ext uri="{D42A27DB-BD31-4B8C-83A1-F6EECF244321}">
                <p14:modId xmlns:p14="http://schemas.microsoft.com/office/powerpoint/2010/main" val="877079665"/>
              </p:ext>
            </p:extLst>
          </p:nvPr>
        </p:nvGraphicFramePr>
        <p:xfrm>
          <a:off x="1206843" y="1637970"/>
          <a:ext cx="4667249" cy="2784470"/>
        </p:xfrm>
        <a:graphic>
          <a:graphicData uri="http://schemas.openxmlformats.org/drawingml/2006/table">
            <a:tbl>
              <a:tblPr firstRow="1" bandRow="1">
                <a:tableStyleId>{85BE263C-DBD7-4A20-BB59-AAB30ACAA65A}</a:tableStyleId>
              </a:tblPr>
              <a:tblGrid>
                <a:gridCol w="1631949">
                  <a:extLst>
                    <a:ext uri="{9D8B030D-6E8A-4147-A177-3AD203B41FA5}">
                      <a16:colId xmlns:a16="http://schemas.microsoft.com/office/drawing/2014/main" val="20000"/>
                    </a:ext>
                  </a:extLst>
                </a:gridCol>
                <a:gridCol w="542925">
                  <a:extLst>
                    <a:ext uri="{9D8B030D-6E8A-4147-A177-3AD203B41FA5}">
                      <a16:colId xmlns:a16="http://schemas.microsoft.com/office/drawing/2014/main" val="20001"/>
                    </a:ext>
                  </a:extLst>
                </a:gridCol>
                <a:gridCol w="681355">
                  <a:extLst>
                    <a:ext uri="{9D8B030D-6E8A-4147-A177-3AD203B41FA5}">
                      <a16:colId xmlns:a16="http://schemas.microsoft.com/office/drawing/2014/main" val="20002"/>
                    </a:ext>
                  </a:extLst>
                </a:gridCol>
                <a:gridCol w="582930">
                  <a:extLst>
                    <a:ext uri="{9D8B030D-6E8A-4147-A177-3AD203B41FA5}">
                      <a16:colId xmlns:a16="http://schemas.microsoft.com/office/drawing/2014/main" val="20003"/>
                    </a:ext>
                  </a:extLst>
                </a:gridCol>
                <a:gridCol w="635635">
                  <a:extLst>
                    <a:ext uri="{9D8B030D-6E8A-4147-A177-3AD203B41FA5}">
                      <a16:colId xmlns:a16="http://schemas.microsoft.com/office/drawing/2014/main" val="20004"/>
                    </a:ext>
                  </a:extLst>
                </a:gridCol>
                <a:gridCol w="592455">
                  <a:extLst>
                    <a:ext uri="{9D8B030D-6E8A-4147-A177-3AD203B41FA5}">
                      <a16:colId xmlns:a16="http://schemas.microsoft.com/office/drawing/2014/main" val="20005"/>
                    </a:ext>
                  </a:extLst>
                </a:gridCol>
              </a:tblGrid>
              <a:tr h="403860">
                <a:tc>
                  <a:txBody>
                    <a:bodyPr/>
                    <a:lstStyle/>
                    <a:p>
                      <a:pPr algn="ctr"/>
                      <a:endParaRPr lang="en-GB" sz="900" dirty="0">
                        <a:latin typeface="Calibri" panose="020F0502020204030204" pitchFamily="34" charset="0"/>
                        <a:ea typeface="Calibri" panose="020F0502020204030204" pitchFamily="34" charset="0"/>
                        <a:cs typeface="Calibri" panose="020F0502020204030204" pitchFamily="34" charset="0"/>
                      </a:endParaRPr>
                    </a:p>
                  </a:txBody>
                  <a:tcPr anchor="ctr">
                    <a:solidFill>
                      <a:srgbClr val="335B74"/>
                    </a:solidFill>
                  </a:tcPr>
                </a:tc>
                <a:tc>
                  <a:txBody>
                    <a:bodyPr/>
                    <a:lstStyle/>
                    <a:p>
                      <a:pPr algn="ctr" fontAlgn="b"/>
                      <a:r>
                        <a:rPr lang="en-GB" sz="9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Argeş</a:t>
                      </a:r>
                    </a:p>
                  </a:txBody>
                  <a:tcPr marL="6350" marR="6350" marT="6350" marB="0" anchor="ctr">
                    <a:solidFill>
                      <a:srgbClr val="335B74"/>
                    </a:solidFill>
                  </a:tcPr>
                </a:tc>
                <a:tc>
                  <a:txBody>
                    <a:bodyPr/>
                    <a:lstStyle/>
                    <a:p>
                      <a:pPr algn="ctr" fontAlgn="b"/>
                      <a:r>
                        <a:rPr lang="en-GB" sz="9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Câmpulung</a:t>
                      </a:r>
                    </a:p>
                  </a:txBody>
                  <a:tcPr marL="6350" marR="6350" marT="6350" marB="0" anchor="ctr">
                    <a:solidFill>
                      <a:srgbClr val="335B74"/>
                    </a:solidFill>
                  </a:tcPr>
                </a:tc>
                <a:tc>
                  <a:txBody>
                    <a:bodyPr/>
                    <a:lstStyle/>
                    <a:p>
                      <a:pPr algn="ctr" fontAlgn="b"/>
                      <a:r>
                        <a:rPr lang="en-GB" sz="9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Costeşti</a:t>
                      </a:r>
                    </a:p>
                  </a:txBody>
                  <a:tcPr marL="6350" marR="6350" marT="6350" marB="0" anchor="ctr">
                    <a:solidFill>
                      <a:srgbClr val="335B74"/>
                    </a:solidFill>
                  </a:tcPr>
                </a:tc>
                <a:tc>
                  <a:txBody>
                    <a:bodyPr/>
                    <a:lstStyle/>
                    <a:p>
                      <a:pPr algn="ctr" fontAlgn="b"/>
                      <a:r>
                        <a:rPr lang="en-GB" sz="9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Piteşti</a:t>
                      </a:r>
                    </a:p>
                  </a:txBody>
                  <a:tcPr marL="6350" marR="6350" marT="6350" marB="0" anchor="ctr">
                    <a:solidFill>
                      <a:srgbClr val="335B74"/>
                    </a:solidFill>
                  </a:tcPr>
                </a:tc>
                <a:tc>
                  <a:txBody>
                    <a:bodyPr/>
                    <a:lstStyle/>
                    <a:p>
                      <a:pPr algn="ctr" fontAlgn="b"/>
                      <a:r>
                        <a:rPr sz="900" b="1" u="none" strike="noStrike"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Topoloveni</a:t>
                      </a:r>
                      <a:endParaRPr sz="900" b="1"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rgbClr val="335B74"/>
                    </a:solidFill>
                  </a:tcPr>
                </a:tc>
                <a:extLst>
                  <a:ext uri="{0D108BD9-81ED-4DB2-BD59-A6C34878D82A}">
                    <a16:rowId xmlns:a16="http://schemas.microsoft.com/office/drawing/2014/main" val="10000"/>
                  </a:ext>
                </a:extLst>
              </a:tr>
              <a:tr h="205740">
                <a:tc>
                  <a:txBody>
                    <a:bodyPr/>
                    <a:lstStyle/>
                    <a:p>
                      <a:pPr algn="r" fontAlgn="b"/>
                      <a:r>
                        <a:rPr lang="en-US" altLang="zh-CN" sz="1100" b="0" i="0" dirty="0" err="1">
                          <a:solidFill>
                            <a:srgbClr val="000000"/>
                          </a:solidFill>
                          <a:latin typeface="Calibri" panose="020F0502020204030204"/>
                          <a:ea typeface="Calibri" panose="020F0502020204030204"/>
                        </a:rPr>
                        <a:t>Tradiționa</a:t>
                      </a:r>
                      <a:r>
                        <a:rPr lang="ro-RO" altLang="zh-CN" sz="1100" b="0" i="0" dirty="0">
                          <a:solidFill>
                            <a:srgbClr val="000000"/>
                          </a:solidFill>
                          <a:latin typeface="Calibri" panose="020F0502020204030204"/>
                          <a:ea typeface="Calibri" panose="020F0502020204030204"/>
                        </a:rPr>
                        <a:t>l/ Modern</a:t>
                      </a:r>
                      <a:endParaRPr lang="en-US" altLang="zh-CN" sz="1100" b="0" i="0" dirty="0">
                        <a:solidFill>
                          <a:srgbClr val="000000"/>
                        </a:solidFill>
                        <a:latin typeface="Calibri" panose="020F0502020204030204"/>
                        <a:ea typeface="Calibri" panose="020F0502020204030204"/>
                      </a:endParaRP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3.55</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3.42</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3.37</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3.37</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3.44</a:t>
                      </a:r>
                    </a:p>
                  </a:txBody>
                  <a:tcPr marL="7937" marR="7937" marT="7937" anchor="ctr">
                    <a:noFill/>
                  </a:tcPr>
                </a:tc>
                <a:extLst>
                  <a:ext uri="{0D108BD9-81ED-4DB2-BD59-A6C34878D82A}">
                    <a16:rowId xmlns:a16="http://schemas.microsoft.com/office/drawing/2014/main" val="10001"/>
                  </a:ext>
                </a:extLst>
              </a:tr>
              <a:tr h="205740">
                <a:tc>
                  <a:txBody>
                    <a:bodyPr/>
                    <a:lstStyle/>
                    <a:p>
                      <a:pPr algn="r" fontAlgn="b"/>
                      <a:r>
                        <a:rPr lang="en-US" altLang="zh-CN" sz="1100" b="0" i="0" dirty="0">
                          <a:solidFill>
                            <a:srgbClr val="000000"/>
                          </a:solidFill>
                          <a:latin typeface="Calibri" panose="020F0502020204030204"/>
                          <a:ea typeface="Calibri" panose="020F0502020204030204"/>
                        </a:rPr>
                        <a:t>Mai </a:t>
                      </a:r>
                      <a:r>
                        <a:rPr lang="en-US" altLang="zh-CN" sz="1100" b="0" i="0" dirty="0" err="1">
                          <a:solidFill>
                            <a:srgbClr val="000000"/>
                          </a:solidFill>
                          <a:latin typeface="Calibri" panose="020F0502020204030204"/>
                          <a:ea typeface="Calibri" panose="020F0502020204030204"/>
                        </a:rPr>
                        <a:t>degrabă</a:t>
                      </a:r>
                      <a:r>
                        <a:rPr lang="en-US" altLang="zh-CN" sz="1100" b="0" i="0" dirty="0">
                          <a:solidFill>
                            <a:srgbClr val="000000"/>
                          </a:solidFill>
                          <a:latin typeface="Calibri" panose="020F0502020204030204"/>
                          <a:ea typeface="Calibri" panose="020F0502020204030204"/>
                        </a:rPr>
                        <a:t> rural</a:t>
                      </a:r>
                      <a:r>
                        <a:rPr lang="ro-RO" altLang="zh-CN" sz="1100" b="0" i="0" dirty="0">
                          <a:solidFill>
                            <a:srgbClr val="000000"/>
                          </a:solidFill>
                          <a:latin typeface="Calibri" panose="020F0502020204030204"/>
                          <a:ea typeface="Calibri" panose="020F0502020204030204"/>
                        </a:rPr>
                        <a:t>/urban</a:t>
                      </a:r>
                      <a:r>
                        <a:rPr lang="en-US" altLang="zh-CN" sz="1100" b="0" i="0" dirty="0">
                          <a:solidFill>
                            <a:srgbClr val="000000"/>
                          </a:solidFill>
                          <a:latin typeface="Calibri" panose="020F0502020204030204"/>
                          <a:ea typeface="Calibri" panose="020F0502020204030204"/>
                        </a:rPr>
                        <a:t> </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3.03</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3.31</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3.15</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3.05</a:t>
                      </a:r>
                    </a:p>
                  </a:txBody>
                  <a:tcPr marL="7937" marR="7937" marT="7937" anchor="ctr">
                    <a:solidFill>
                      <a:srgbClr val="FECFC2"/>
                    </a:solidFill>
                  </a:tcPr>
                </a:tc>
                <a:extLst>
                  <a:ext uri="{0D108BD9-81ED-4DB2-BD59-A6C34878D82A}">
                    <a16:rowId xmlns:a16="http://schemas.microsoft.com/office/drawing/2014/main" val="10002"/>
                  </a:ext>
                </a:extLst>
              </a:tr>
              <a:tr h="205740">
                <a:tc>
                  <a:txBody>
                    <a:bodyPr/>
                    <a:lstStyle/>
                    <a:p>
                      <a:pPr algn="r" fontAlgn="b"/>
                      <a:r>
                        <a:rPr lang="en-US" altLang="zh-CN" sz="1100" b="0" i="0" dirty="0" err="1">
                          <a:solidFill>
                            <a:srgbClr val="000000"/>
                          </a:solidFill>
                          <a:latin typeface="Calibri" panose="020F0502020204030204"/>
                          <a:ea typeface="Calibri" panose="020F0502020204030204"/>
                        </a:rPr>
                        <a:t>Agricol</a:t>
                      </a:r>
                      <a:r>
                        <a:rPr lang="ro-RO" altLang="zh-CN" sz="1100" b="0" i="0" dirty="0">
                          <a:solidFill>
                            <a:srgbClr val="000000"/>
                          </a:solidFill>
                          <a:latin typeface="Calibri" panose="020F0502020204030204"/>
                          <a:ea typeface="Calibri" panose="020F0502020204030204"/>
                        </a:rPr>
                        <a:t>/Industrial</a:t>
                      </a:r>
                      <a:r>
                        <a:rPr lang="en-US" altLang="zh-CN" sz="1100" b="0" i="0" dirty="0">
                          <a:solidFill>
                            <a:srgbClr val="000000"/>
                          </a:solidFill>
                          <a:latin typeface="Calibri" panose="020F0502020204030204"/>
                          <a:ea typeface="Calibri" panose="020F0502020204030204"/>
                        </a:rPr>
                        <a:t>   </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3.14</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3.29</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3.23</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3.01</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3.28</a:t>
                      </a:r>
                    </a:p>
                  </a:txBody>
                  <a:tcPr marL="7937" marR="7937" marT="7937" anchor="ctr">
                    <a:noFill/>
                  </a:tcPr>
                </a:tc>
                <a:extLst>
                  <a:ext uri="{0D108BD9-81ED-4DB2-BD59-A6C34878D82A}">
                    <a16:rowId xmlns:a16="http://schemas.microsoft.com/office/drawing/2014/main" val="10003"/>
                  </a:ext>
                </a:extLst>
              </a:tr>
              <a:tr h="205740">
                <a:tc>
                  <a:txBody>
                    <a:bodyPr/>
                    <a:lstStyle/>
                    <a:p>
                      <a:pPr algn="r" fontAlgn="b"/>
                      <a:r>
                        <a:rPr lang="en-US" altLang="zh-CN" sz="1100" b="0" i="0" dirty="0">
                          <a:solidFill>
                            <a:srgbClr val="000000"/>
                          </a:solidFill>
                          <a:latin typeface="Calibri" panose="020F0502020204030204"/>
                          <a:ea typeface="Calibri" panose="020F0502020204030204"/>
                        </a:rPr>
                        <a:t>Slab</a:t>
                      </a:r>
                      <a:r>
                        <a:rPr lang="ro-RO" altLang="zh-CN" sz="1100" b="0" i="0" dirty="0">
                          <a:solidFill>
                            <a:srgbClr val="000000"/>
                          </a:solidFill>
                          <a:latin typeface="Calibri" panose="020F0502020204030204"/>
                          <a:ea typeface="Calibri" panose="020F0502020204030204"/>
                        </a:rPr>
                        <a:t>/bine</a:t>
                      </a:r>
                      <a:r>
                        <a:rPr lang="en-US" altLang="zh-CN" sz="1100" b="0" i="0" dirty="0">
                          <a:solidFill>
                            <a:srgbClr val="000000"/>
                          </a:solidFill>
                          <a:latin typeface="Calibri" panose="020F0502020204030204"/>
                          <a:ea typeface="Calibri" panose="020F0502020204030204"/>
                        </a:rPr>
                        <a:t> </a:t>
                      </a:r>
                      <a:r>
                        <a:rPr lang="en-US" altLang="zh-CN" sz="1100" b="0" i="0" dirty="0" err="1">
                          <a:solidFill>
                            <a:srgbClr val="000000"/>
                          </a:solidFill>
                          <a:latin typeface="Calibri" panose="020F0502020204030204"/>
                          <a:ea typeface="Calibri" panose="020F0502020204030204"/>
                        </a:rPr>
                        <a:t>valorificat</a:t>
                      </a:r>
                      <a:r>
                        <a:rPr lang="en-US" altLang="zh-CN" sz="1100" b="0" i="0" dirty="0">
                          <a:solidFill>
                            <a:srgbClr val="000000"/>
                          </a:solidFill>
                          <a:latin typeface="Calibri" panose="020F0502020204030204"/>
                          <a:ea typeface="Calibri" panose="020F0502020204030204"/>
                        </a:rPr>
                        <a:t> </a:t>
                      </a:r>
                      <a:r>
                        <a:rPr lang="en-US" altLang="zh-CN" sz="1100" b="0" i="0" dirty="0" err="1">
                          <a:solidFill>
                            <a:srgbClr val="000000"/>
                          </a:solidFill>
                          <a:latin typeface="Calibri" panose="020F0502020204030204"/>
                          <a:ea typeface="Calibri" panose="020F0502020204030204"/>
                        </a:rPr>
                        <a:t>turistic</a:t>
                      </a:r>
                      <a:r>
                        <a:rPr lang="en-US" altLang="zh-CN" sz="1100" b="0" i="0" dirty="0">
                          <a:solidFill>
                            <a:srgbClr val="000000"/>
                          </a:solidFill>
                          <a:latin typeface="Calibri" panose="020F0502020204030204"/>
                          <a:ea typeface="Calibri" panose="020F0502020204030204"/>
                        </a:rPr>
                        <a:t> </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3.27</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3.43</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3.52</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3.29</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3.38</a:t>
                      </a:r>
                    </a:p>
                  </a:txBody>
                  <a:tcPr marL="7937" marR="7937" marT="7937" anchor="ctr">
                    <a:noFill/>
                  </a:tcPr>
                </a:tc>
                <a:extLst>
                  <a:ext uri="{0D108BD9-81ED-4DB2-BD59-A6C34878D82A}">
                    <a16:rowId xmlns:a16="http://schemas.microsoft.com/office/drawing/2014/main" val="10004"/>
                  </a:ext>
                </a:extLst>
              </a:tr>
              <a:tr h="220980">
                <a:tc>
                  <a:txBody>
                    <a:bodyPr/>
                    <a:lstStyle/>
                    <a:p>
                      <a:pPr algn="r" fontAlgn="b"/>
                      <a:r>
                        <a:rPr lang="en-US" altLang="zh-CN" sz="1100" b="0" i="0" dirty="0" err="1">
                          <a:solidFill>
                            <a:srgbClr val="000000"/>
                          </a:solidFill>
                          <a:latin typeface="Calibri" panose="020F0502020204030204"/>
                          <a:ea typeface="Calibri" panose="020F0502020204030204"/>
                        </a:rPr>
                        <a:t>Puțin</a:t>
                      </a:r>
                      <a:r>
                        <a:rPr lang="ro-RO" altLang="zh-CN" sz="1100" b="0" i="0" dirty="0">
                          <a:solidFill>
                            <a:srgbClr val="000000"/>
                          </a:solidFill>
                          <a:latin typeface="Calibri" panose="020F0502020204030204"/>
                          <a:ea typeface="Calibri" panose="020F0502020204030204"/>
                        </a:rPr>
                        <a:t>/Bine</a:t>
                      </a:r>
                      <a:r>
                        <a:rPr lang="en-US" altLang="zh-CN" sz="1100" b="0" i="0" dirty="0">
                          <a:solidFill>
                            <a:srgbClr val="000000"/>
                          </a:solidFill>
                          <a:latin typeface="Calibri" panose="020F0502020204030204"/>
                          <a:ea typeface="Calibri" panose="020F0502020204030204"/>
                        </a:rPr>
                        <a:t> </a:t>
                      </a:r>
                      <a:r>
                        <a:rPr lang="en-US" altLang="zh-CN" sz="1100" b="0" i="0" dirty="0" err="1">
                          <a:solidFill>
                            <a:srgbClr val="000000"/>
                          </a:solidFill>
                          <a:latin typeface="Calibri" panose="020F0502020204030204"/>
                          <a:ea typeface="Calibri" panose="020F0502020204030204"/>
                        </a:rPr>
                        <a:t>cunoscut</a:t>
                      </a:r>
                      <a:r>
                        <a:rPr lang="en-US" altLang="zh-CN" sz="1100" b="0" i="0" dirty="0">
                          <a:solidFill>
                            <a:srgbClr val="000000"/>
                          </a:solidFill>
                          <a:latin typeface="Calibri" panose="020F0502020204030204"/>
                          <a:ea typeface="Calibri" panose="020F0502020204030204"/>
                        </a:rPr>
                        <a:t>  </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3.59</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3.59</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3.33</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3.26</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3.50</a:t>
                      </a:r>
                    </a:p>
                  </a:txBody>
                  <a:tcPr marL="7937" marR="7937" marT="7937" anchor="ctr">
                    <a:solidFill>
                      <a:schemeClr val="tx2"/>
                    </a:solidFill>
                  </a:tcPr>
                </a:tc>
                <a:extLst>
                  <a:ext uri="{0D108BD9-81ED-4DB2-BD59-A6C34878D82A}">
                    <a16:rowId xmlns:a16="http://schemas.microsoft.com/office/drawing/2014/main" val="10005"/>
                  </a:ext>
                </a:extLst>
              </a:tr>
              <a:tr h="205740">
                <a:tc>
                  <a:txBody>
                    <a:bodyPr/>
                    <a:lstStyle/>
                    <a:p>
                      <a:pPr algn="r" fontAlgn="b"/>
                      <a:r>
                        <a:rPr lang="en-US" altLang="zh-CN" sz="1100" b="0" i="0" dirty="0" err="1">
                          <a:solidFill>
                            <a:srgbClr val="000000"/>
                          </a:solidFill>
                          <a:latin typeface="Calibri" panose="020F0502020204030204"/>
                          <a:ea typeface="Calibri" panose="020F0502020204030204"/>
                        </a:rPr>
                        <a:t>Inospitalier</a:t>
                      </a:r>
                      <a:r>
                        <a:rPr lang="ro-RO" altLang="zh-CN" sz="1100" b="0" i="0" dirty="0">
                          <a:solidFill>
                            <a:srgbClr val="000000"/>
                          </a:solidFill>
                          <a:latin typeface="Calibri" panose="020F0502020204030204"/>
                          <a:ea typeface="Calibri" panose="020F0502020204030204"/>
                        </a:rPr>
                        <a:t>/Ospitalier</a:t>
                      </a:r>
                      <a:r>
                        <a:rPr lang="en-US" altLang="zh-CN" sz="1100" b="0" i="0" dirty="0">
                          <a:solidFill>
                            <a:srgbClr val="000000"/>
                          </a:solidFill>
                          <a:latin typeface="Calibri" panose="020F0502020204030204"/>
                          <a:ea typeface="Calibri" panose="020F0502020204030204"/>
                        </a:rPr>
                        <a:t>   </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3.53</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3.04</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3.44</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3.45</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3.60</a:t>
                      </a:r>
                    </a:p>
                  </a:txBody>
                  <a:tcPr marL="7937" marR="7937" marT="7937" anchor="ctr">
                    <a:solidFill>
                      <a:schemeClr val="accent4">
                        <a:lumMod val="40000"/>
                        <a:lumOff val="60000"/>
                      </a:schemeClr>
                    </a:solidFill>
                  </a:tcPr>
                </a:tc>
                <a:extLst>
                  <a:ext uri="{0D108BD9-81ED-4DB2-BD59-A6C34878D82A}">
                    <a16:rowId xmlns:a16="http://schemas.microsoft.com/office/drawing/2014/main" val="10006"/>
                  </a:ext>
                </a:extLst>
              </a:tr>
              <a:tr h="205740">
                <a:tc>
                  <a:txBody>
                    <a:bodyPr/>
                    <a:lstStyle/>
                    <a:p>
                      <a:pPr algn="r" fontAlgn="b"/>
                      <a:r>
                        <a:rPr lang="en-US" altLang="zh-CN" sz="1100" b="0" i="0" dirty="0" err="1">
                          <a:solidFill>
                            <a:srgbClr val="000000"/>
                          </a:solidFill>
                          <a:latin typeface="Calibri" panose="020F0502020204030204"/>
                          <a:ea typeface="Calibri" panose="020F0502020204030204"/>
                        </a:rPr>
                        <a:t>Poluat</a:t>
                      </a:r>
                      <a:r>
                        <a:rPr lang="ro-RO" altLang="zh-CN" sz="1100" b="0" i="0" dirty="0">
                          <a:solidFill>
                            <a:srgbClr val="000000"/>
                          </a:solidFill>
                          <a:latin typeface="Calibri" panose="020F0502020204030204"/>
                          <a:ea typeface="Calibri" panose="020F0502020204030204"/>
                        </a:rPr>
                        <a:t>/</a:t>
                      </a:r>
                      <a:r>
                        <a:rPr lang="ro-RO" altLang="zh-CN" sz="1100" b="0" i="0" dirty="0" err="1">
                          <a:solidFill>
                            <a:srgbClr val="000000"/>
                          </a:solidFill>
                          <a:latin typeface="Calibri" panose="020F0502020204030204"/>
                          <a:ea typeface="Calibri" panose="020F0502020204030204"/>
                        </a:rPr>
                        <a:t>Nepolulat</a:t>
                      </a:r>
                      <a:r>
                        <a:rPr lang="en-US" altLang="zh-CN" sz="1100" b="0" i="0" dirty="0">
                          <a:solidFill>
                            <a:srgbClr val="000000"/>
                          </a:solidFill>
                          <a:latin typeface="Calibri" panose="020F0502020204030204"/>
                          <a:ea typeface="Calibri" panose="020F0502020204030204"/>
                        </a:rPr>
                        <a:t>   </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3.16</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2.87</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3.18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3.26</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3.03</a:t>
                      </a:r>
                    </a:p>
                  </a:txBody>
                  <a:tcPr marL="7937" marR="7937" marT="7937" anchor="ctr">
                    <a:solidFill>
                      <a:srgbClr val="FECFC2"/>
                    </a:solidFill>
                  </a:tcPr>
                </a:tc>
                <a:extLst>
                  <a:ext uri="{0D108BD9-81ED-4DB2-BD59-A6C34878D82A}">
                    <a16:rowId xmlns:a16="http://schemas.microsoft.com/office/drawing/2014/main" val="10007"/>
                  </a:ext>
                </a:extLst>
              </a:tr>
              <a:tr h="205740">
                <a:tc>
                  <a:txBody>
                    <a:bodyPr/>
                    <a:lstStyle/>
                    <a:p>
                      <a:pPr algn="r" fontAlgn="b"/>
                      <a:r>
                        <a:rPr lang="en-US" altLang="zh-CN" sz="1100" b="0" i="0" dirty="0" err="1">
                          <a:solidFill>
                            <a:srgbClr val="000000"/>
                          </a:solidFill>
                          <a:latin typeface="Calibri" panose="020F0502020204030204"/>
                          <a:ea typeface="Calibri" panose="020F0502020204030204"/>
                        </a:rPr>
                        <a:t>Amorțit</a:t>
                      </a:r>
                      <a:r>
                        <a:rPr lang="en-US" altLang="zh-CN" sz="1100" b="0" i="0" dirty="0">
                          <a:solidFill>
                            <a:srgbClr val="000000"/>
                          </a:solidFill>
                          <a:latin typeface="Calibri" panose="020F0502020204030204"/>
                          <a:ea typeface="Calibri" panose="020F0502020204030204"/>
                        </a:rPr>
                        <a:t> </a:t>
                      </a:r>
                      <a:r>
                        <a:rPr lang="en-US" altLang="zh-CN" sz="1100" b="0" i="0" dirty="0" err="1">
                          <a:solidFill>
                            <a:srgbClr val="000000"/>
                          </a:solidFill>
                          <a:latin typeface="Calibri" panose="020F0502020204030204"/>
                          <a:ea typeface="Calibri" panose="020F0502020204030204"/>
                        </a:rPr>
                        <a:t>cultura</a:t>
                      </a:r>
                      <a:r>
                        <a:rPr lang="ro-RO" altLang="zh-CN" sz="1100" b="0" i="0" dirty="0">
                          <a:solidFill>
                            <a:srgbClr val="000000"/>
                          </a:solidFill>
                          <a:latin typeface="Calibri" panose="020F0502020204030204"/>
                          <a:ea typeface="Calibri" panose="020F0502020204030204"/>
                        </a:rPr>
                        <a:t>l/plin de vitalitate culturală</a:t>
                      </a:r>
                      <a:endParaRPr lang="en-US" altLang="zh-CN" sz="1100" b="0" i="0" dirty="0">
                        <a:solidFill>
                          <a:srgbClr val="000000"/>
                        </a:solidFill>
                        <a:latin typeface="Calibri" panose="020F0502020204030204"/>
                        <a:ea typeface="Calibri" panose="020F0502020204030204"/>
                      </a:endParaRP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3.38</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3.41</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3.72</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3.62</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3.45</a:t>
                      </a:r>
                    </a:p>
                  </a:txBody>
                  <a:tcPr marL="7937" marR="7937" marT="7937" anchor="ctr">
                    <a:noFill/>
                  </a:tcPr>
                </a:tc>
                <a:extLst>
                  <a:ext uri="{0D108BD9-81ED-4DB2-BD59-A6C34878D82A}">
                    <a16:rowId xmlns:a16="http://schemas.microsoft.com/office/drawing/2014/main" val="10008"/>
                  </a:ext>
                </a:extLst>
              </a:tr>
              <a:tr h="205740">
                <a:tc>
                  <a:txBody>
                    <a:bodyPr/>
                    <a:lstStyle/>
                    <a:p>
                      <a:pPr algn="r" fontAlgn="b"/>
                      <a:r>
                        <a:rPr lang="en-US" altLang="zh-CN" sz="1100" b="0" i="0" dirty="0" err="1">
                          <a:solidFill>
                            <a:srgbClr val="000000"/>
                          </a:solidFill>
                          <a:latin typeface="Calibri" panose="020F0502020204030204"/>
                          <a:ea typeface="Calibri" panose="020F0502020204030204"/>
                        </a:rPr>
                        <a:t>Sărac</a:t>
                      </a:r>
                      <a:r>
                        <a:rPr lang="ro-RO" altLang="zh-CN" sz="1100" b="0" i="0" dirty="0">
                          <a:solidFill>
                            <a:srgbClr val="000000"/>
                          </a:solidFill>
                          <a:latin typeface="Calibri" panose="020F0502020204030204"/>
                          <a:ea typeface="Calibri" panose="020F0502020204030204"/>
                        </a:rPr>
                        <a:t>/Bogat</a:t>
                      </a:r>
                      <a:r>
                        <a:rPr lang="en-US" altLang="zh-CN" sz="1100" b="0" i="0" dirty="0">
                          <a:solidFill>
                            <a:srgbClr val="000000"/>
                          </a:solidFill>
                          <a:latin typeface="Calibri" panose="020F0502020204030204"/>
                          <a:ea typeface="Calibri" panose="020F0502020204030204"/>
                        </a:rPr>
                        <a:t>    </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3.26</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2.97</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3.20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3.34</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3.03</a:t>
                      </a:r>
                    </a:p>
                  </a:txBody>
                  <a:tcPr marL="7937" marR="7937" marT="7937" anchor="ctr">
                    <a:solidFill>
                      <a:srgbClr val="FECFC2"/>
                    </a:solidFill>
                  </a:tcPr>
                </a:tc>
                <a:extLst>
                  <a:ext uri="{0D108BD9-81ED-4DB2-BD59-A6C34878D82A}">
                    <a16:rowId xmlns:a16="http://schemas.microsoft.com/office/drawing/2014/main" val="10009"/>
                  </a:ext>
                </a:extLst>
              </a:tr>
              <a:tr h="205740">
                <a:tc>
                  <a:txBody>
                    <a:bodyPr/>
                    <a:lstStyle/>
                    <a:p>
                      <a:pPr algn="r" fontAlgn="b"/>
                      <a:r>
                        <a:rPr lang="en-US" altLang="zh-CN" sz="1100" b="0" i="0" dirty="0" err="1">
                          <a:solidFill>
                            <a:srgbClr val="000000"/>
                          </a:solidFill>
                          <a:latin typeface="Calibri" panose="020F0502020204030204"/>
                          <a:ea typeface="Calibri" panose="020F0502020204030204"/>
                        </a:rPr>
                        <a:t>În</a:t>
                      </a:r>
                      <a:r>
                        <a:rPr lang="en-US" altLang="zh-CN" sz="1100" b="0" i="0" dirty="0">
                          <a:solidFill>
                            <a:srgbClr val="000000"/>
                          </a:solidFill>
                          <a:latin typeface="Calibri" panose="020F0502020204030204"/>
                          <a:ea typeface="Calibri" panose="020F0502020204030204"/>
                        </a:rPr>
                        <a:t> </a:t>
                      </a:r>
                      <a:r>
                        <a:rPr lang="en-US" altLang="zh-CN" sz="1100" b="0" i="0" dirty="0" err="1">
                          <a:solidFill>
                            <a:srgbClr val="000000"/>
                          </a:solidFill>
                          <a:latin typeface="Calibri" panose="020F0502020204030204"/>
                          <a:ea typeface="Calibri" panose="020F0502020204030204"/>
                        </a:rPr>
                        <a:t>regres</a:t>
                      </a:r>
                      <a:r>
                        <a:rPr lang="ro-RO" altLang="zh-CN" sz="1100" b="0" i="0" dirty="0">
                          <a:solidFill>
                            <a:srgbClr val="000000"/>
                          </a:solidFill>
                          <a:latin typeface="Calibri" panose="020F0502020204030204"/>
                          <a:ea typeface="Calibri" panose="020F0502020204030204"/>
                        </a:rPr>
                        <a:t>/In dezvoltare</a:t>
                      </a:r>
                      <a:endParaRPr lang="en-US" altLang="zh-CN" sz="1100" b="0" i="0" dirty="0">
                        <a:solidFill>
                          <a:srgbClr val="000000"/>
                        </a:solidFill>
                        <a:latin typeface="Calibri" panose="020F0502020204030204"/>
                        <a:ea typeface="Calibri" panose="020F0502020204030204"/>
                      </a:endParaRP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3.14</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3.36</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3.07</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3.53</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3.26</a:t>
                      </a:r>
                    </a:p>
                  </a:txBody>
                  <a:tcPr marL="7937" marR="7937" marT="7937" anchor="ctr">
                    <a:noFill/>
                  </a:tcPr>
                </a:tc>
                <a:extLst>
                  <a:ext uri="{0D108BD9-81ED-4DB2-BD59-A6C34878D82A}">
                    <a16:rowId xmlns:a16="http://schemas.microsoft.com/office/drawing/2014/main" val="10010"/>
                  </a:ext>
                </a:extLst>
              </a:tr>
            </a:tbl>
          </a:graphicData>
        </a:graphic>
      </p:graphicFrame>
      <p:sp>
        <p:nvSpPr>
          <p:cNvPr id="24" name="CasetăText 12"/>
          <p:cNvSpPr txBox="1"/>
          <p:nvPr/>
        </p:nvSpPr>
        <p:spPr>
          <a:xfrm>
            <a:off x="788035" y="888700"/>
            <a:ext cx="5614746" cy="42989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Pentru fiecare pereche de adjective, alegeți o valoare care reflectă opinia Dvs. legată de județul Argeș. </a:t>
            </a:r>
            <a:r>
              <a:rPr lang="ro-RO" sz="1100" i="1" dirty="0">
                <a:latin typeface="Calibri" panose="020F0502020204030204" pitchFamily="34" charset="0"/>
                <a:ea typeface="Calibri" panose="020F0502020204030204" pitchFamily="34" charset="0"/>
                <a:cs typeface="Calibri" panose="020F0502020204030204" pitchFamily="34" charset="0"/>
              </a:rPr>
              <a:t>5 valori de scală. Comparație de medii</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D0732E4-FC4C-DD3A-BBD5-800A9E2CFFA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829116" y="1202190"/>
            <a:ext cx="2526849" cy="34090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t>Strategie. Percepție. Valori</a:t>
            </a:r>
          </a:p>
        </p:txBody>
      </p:sp>
      <p:graphicFrame>
        <p:nvGraphicFramePr>
          <p:cNvPr id="6" name="Chart 5"/>
          <p:cNvGraphicFramePr/>
          <p:nvPr/>
        </p:nvGraphicFramePr>
        <p:xfrm>
          <a:off x="377554" y="1417434"/>
          <a:ext cx="7704000" cy="3436520"/>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tăText 12"/>
          <p:cNvSpPr txBox="1"/>
          <p:nvPr/>
        </p:nvSpPr>
        <p:spPr>
          <a:xfrm>
            <a:off x="1357480" y="817270"/>
            <a:ext cx="6429040" cy="59880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Pe o scală de la 1 la 10, unde 1 înseamnă Foarte nemulțumit, 5 înseamnă Indiferent, iar 10 înseamnă Foarte mulțumit, cât de satisfăcut sunteți de următoarele aspecte ale calității vieții în județul </a:t>
            </a:r>
            <a:r>
              <a:rPr lang="en-US" altLang="ro-RO" sz="1100" b="1" dirty="0">
                <a:latin typeface="Calibri" panose="020F0502020204030204" pitchFamily="34" charset="0"/>
                <a:ea typeface="Calibri" panose="020F0502020204030204" pitchFamily="34" charset="0"/>
                <a:cs typeface="Calibri" panose="020F0502020204030204" pitchFamily="34" charset="0"/>
              </a:rPr>
              <a:t>Arge</a:t>
            </a:r>
            <a:r>
              <a:rPr lang="ro-RO" altLang="ro-RO" sz="1100" b="1" dirty="0">
                <a:latin typeface="Calibri" panose="020F0502020204030204" pitchFamily="34" charset="0"/>
                <a:ea typeface="Calibri" panose="020F0502020204030204" pitchFamily="34" charset="0"/>
                <a:cs typeface="Calibri" panose="020F0502020204030204" pitchFamily="34" charset="0"/>
              </a:rPr>
              <a:t>ș</a:t>
            </a:r>
            <a:r>
              <a:rPr lang="ro-RO" sz="1100" b="1" dirty="0">
                <a:latin typeface="Calibri" panose="020F0502020204030204" pitchFamily="34" charset="0"/>
                <a:ea typeface="Calibri" panose="020F0502020204030204" pitchFamily="34" charset="0"/>
                <a:cs typeface="Calibri" panose="020F0502020204030204" pitchFamily="34" charset="0"/>
              </a:rPr>
              <a:t>. </a:t>
            </a:r>
          </a:p>
          <a:p>
            <a:pPr lvl="0" algn="ctr"/>
            <a:r>
              <a:rPr lang="ro-RO" sz="1100" i="1" dirty="0">
                <a:latin typeface="Calibri" panose="020F0502020204030204" pitchFamily="34" charset="0"/>
                <a:ea typeface="Calibri" panose="020F0502020204030204" pitchFamily="34" charset="0"/>
                <a:cs typeface="Calibri" panose="020F0502020204030204" pitchFamily="34" charset="0"/>
              </a:rPr>
              <a:t>Comparație de medii</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351*172"/>
  <p:tag name="TABLE_ENDDRAG_RECT" val="62*125*351*172"/>
</p:tagLst>
</file>

<file path=ppt/tags/tag10.xml><?xml version="1.0" encoding="utf-8"?>
<p:tagLst xmlns:a="http://schemas.openxmlformats.org/drawingml/2006/main" xmlns:r="http://schemas.openxmlformats.org/officeDocument/2006/relationships" xmlns:p="http://schemas.openxmlformats.org/presentationml/2006/main">
  <p:tag name="TABLE_ENDDRAG_ORIGIN_RECT" val="538*200"/>
  <p:tag name="TABLE_ENDDRAG_RECT" val="33*126*538*200"/>
</p:tagLst>
</file>

<file path=ppt/tags/tag11.xml><?xml version="1.0" encoding="utf-8"?>
<p:tagLst xmlns:a="http://schemas.openxmlformats.org/drawingml/2006/main" xmlns:r="http://schemas.openxmlformats.org/officeDocument/2006/relationships" xmlns:p="http://schemas.openxmlformats.org/presentationml/2006/main">
  <p:tag name="TABLE_ENDDRAG_ORIGIN_RECT" val="574*222"/>
  <p:tag name="TABLE_ENDDRAG_RECT" val="40*120*574*222"/>
</p:tagLst>
</file>

<file path=ppt/tags/tag12.xml><?xml version="1.0" encoding="utf-8"?>
<p:tagLst xmlns:a="http://schemas.openxmlformats.org/drawingml/2006/main" xmlns:r="http://schemas.openxmlformats.org/officeDocument/2006/relationships" xmlns:p="http://schemas.openxmlformats.org/presentationml/2006/main">
  <p:tag name="TABLE_ENDDRAG_ORIGIN_RECT" val="382*153"/>
  <p:tag name="TABLE_ENDDRAG_RECT" val="37*144*382*153"/>
</p:tagLst>
</file>

<file path=ppt/tags/tag13.xml><?xml version="1.0" encoding="utf-8"?>
<p:tagLst xmlns:a="http://schemas.openxmlformats.org/drawingml/2006/main" xmlns:r="http://schemas.openxmlformats.org/officeDocument/2006/relationships" xmlns:p="http://schemas.openxmlformats.org/presentationml/2006/main">
  <p:tag name="TABLE_ENDDRAG_ORIGIN_RECT" val="458*203"/>
  <p:tag name="TABLE_ENDDRAG_RECT" val="83*125*458*203"/>
</p:tagLst>
</file>

<file path=ppt/tags/tag14.xml><?xml version="1.0" encoding="utf-8"?>
<p:tagLst xmlns:a="http://schemas.openxmlformats.org/drawingml/2006/main" xmlns:r="http://schemas.openxmlformats.org/officeDocument/2006/relationships" xmlns:p="http://schemas.openxmlformats.org/presentationml/2006/main">
  <p:tag name="TABLE_ENDDRAG_ORIGIN_RECT" val="437*203"/>
  <p:tag name="TABLE_ENDDRAG_RECT" val="118*126*437*203"/>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594*255"/>
  <p:tag name="TABLE_ENDDRAG_RECT" val="35*92*594*255"/>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581*219"/>
  <p:tag name="TABLE_ENDDRAG_RECT" val="47*105*581*220"/>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569*218"/>
  <p:tag name="TABLE_ENDDRAG_RECT" val="60*114*569*218"/>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506*204"/>
  <p:tag name="TABLE_ENDDRAG_RECT" val="84*113*506*204"/>
</p:tagLst>
</file>

<file path=ppt/tags/tag6.xml><?xml version="1.0" encoding="utf-8"?>
<p:tagLst xmlns:a="http://schemas.openxmlformats.org/drawingml/2006/main" xmlns:r="http://schemas.openxmlformats.org/officeDocument/2006/relationships" xmlns:p="http://schemas.openxmlformats.org/presentationml/2006/main">
  <p:tag name="TABLE_ENDDRAG_ORIGIN_RECT" val="540*190"/>
  <p:tag name="TABLE_ENDDRAG_RECT" val="58*113*540*190"/>
</p:tagLst>
</file>

<file path=ppt/tags/tag7.xml><?xml version="1.0" encoding="utf-8"?>
<p:tagLst xmlns:a="http://schemas.openxmlformats.org/drawingml/2006/main" xmlns:r="http://schemas.openxmlformats.org/officeDocument/2006/relationships" xmlns:p="http://schemas.openxmlformats.org/presentationml/2006/main">
  <p:tag name="TABLE_ENDDRAG_ORIGIN_RECT" val="419*219"/>
  <p:tag name="TABLE_ENDDRAG_RECT" val="10*118*419*219"/>
</p:tagLst>
</file>

<file path=ppt/tags/tag8.xml><?xml version="1.0" encoding="utf-8"?>
<p:tagLst xmlns:a="http://schemas.openxmlformats.org/drawingml/2006/main" xmlns:r="http://schemas.openxmlformats.org/officeDocument/2006/relationships" xmlns:p="http://schemas.openxmlformats.org/presentationml/2006/main">
  <p:tag name="TABLE_ENDDRAG_ORIGIN_RECT" val="594*271"/>
  <p:tag name="TABLE_ENDDRAG_RECT" val="33*87*594*271"/>
</p:tagLst>
</file>

<file path=ppt/tags/tag9.xml><?xml version="1.0" encoding="utf-8"?>
<p:tagLst xmlns:a="http://schemas.openxmlformats.org/drawingml/2006/main" xmlns:r="http://schemas.openxmlformats.org/officeDocument/2006/relationships" xmlns:p="http://schemas.openxmlformats.org/presentationml/2006/main">
  <p:tag name="TABLE_ENDDRAG_ORIGIN_RECT" val="421*269"/>
  <p:tag name="TABLE_ENDDRAG_RECT" val="30*94*421*269"/>
</p:tagLst>
</file>

<file path=ppt/theme/theme1.xml><?xml version="1.0" encoding="utf-8"?>
<a:theme xmlns:a="http://schemas.openxmlformats.org/drawingml/2006/main" name="Clean and Neat Style Portfolio by Slidesgo">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02b28d4-b19f-4778-8961-5c26d87c38ab" xsi:nil="true"/>
    <lcf76f155ced4ddcb4097134ff3c332f xmlns="fd14a39b-7758-44e6-858a-3674aeecf17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CBAC725906234FA4128CE2E01D5FEA" ma:contentTypeVersion="11" ma:contentTypeDescription="Create a new document." ma:contentTypeScope="" ma:versionID="04e4ea5da5152dcb42659654047bddf7">
  <xsd:schema xmlns:xsd="http://www.w3.org/2001/XMLSchema" xmlns:xs="http://www.w3.org/2001/XMLSchema" xmlns:p="http://schemas.microsoft.com/office/2006/metadata/properties" xmlns:ns2="fd14a39b-7758-44e6-858a-3674aeecf170" xmlns:ns3="202b28d4-b19f-4778-8961-5c26d87c38ab" targetNamespace="http://schemas.microsoft.com/office/2006/metadata/properties" ma:root="true" ma:fieldsID="4d47e933eaca1703686d2363ec0e8716" ns2:_="" ns3:_="">
    <xsd:import namespace="fd14a39b-7758-44e6-858a-3674aeecf170"/>
    <xsd:import namespace="202b28d4-b19f-4778-8961-5c26d87c38a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4a39b-7758-44e6-858a-3674aeecf1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f85decb-1301-438d-8b3f-81c7864c2a9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2b28d4-b19f-4778-8961-5c26d87c38a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d941be4-7c3a-41e7-8d6a-13600cfd3232}" ma:internalName="TaxCatchAll" ma:showField="CatchAllData" ma:web="202b28d4-b19f-4778-8961-5c26d87c38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72ECDF-1A25-422D-B08D-45A526AD3FEE}">
  <ds:schemaRefs>
    <ds:schemaRef ds:uri="http://schemas.microsoft.com/sharepoint/v3/contenttype/forms"/>
  </ds:schemaRefs>
</ds:datastoreItem>
</file>

<file path=customXml/itemProps2.xml><?xml version="1.0" encoding="utf-8"?>
<ds:datastoreItem xmlns:ds="http://schemas.openxmlformats.org/officeDocument/2006/customXml" ds:itemID="{0F49582E-3001-4C39-B016-89371285A31E}">
  <ds:schemaRefs>
    <ds:schemaRef ds:uri="http://schemas.microsoft.com/office/2006/metadata/properties"/>
    <ds:schemaRef ds:uri="http://schemas.microsoft.com/office/infopath/2007/PartnerControls"/>
    <ds:schemaRef ds:uri="202b28d4-b19f-4778-8961-5c26d87c38ab"/>
    <ds:schemaRef ds:uri="fd14a39b-7758-44e6-858a-3674aeecf170"/>
  </ds:schemaRefs>
</ds:datastoreItem>
</file>

<file path=customXml/itemProps3.xml><?xml version="1.0" encoding="utf-8"?>
<ds:datastoreItem xmlns:ds="http://schemas.openxmlformats.org/officeDocument/2006/customXml" ds:itemID="{F004AFD1-582B-4395-B88F-317268F7B6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14a39b-7758-44e6-858a-3674aeecf170"/>
    <ds:schemaRef ds:uri="202b28d4-b19f-4778-8961-5c26d87c38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2413</TotalTime>
  <Words>5295</Words>
  <Application>Microsoft Office PowerPoint</Application>
  <PresentationFormat>On-screen Show (16:9)</PresentationFormat>
  <Paragraphs>1442</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Clean and Neat Style Portfolio by Slidesgo</vt:lpstr>
      <vt:lpstr>PATJ Argeș 2024</vt:lpstr>
      <vt:lpstr>Metodologia studiului</vt:lpstr>
      <vt:lpstr>Metodologia studiului</vt:lpstr>
      <vt:lpstr>Metodologia studiului</vt:lpstr>
      <vt:lpstr>Metodologia studiului</vt:lpstr>
      <vt:lpstr>Metodologia studiului</vt:lpstr>
      <vt:lpstr>Strategie. Percepție. Valorizări</vt:lpstr>
      <vt:lpstr>Strategie. Percepție. Valori</vt:lpstr>
      <vt:lpstr>Strategie. Percepție. Valori</vt:lpstr>
      <vt:lpstr>Strategie. Percepție. Valori</vt:lpstr>
      <vt:lpstr>Dezvoltare economică</vt:lpstr>
      <vt:lpstr>PowerPoint Presentation</vt:lpstr>
      <vt:lpstr>Dezvoltare economică</vt:lpstr>
      <vt:lpstr>PowerPoint Presentation</vt:lpstr>
      <vt:lpstr>Dezvoltare economică</vt:lpstr>
      <vt:lpstr>Dezvoltare economică</vt:lpstr>
      <vt:lpstr>Deplasări. Navetism. Infrastructuri</vt:lpstr>
      <vt:lpstr>PowerPoint Presentation</vt:lpstr>
      <vt:lpstr>PowerPoint Presentation</vt:lpstr>
      <vt:lpstr>PowerPoint Presentation</vt:lpstr>
      <vt:lpstr>Deplasări. Navetism. Infrastructuri.</vt:lpstr>
      <vt:lpstr>PowerPoint Presentation</vt:lpstr>
      <vt:lpstr>PowerPoint Presentation</vt:lpstr>
      <vt:lpstr>Deplasări. Navetism. Infrastructuri</vt:lpstr>
      <vt:lpstr>PowerPoint Presentation</vt:lpstr>
      <vt:lpstr>PowerPoint Presentation</vt:lpstr>
      <vt:lpstr>Sănătate</vt:lpstr>
      <vt:lpstr>Populație. Social.</vt:lpstr>
      <vt:lpstr>Populație. Social.</vt:lpstr>
      <vt:lpstr>Populație. Social.</vt:lpstr>
      <vt:lpstr>PowerPoint Presentation</vt:lpstr>
      <vt:lpstr>PowerPoint Presentation</vt:lpstr>
      <vt:lpstr>PowerPoint Presentation</vt:lpstr>
      <vt:lpstr>PowerPoint Presentation</vt:lpstr>
      <vt:lpstr>PowerPoint Presentation</vt:lpstr>
      <vt:lpstr>Patrimoniu cultural</vt:lpstr>
      <vt:lpstr>PowerPoint Presentation</vt:lpstr>
      <vt:lpstr>PowerPoint Presentation</vt:lpstr>
      <vt:lpstr>Turism</vt:lpstr>
      <vt:lpstr>PowerPoint Presentation</vt:lpstr>
      <vt:lpstr>Turism</vt:lpstr>
      <vt:lpstr>Turism</vt:lpstr>
      <vt:lpstr>Turism</vt:lpstr>
      <vt:lpstr>Turism</vt:lpstr>
      <vt:lpstr>Turism</vt:lpstr>
      <vt:lpstr>Turism</vt:lpstr>
      <vt:lpstr>Turism</vt:lpstr>
      <vt:lpstr>Arii protejate</vt:lpstr>
      <vt:lpstr>Arii protejate</vt:lpstr>
      <vt:lpstr>Schimbări climatice</vt:lpstr>
      <vt:lpstr>Schimbări climatice</vt:lpstr>
      <vt:lpstr>PowerPoint Presentation</vt:lpstr>
      <vt:lpstr>Schimbări climatice</vt:lpstr>
      <vt:lpstr>Riscuri</vt:lpstr>
      <vt:lpstr>Riscuri</vt:lpstr>
      <vt:lpstr>Riscuri</vt:lpstr>
      <vt:lpstr>Avantaje. Dezavantaje.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 Bulai</dc:creator>
  <cp:lastModifiedBy>Ana Bulai</cp:lastModifiedBy>
  <cp:revision>303</cp:revision>
  <dcterms:created xsi:type="dcterms:W3CDTF">2024-10-05T13:16:00Z</dcterms:created>
  <dcterms:modified xsi:type="dcterms:W3CDTF">2025-01-14T16:09:17Z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2C5BB2C48F5D436580EC5A35695E4D88_13</vt:lpwstr>
  </property>
  <property fmtid="{D5CDD505-2E9C-101B-9397-08002B2CF9AE}" pid="3" name="KSOProductBuildVer">
    <vt:lpwstr>1033-12.2.0.18283</vt:lpwstr>
  </property>
  <property fmtid="{D5CDD505-2E9C-101B-9397-08002B2CF9AE}" pid="4" name="ContentTypeId">
    <vt:lpwstr>0x0101003BCBAC725906234FA4128CE2E01D5FEA</vt:lpwstr>
  </property>
  <property fmtid="{D5CDD505-2E9C-101B-9397-08002B2CF9AE}" pid="5" name="MediaServiceImageTags">
    <vt:lpwstr/>
  </property>
</Properties>
</file>