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9" r:id="rId2"/>
    <p:sldId id="293" r:id="rId3"/>
    <p:sldId id="294" r:id="rId4"/>
    <p:sldId id="256" r:id="rId5"/>
    <p:sldId id="296" r:id="rId6"/>
    <p:sldId id="297" r:id="rId7"/>
    <p:sldId id="298" r:id="rId8"/>
    <p:sldId id="301" r:id="rId9"/>
    <p:sldId id="302" r:id="rId10"/>
    <p:sldId id="303" r:id="rId11"/>
    <p:sldId id="258" r:id="rId12"/>
    <p:sldId id="304" r:id="rId1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 Clipcea" initials="MC" lastIdx="5" clrIdx="0">
    <p:extLst>
      <p:ext uri="{19B8F6BF-5375-455C-9EA6-DF929625EA0E}">
        <p15:presenceInfo xmlns:p15="http://schemas.microsoft.com/office/powerpoint/2012/main" userId="S-1-5-21-715173093-459678366-1748881521-14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A9262"/>
    <a:srgbClr val="B9B9B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35" autoAdjust="0"/>
  </p:normalViewPr>
  <p:slideViewPr>
    <p:cSldViewPr snapToGrid="0">
      <p:cViewPr varScale="1">
        <p:scale>
          <a:sx n="97" d="100"/>
          <a:sy n="97" d="100"/>
        </p:scale>
        <p:origin x="107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5F6FF-750D-403A-8C26-5A26DDA55EB6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ACC7F-B5CA-438D-9D46-B2466001B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71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B7CC7-854D-45D6-BCB6-79AA3B4323E0}" type="datetimeFigureOut">
              <a:rPr lang="ro-RO" smtClean="0"/>
              <a:pPr/>
              <a:t>09.04.2021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2B199-151B-4B32-B0CE-AA978329C30B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2331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B199-151B-4B32-B0CE-AA978329C30B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2265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B199-151B-4B32-B0CE-AA978329C30B}" type="slidenum">
              <a:rPr lang="ro-RO" smtClean="0"/>
              <a:pPr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7408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ro-RO" baseline="0" dirty="0"/>
          </a:p>
          <a:p>
            <a:pPr>
              <a:buFont typeface="Arial" charset="0"/>
              <a:buChar char="•"/>
            </a:pPr>
            <a:endParaRPr lang="ro-RO" baseline="0" dirty="0"/>
          </a:p>
          <a:p>
            <a:pPr>
              <a:buFont typeface="Arial" charset="0"/>
              <a:buChar char="•"/>
            </a:pPr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B199-151B-4B32-B0CE-AA978329C30B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07855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BD3-7577-4A62-A89E-9E293EBEB816}" type="slidenum">
              <a:rPr lang="ro-RO" smtClean="0"/>
              <a:pPr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3512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BD3-7577-4A62-A89E-9E293EBEB816}" type="slidenum">
              <a:rPr lang="ro-RO" smtClean="0"/>
              <a:pPr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89648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BD3-7577-4A62-A89E-9E293EBEB816}" type="slidenum">
              <a:rPr lang="ro-RO" smtClean="0"/>
              <a:pPr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61310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9875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3DBD3-7577-4A62-A89E-9E293EBEB816}" type="slidenum">
              <a:rPr lang="ro-RO" smtClean="0"/>
              <a:pPr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97729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sz="11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B199-151B-4B32-B0CE-AA978329C30B}" type="slidenum">
              <a:rPr lang="ro-RO" smtClean="0"/>
              <a:pPr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62350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sz="11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2B199-151B-4B32-B0CE-AA978329C30B}" type="slidenum">
              <a:rPr lang="ro-RO" smtClean="0"/>
              <a:pPr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50774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50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2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470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7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7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25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1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46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7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66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10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79DB7-52F8-46AA-8BD0-B0CA9DAF4D0B}" type="datetimeFigureOut">
              <a:rPr lang="en-GB" smtClean="0"/>
              <a:pPr/>
              <a:t>09/04/2021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746B5-81E9-4C06-BAEE-E3ABCF7451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13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726688" y="104504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o-RO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o-RO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o-RO" sz="2800" b="1" dirty="0">
                <a:solidFill>
                  <a:schemeClr val="accent5">
                    <a:lumMod val="50000"/>
                  </a:schemeClr>
                </a:solidFill>
              </a:rPr>
              <a:t>Recensământului General Agricol 2020 </a:t>
            </a:r>
          </a:p>
          <a:p>
            <a:pPr marL="0" indent="0" algn="ctr">
              <a:buNone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Informare stadiu activități </a:t>
            </a:r>
          </a:p>
          <a:p>
            <a:pPr marL="0" indent="0" algn="ctr">
              <a:buNone/>
            </a:pPr>
            <a:endParaRPr lang="ro-RO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o-RO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o-RO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o-RO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o-RO" b="1" dirty="0">
                <a:solidFill>
                  <a:schemeClr val="accent5">
                    <a:lumMod val="50000"/>
                  </a:schemeClr>
                </a:solidFill>
              </a:rPr>
              <a:t>8.04.2021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05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336061" y="1135117"/>
            <a:ext cx="11204297" cy="54548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o-RO" sz="2400" b="1" dirty="0">
                <a:solidFill>
                  <a:srgbClr val="00B050"/>
                </a:solidFill>
              </a:rPr>
              <a:t>Suport pentru recenzori, recenzori șefi și coordonatori</a:t>
            </a:r>
          </a:p>
          <a:p>
            <a:pPr>
              <a:buFontTx/>
              <a:buChar char="-"/>
            </a:pPr>
            <a:r>
              <a:rPr lang="ro-RO" sz="2400" dirty="0">
                <a:solidFill>
                  <a:srgbClr val="000099"/>
                </a:solidFill>
              </a:rPr>
              <a:t>Manualul recenzorului – cu capturi ecran chestionar electronic, definiția indicatorilor și atenționări acolo unde este cazul pentru fiecare întrebare; disponibil - </a:t>
            </a:r>
            <a:r>
              <a:rPr lang="ro-RO" sz="2000" b="1" dirty="0">
                <a:solidFill>
                  <a:srgbClr val="00B05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accesibil pe tabletă din pagina de copertă a chestionarului electronic</a:t>
            </a:r>
            <a:endParaRPr lang="ro-RO" sz="2400" b="1" dirty="0">
              <a:solidFill>
                <a:srgbClr val="00B050"/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ro-RO" sz="2400" dirty="0">
                <a:solidFill>
                  <a:srgbClr val="000099"/>
                </a:solidFill>
              </a:rPr>
              <a:t>Tutoriale video - </a:t>
            </a:r>
            <a:r>
              <a:rPr lang="ro-RO" sz="2000" b="1" dirty="0">
                <a:solidFill>
                  <a:srgbClr val="00B05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accesibil pe tabletă, din pagina de copertă a chestionarului electronic </a:t>
            </a:r>
          </a:p>
          <a:p>
            <a:pPr lvl="1">
              <a:buFontTx/>
              <a:buChar char="-"/>
            </a:pPr>
            <a:r>
              <a:rPr lang="ro-RO" dirty="0">
                <a:solidFill>
                  <a:srgbClr val="000099"/>
                </a:solidFill>
              </a:rPr>
              <a:t>Utilizarea tabletei</a:t>
            </a:r>
          </a:p>
          <a:p>
            <a:pPr lvl="1">
              <a:buFontTx/>
              <a:buChar char="-"/>
            </a:pPr>
            <a:r>
              <a:rPr lang="ro-RO" dirty="0">
                <a:solidFill>
                  <a:srgbClr val="000099"/>
                </a:solidFill>
              </a:rPr>
              <a:t>Utilizarea aplicației de colectare ca recenzor și ca supervizor</a:t>
            </a:r>
          </a:p>
          <a:p>
            <a:pPr lvl="1">
              <a:buFontTx/>
              <a:buChar char="-"/>
            </a:pPr>
            <a:r>
              <a:rPr lang="ro-RO" dirty="0">
                <a:solidFill>
                  <a:srgbClr val="000099"/>
                </a:solidFill>
              </a:rPr>
              <a:t>Tipuri de întrebări</a:t>
            </a:r>
          </a:p>
          <a:p>
            <a:pPr lvl="1">
              <a:buFontTx/>
              <a:buChar char="-"/>
            </a:pPr>
            <a:r>
              <a:rPr lang="ro-RO" dirty="0">
                <a:solidFill>
                  <a:srgbClr val="000099"/>
                </a:solidFill>
              </a:rPr>
              <a:t>Simulare interviu</a:t>
            </a:r>
          </a:p>
          <a:p>
            <a:pPr>
              <a:buFontTx/>
              <a:buChar char="-"/>
            </a:pPr>
            <a:r>
              <a:rPr lang="ro-RO" sz="2400" dirty="0">
                <a:solidFill>
                  <a:srgbClr val="000099"/>
                </a:solidFill>
              </a:rPr>
              <a:t>Prezentări ppt </a:t>
            </a:r>
          </a:p>
          <a:p>
            <a:pPr lvl="1">
              <a:buFontTx/>
              <a:buChar char="-"/>
            </a:pPr>
            <a:r>
              <a:rPr lang="ro-RO" dirty="0">
                <a:solidFill>
                  <a:srgbClr val="000099"/>
                </a:solidFill>
              </a:rPr>
              <a:t>Utilizare tablete 4 tipuri</a:t>
            </a:r>
          </a:p>
          <a:p>
            <a:pPr lvl="1">
              <a:buFontTx/>
              <a:buChar char="-"/>
            </a:pPr>
            <a:r>
              <a:rPr lang="ro-RO" dirty="0">
                <a:solidFill>
                  <a:srgbClr val="000099"/>
                </a:solidFill>
              </a:rPr>
              <a:t>Utilizare aplicație – pe roluri</a:t>
            </a:r>
          </a:p>
          <a:p>
            <a:pPr marL="457200" indent="-457200">
              <a:buClr>
                <a:srgbClr val="C00000"/>
              </a:buClr>
              <a:buSzPct val="130000"/>
              <a:buFont typeface="Wingdings" pitchFamily="2" charset="2"/>
              <a:buChar char="Ø"/>
            </a:pPr>
            <a:r>
              <a:rPr lang="ro-RO" sz="2400" i="1" dirty="0">
                <a:solidFill>
                  <a:srgbClr val="C00000"/>
                </a:solidFill>
              </a:rPr>
              <a:t>Call Center operaționalizat de STS și operat de INS (cu sprijin MADR) – două canale de comunicare: între personalul de recensământ şi cu populația respondentă (fermieri)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ro-RO" sz="2400" b="1" dirty="0">
              <a:solidFill>
                <a:srgbClr val="000099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ro-R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AF2B5-5386-44B8-8085-912735AA0C2A}" type="slidenum">
              <a:rPr lang="ro-RO" smtClean="0"/>
              <a:pPr>
                <a:defRPr/>
              </a:pPr>
              <a:t>10</a:t>
            </a:fld>
            <a:endParaRPr lang="ro-RO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90600" y="354656"/>
            <a:ext cx="10363200" cy="648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o-RO" sz="2400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Instrumentar statistic RGA runda 2020 (III)</a:t>
            </a:r>
            <a:endParaRPr lang="en-US" sz="2400" b="1" dirty="0">
              <a:solidFill>
                <a:srgbClr val="C00000"/>
              </a:solidFill>
              <a:latin typeface="Trebuchet MS" pitchFamily="34" charset="0"/>
              <a:cs typeface="Arial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ro-RO" sz="2400" b="1" i="1" dirty="0">
              <a:solidFill>
                <a:srgbClr val="C0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19625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770"/>
            <a:ext cx="10515600" cy="887942"/>
          </a:xfrm>
        </p:spPr>
        <p:txBody>
          <a:bodyPr>
            <a:normAutofit/>
          </a:bodyPr>
          <a:lstStyle/>
          <a:p>
            <a:r>
              <a:rPr lang="ro-RO" sz="2400" b="1" dirty="0">
                <a:solidFill>
                  <a:srgbClr val="C00000"/>
                </a:solidFill>
                <a:latin typeface="Trebuchet MS" pitchFamily="34" charset="0"/>
                <a:ea typeface="+mn-ea"/>
                <a:cs typeface="Arial" pitchFamily="34" charset="0"/>
              </a:rPr>
              <a:t>Instruirea personalului de recensămînt (I)</a:t>
            </a:r>
            <a:endParaRPr lang="en-GB" sz="2400" b="1" dirty="0">
              <a:solidFill>
                <a:srgbClr val="C00000"/>
              </a:solidFill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489003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în perioada 15-25 martie 2021, INS a instruit 200 de formatori din cadrul DTS, în sistem online</a:t>
            </a:r>
          </a:p>
          <a:p>
            <a:pPr algn="just">
              <a:buFontTx/>
              <a:buChar char="-"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succesul rece</a:t>
            </a:r>
            <a:r>
              <a:rPr lang="en-US" sz="2400" dirty="0">
                <a:solidFill>
                  <a:srgbClr val="7030A0"/>
                </a:solidFill>
              </a:rPr>
              <a:t>n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sământului depinde de calitatea muncii formatorilor și de entuziasmul pe care îl pot genera în rândul personalului de recensământ.</a:t>
            </a:r>
          </a:p>
          <a:p>
            <a:pPr marL="0" indent="0">
              <a:buNone/>
            </a:pPr>
            <a:endParaRPr lang="ro-RO" sz="2400" dirty="0">
              <a:solidFill>
                <a:schemeClr val="accent5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ro-RO" dirty="0">
                <a:solidFill>
                  <a:schemeClr val="accent6">
                    <a:lumMod val="75000"/>
                  </a:schemeClr>
                </a:solidFill>
              </a:rPr>
              <a:t>Formatorii trebuie să instruiască:</a:t>
            </a:r>
          </a:p>
          <a:p>
            <a:pPr lvl="1">
              <a:buNone/>
            </a:pPr>
            <a:r>
              <a:rPr lang="ro-RO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o-RO" dirty="0">
                <a:solidFill>
                  <a:schemeClr val="accent6">
                    <a:lumMod val="75000"/>
                  </a:schemeClr>
                </a:solidFill>
              </a:rPr>
              <a:t>3 categorii de personal de recensământ</a:t>
            </a:r>
          </a:p>
          <a:p>
            <a:pPr lvl="2"/>
            <a:r>
              <a:rPr lang="ro-RO" sz="1800" dirty="0">
                <a:solidFill>
                  <a:schemeClr val="accent6">
                    <a:lumMod val="75000"/>
                  </a:schemeClr>
                </a:solidFill>
              </a:rPr>
              <a:t>recenzori</a:t>
            </a:r>
          </a:p>
          <a:p>
            <a:pPr lvl="2"/>
            <a:r>
              <a:rPr lang="ro-RO" sz="1800" dirty="0">
                <a:solidFill>
                  <a:schemeClr val="accent6">
                    <a:lumMod val="75000"/>
                  </a:schemeClr>
                </a:solidFill>
              </a:rPr>
              <a:t>recenzori șefi</a:t>
            </a:r>
          </a:p>
          <a:p>
            <a:pPr lvl="2"/>
            <a:r>
              <a:rPr lang="ro-RO" sz="1800" dirty="0">
                <a:solidFill>
                  <a:schemeClr val="accent6">
                    <a:lumMod val="75000"/>
                  </a:schemeClr>
                </a:solidFill>
              </a:rPr>
              <a:t>coordon</a:t>
            </a:r>
            <a:r>
              <a:rPr lang="en-US" sz="1800" dirty="0">
                <a:solidFill>
                  <a:srgbClr val="7030A0"/>
                </a:solidFill>
              </a:rPr>
              <a:t>a</a:t>
            </a:r>
            <a:r>
              <a:rPr lang="ro-RO" sz="1800" dirty="0">
                <a:solidFill>
                  <a:schemeClr val="accent6">
                    <a:lumMod val="75000"/>
                  </a:schemeClr>
                </a:solidFill>
              </a:rPr>
              <a:t>tori</a:t>
            </a:r>
            <a:endParaRPr lang="ro-RO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5929" y="4020138"/>
            <a:ext cx="7366001" cy="98488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lvl="1"/>
            <a:endParaRPr lang="ro-RO" sz="20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/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= 3 roluri subordonate ierarhic, legate de colectarea datelor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o-RO" dirty="0"/>
          </a:p>
        </p:txBody>
      </p:sp>
      <p:sp>
        <p:nvSpPr>
          <p:cNvPr id="5" name="Right Brace 4"/>
          <p:cNvSpPr/>
          <p:nvPr/>
        </p:nvSpPr>
        <p:spPr>
          <a:xfrm>
            <a:off x="3399058" y="4080780"/>
            <a:ext cx="338666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1741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0770"/>
            <a:ext cx="10515600" cy="887942"/>
          </a:xfrm>
        </p:spPr>
        <p:txBody>
          <a:bodyPr>
            <a:normAutofit/>
          </a:bodyPr>
          <a:lstStyle/>
          <a:p>
            <a:r>
              <a:rPr lang="ro-RO" sz="1800" b="1" dirty="0">
                <a:solidFill>
                  <a:srgbClr val="C00000"/>
                </a:solidFill>
                <a:latin typeface="Trebuchet MS" pitchFamily="34" charset="0"/>
                <a:ea typeface="+mn-ea"/>
                <a:cs typeface="Arial" pitchFamily="34" charset="0"/>
              </a:rPr>
              <a:t>Etape următoare, conform Programului General de Organizare și Efectuare a RGA2020:</a:t>
            </a:r>
            <a:endParaRPr lang="en-GB" sz="1800" b="1" dirty="0">
              <a:solidFill>
                <a:srgbClr val="C00000"/>
              </a:solidFill>
              <a:latin typeface="Trebuchet MS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15" y="1286932"/>
            <a:ext cx="11273425" cy="5339336"/>
          </a:xfrm>
        </p:spPr>
        <p:txBody>
          <a:bodyPr>
            <a:noAutofit/>
          </a:bodyPr>
          <a:lstStyle/>
          <a:p>
            <a:pPr marL="342900" indent="-342900">
              <a:buAutoNum type="arabicParenR"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Definitivarea încheierii contractelor cu personalul de recesământ</a:t>
            </a:r>
          </a:p>
          <a:p>
            <a:pPr marL="342900" indent="-342900">
              <a:buAutoNum type="arabicParenR"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Distribuirea instrumentarului statistic pentru personalul de recensământ</a:t>
            </a:r>
          </a:p>
          <a:p>
            <a:pPr marL="0" indent="0">
              <a:buNone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3)  </a:t>
            </a: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Instruirea personalului de recensămînt </a:t>
            </a:r>
            <a:endParaRPr lang="ro-RO" sz="1600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cursurile se vor desfășura pe parcursul lunii aprilie 2021,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până cel târziu la data de 29 aprilie.</a:t>
            </a:r>
          </a:p>
          <a:p>
            <a:pPr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modul de desfășurare al cursurilor diferă de la județ la județ, în funcție de incidența infectărilor cu SARS-Cov2 la nivel local.</a:t>
            </a:r>
          </a:p>
          <a:p>
            <a:pPr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Instruirile cu prezență fizică a personalului de recensământ trebuie să se desfășoare cu respectarea legislației în vigoare în contextul pandemic actual (maxim 25 de persoane într-o sală, cu pauze de 15 minute la fiecare 45 de minte de curs etc)</a:t>
            </a:r>
          </a:p>
          <a:p>
            <a:pPr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Până la această dată:</a:t>
            </a:r>
          </a:p>
          <a:p>
            <a:pPr lvl="1"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27 județe - cursuri  cu prezență fizică, organizate în mai multe centre din județ/în reședința de județ</a:t>
            </a:r>
          </a:p>
          <a:p>
            <a:pPr lvl="1"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 7  județe - cursuri organizate online</a:t>
            </a:r>
          </a:p>
          <a:p>
            <a:pPr lvl="1"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1 județ - cursuri cu prezență fizică și cursuri online</a:t>
            </a:r>
          </a:p>
          <a:p>
            <a:pPr lvl="1">
              <a:buFontTx/>
              <a:buChar char="-"/>
            </a:pPr>
            <a:r>
              <a:rPr lang="ro-RO" sz="14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7 județe - vor lua o decizie până la 9 aprilie 2021</a:t>
            </a:r>
          </a:p>
          <a:p>
            <a:pPr marL="342900" lvl="1" indent="-342900">
              <a:buAutoNum type="arabicParenR" startAt="4"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Promovarea recensământului general agricol</a:t>
            </a:r>
          </a:p>
          <a:p>
            <a:pPr marL="342900" lvl="1" indent="-342900">
              <a:buAutoNum type="arabicParenR" startAt="4"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ea typeface="Tahoma" pitchFamily="34" charset="0"/>
                <a:cs typeface="Arial" pitchFamily="34" charset="0"/>
              </a:rPr>
              <a:t>Colectarea datelor – în perioada 10 mai – 31 iulie 2021</a:t>
            </a:r>
          </a:p>
          <a:p>
            <a:pPr marL="342900" lvl="1" indent="-342900">
              <a:buAutoNum type="arabicParenR" startAt="4"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ea typeface="Tahoma" pitchFamily="34" charset="0"/>
                <a:cs typeface="Arial" pitchFamily="34" charset="0"/>
              </a:rPr>
              <a:t>Recuperarea instrumnetarului statistic după finalizarea colectării datelor</a:t>
            </a:r>
          </a:p>
          <a:p>
            <a:pPr marL="342900" lvl="1" indent="-342900">
              <a:buAutoNum type="arabicParenR" startAt="4"/>
            </a:pPr>
            <a:r>
              <a:rPr lang="ro-RO" sz="1600" b="1" dirty="0">
                <a:solidFill>
                  <a:srgbClr val="C00000"/>
                </a:solidFill>
                <a:latin typeface="Trebuchet MS" pitchFamily="34" charset="0"/>
                <a:ea typeface="Tahoma" pitchFamily="34" charset="0"/>
                <a:cs typeface="Arial" pitchFamily="34" charset="0"/>
              </a:rPr>
              <a:t>Ancheta de control  - în a doua jumătate a lunii august 2021</a:t>
            </a:r>
            <a:endParaRPr lang="ro-RO" sz="1600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Tx/>
              <a:buChar char="-"/>
            </a:pPr>
            <a:endParaRPr lang="ro-RO" sz="1600" dirty="0">
              <a:solidFill>
                <a:schemeClr val="accent5">
                  <a:lumMod val="50000"/>
                </a:schemeClr>
              </a:solidFill>
              <a:latin typeface="Trebuchet MS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83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809"/>
          </a:xfrm>
        </p:spPr>
        <p:txBody>
          <a:bodyPr>
            <a:normAutofit/>
          </a:bodyPr>
          <a:lstStyle/>
          <a:p>
            <a:r>
              <a:rPr lang="ro-RO" sz="2800" b="1" dirty="0">
                <a:solidFill>
                  <a:srgbClr val="C00000"/>
                </a:solidFill>
              </a:rPr>
              <a:t>Sectorizarea teritoriului în </a:t>
            </a:r>
            <a:r>
              <a:rPr lang="en-US" sz="2800" b="1" dirty="0" err="1">
                <a:solidFill>
                  <a:srgbClr val="C00000"/>
                </a:solidFill>
              </a:rPr>
              <a:t>sectoare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o-RO" sz="2800" b="1" dirty="0">
                <a:solidFill>
                  <a:srgbClr val="C00000"/>
                </a:solidFill>
              </a:rPr>
              <a:t>și secții de recensământ (I)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În vederea asigurării condiţiilor necesare recenzării unităţilor care desfăşoară activităţi agricole, în conformitate cu prevederile art 6 alin (3) lit.e din OUG nr. 22/2020 privind recensământul general agricol din Romania runda 2020 aprobată cu modificări și completări prin Legea nr.177/202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-  primarii unităților administrativ teritoriale, în colaborare cu </a:t>
            </a:r>
          </a:p>
          <a:p>
            <a:pPr algn="just">
              <a:buFontTx/>
              <a:buChar char="-"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comisiile comunale, orășenești, municipale și ale sectoarelor municipiului București pentru recensământ </a:t>
            </a:r>
          </a:p>
          <a:p>
            <a:pPr algn="just">
              <a:buFontTx/>
              <a:buChar char="-"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secretariatele tehnice judeţene și al municipiului București </a:t>
            </a:r>
          </a:p>
          <a:p>
            <a:pPr marL="0" indent="0" algn="just">
              <a:buNone/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au  efectuat împărţirea localităţilor în sectoare şi secţii de recensământ, </a:t>
            </a:r>
            <a:r>
              <a:rPr lang="ro-RO" sz="2400" b="1" dirty="0">
                <a:solidFill>
                  <a:srgbClr val="C00000"/>
                </a:solidFill>
              </a:rPr>
              <a:t>pe baza listelor exploataţiilor agricole de recenzat şi a instrucțiunilor și normelor elaborate de Secretariatul Tehnic Central și aprobate de către Comisia Centrală pentru recensământ. 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7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5753"/>
          </a:xfrm>
        </p:spPr>
        <p:txBody>
          <a:bodyPr>
            <a:normAutofit/>
          </a:bodyPr>
          <a:lstStyle/>
          <a:p>
            <a:r>
              <a:rPr lang="ro-RO" sz="2800" b="1" dirty="0">
                <a:solidFill>
                  <a:srgbClr val="C00000"/>
                </a:solidFill>
              </a:rPr>
              <a:t>Sectorizarea teritoriului în </a:t>
            </a:r>
            <a:r>
              <a:rPr lang="en-US" sz="2800" b="1" dirty="0" err="1">
                <a:solidFill>
                  <a:srgbClr val="C00000"/>
                </a:solidFill>
              </a:rPr>
              <a:t>sectoare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o-RO" sz="2800" b="1" dirty="0">
                <a:solidFill>
                  <a:srgbClr val="C00000"/>
                </a:solidFill>
              </a:rPr>
              <a:t>și secții de recensământ (II)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Listele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cu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exploatațiile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agricole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recenzat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au fost elaborate în anul 2020, electronic astfel:</a:t>
            </a:r>
          </a:p>
          <a:p>
            <a:pPr algn="just"/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prima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etapă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pe baza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datel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şi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informaţiil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din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Registrul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agricol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anul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2019</a:t>
            </a:r>
          </a:p>
          <a:p>
            <a:pPr algn="just"/>
            <a:r>
              <a:rPr lang="ro-RO" sz="2400" dirty="0" err="1">
                <a:solidFill>
                  <a:schemeClr val="accent5">
                    <a:lumMod val="50000"/>
                  </a:schemeClr>
                </a:solidFill>
              </a:rPr>
              <a:t>î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n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etapa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doua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 au fost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definitivate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pe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baza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listelor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exploatațiilor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agricole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care au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aplicat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subvenții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la APIA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 in anul 2019</a:t>
            </a:r>
          </a:p>
          <a:p>
            <a:pPr marL="0" indent="0" algn="just">
              <a:buNone/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Pe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baza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liste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lor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finale 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au fost elaborate și aprobate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centralizatoare</a:t>
            </a: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le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utilizate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la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împărțirea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teritoriului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localităților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sectoare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și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secții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recensământ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4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14" y="274662"/>
            <a:ext cx="10515600" cy="544204"/>
          </a:xfrm>
        </p:spPr>
        <p:txBody>
          <a:bodyPr>
            <a:normAutofit/>
          </a:bodyPr>
          <a:lstStyle/>
          <a:p>
            <a:r>
              <a:rPr lang="ro-RO" sz="2800" b="1" dirty="0">
                <a:solidFill>
                  <a:srgbClr val="C00000"/>
                </a:solidFill>
              </a:rPr>
              <a:t>Sectorizarea teritoriului în </a:t>
            </a:r>
            <a:r>
              <a:rPr lang="en-US" sz="2800" b="1" dirty="0" err="1">
                <a:solidFill>
                  <a:srgbClr val="C00000"/>
                </a:solidFill>
              </a:rPr>
              <a:t>sectoare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ro-RO" sz="2800" b="1" dirty="0">
                <a:solidFill>
                  <a:srgbClr val="C00000"/>
                </a:solidFill>
              </a:rPr>
              <a:t>și secții de recensământ (III)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3902"/>
            <a:ext cx="10515600" cy="4783061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SECTORUL DE RECENSĂMÂNT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=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unitatea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teritorială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bază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care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îşi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desfăşoară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activitatea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recenzorul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şi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are o dimensiune medie de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200 de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exploataţii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agricole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de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regulă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comasate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într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-o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localitate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sau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într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-o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zonă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dintr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-o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localitate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r>
              <a:rPr lang="en-US" sz="2000" dirty="0">
                <a:solidFill>
                  <a:srgbClr val="C00000"/>
                </a:solidFill>
              </a:rPr>
              <a:t>SECŢIA DE RECENSĂMÂNT </a:t>
            </a:r>
            <a:r>
              <a:rPr lang="ro-RO" sz="2000" dirty="0">
                <a:solidFill>
                  <a:srgbClr val="C00000"/>
                </a:solidFill>
              </a:rPr>
              <a:t>=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constitui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ta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din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maxim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9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sectoare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recensământ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alăturate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şi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este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încredinţată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pentru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îndrumare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şi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control,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unui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recenzor-şef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Fiecare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u="sng" dirty="0" err="1">
                <a:solidFill>
                  <a:schemeClr val="accent5">
                    <a:lumMod val="50000"/>
                  </a:schemeClr>
                </a:solidFill>
              </a:rPr>
              <a:t>recenzor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prim</a:t>
            </a:r>
            <a:r>
              <a:rPr lang="en-US" sz="2000" dirty="0">
                <a:solidFill>
                  <a:srgbClr val="7030A0"/>
                </a:solidFill>
              </a:rPr>
              <a:t>e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ște spre utilizare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tabletă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 IT –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list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exploatațiilor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agricole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care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îi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sunt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atribuite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în sectorul pe care îl recenzează se preîncarcă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în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aplicația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informatică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colectare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datelor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Fiecare </a:t>
            </a:r>
            <a:r>
              <a:rPr lang="ro-RO" sz="2000" u="sng" dirty="0">
                <a:solidFill>
                  <a:schemeClr val="accent5">
                    <a:lumMod val="50000"/>
                  </a:schemeClr>
                </a:solidFill>
              </a:rPr>
              <a:t>recenzor șef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 primește spre utilizare o tabletă IT –  pentru monitorizarea activității recenzorilor din subordine; aprobarea sau rejectarea, dupa caz, a chestionarelor comp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le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</a:rPr>
              <a:t>tate de aceștia.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>
            <a:noAutofit/>
          </a:bodyPr>
          <a:lstStyle/>
          <a:p>
            <a:r>
              <a:rPr lang="ro-RO" sz="2400" b="1" dirty="0">
                <a:solidFill>
                  <a:srgbClr val="C00000"/>
                </a:solidFill>
              </a:rPr>
              <a:t>Aspecte generale cu impact asupra sectorizării teritoriului în sectoare și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ro-RO" sz="2400" b="1" dirty="0">
                <a:solidFill>
                  <a:srgbClr val="C00000"/>
                </a:solidFill>
              </a:rPr>
              <a:t>secții de recensământ (I)</a:t>
            </a:r>
            <a:endParaRPr lang="en-GB" sz="2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9161"/>
            <a:ext cx="10515600" cy="3957145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pPr lvl="0" algn="just"/>
            <a:r>
              <a:rPr lang="ro-RO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La recensământ se înregistrează exploataţiile în care se desfăşoară activităţi agricole, indiferent de statutul juridic şi de modul de deţinere a terenului.</a:t>
            </a:r>
          </a:p>
          <a:p>
            <a:pPr lvl="0" algn="just"/>
            <a:endParaRPr lang="ro-RO" sz="2000" dirty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lvl="0" algn="just"/>
            <a:r>
              <a:rPr lang="ro-RO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Exploataţia agricolă sau ferma, în funcţie de statutul său juridic, poate fi </a:t>
            </a:r>
            <a:r>
              <a:rPr lang="ro-RO" sz="2000" dirty="0">
                <a:solidFill>
                  <a:srgbClr val="C00000"/>
                </a:solidFill>
                <a:latin typeface="Trebuchet MS" pitchFamily="34" charset="0"/>
              </a:rPr>
              <a:t>exploataţie agricolă fără personalitate juridică 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sau </a:t>
            </a:r>
            <a:r>
              <a:rPr lang="ro-RO" sz="2000" dirty="0">
                <a:solidFill>
                  <a:srgbClr val="C00000"/>
                </a:solidFill>
                <a:latin typeface="Trebuchet MS" pitchFamily="34" charset="0"/>
              </a:rPr>
              <a:t>exploataţie agricolă cu personalitate juridică</a:t>
            </a:r>
            <a:r>
              <a:rPr lang="ro-RO" sz="20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, în care se desfăşoară activităţi agricole </a:t>
            </a:r>
            <a:r>
              <a:rPr lang="ro-RO" sz="2000" i="1" dirty="0">
                <a:solidFill>
                  <a:srgbClr val="00B050"/>
                </a:solidFill>
                <a:latin typeface="Trebuchet MS" pitchFamily="34" charset="0"/>
              </a:rPr>
              <a:t>prin utilizarea suprafeţelor agricole şi/sau deţinerea de efective de animale şi care obţin produse agricole şi/sau păstrează suprafeţele în bune condiţii agricole şi de mediu.</a:t>
            </a:r>
          </a:p>
          <a:p>
            <a:pPr marL="457200" indent="-457200">
              <a:buAutoNum type="arabicPeriod"/>
            </a:pPr>
            <a:endParaRPr lang="en-GB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7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93682" y="146963"/>
            <a:ext cx="1082552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o-RO" sz="2400" dirty="0">
                <a:solidFill>
                  <a:srgbClr val="C00000"/>
                </a:solidFill>
              </a:rPr>
              <a:t>Aspecte generale cu impact asupra sectorizării teritoriului în sectoare și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ro-RO" sz="2400" dirty="0">
                <a:solidFill>
                  <a:srgbClr val="C00000"/>
                </a:solidFill>
              </a:rPr>
              <a:t>secț</a:t>
            </a:r>
            <a:r>
              <a:rPr lang="en-US" sz="2400" dirty="0">
                <a:solidFill>
                  <a:srgbClr val="C00000"/>
                </a:solidFill>
              </a:rPr>
              <a:t>ii </a:t>
            </a:r>
            <a:r>
              <a:rPr lang="ro-RO" sz="2400" dirty="0">
                <a:solidFill>
                  <a:srgbClr val="C00000"/>
                </a:solidFill>
              </a:rPr>
              <a:t>de recensământ (II)</a:t>
            </a:r>
            <a:endParaRPr lang="ro-RO" sz="24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4" name="Text Box 89"/>
          <p:cNvSpPr txBox="1">
            <a:spLocks noChangeArrowheads="1"/>
          </p:cNvSpPr>
          <p:nvPr/>
        </p:nvSpPr>
        <p:spPr bwMode="auto">
          <a:xfrm>
            <a:off x="463550" y="1277007"/>
            <a:ext cx="35408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 b="1" dirty="0" err="1">
                <a:solidFill>
                  <a:srgbClr val="00B050"/>
                </a:solidFill>
                <a:latin typeface="Trebuchet MS" pitchFamily="34" charset="0"/>
                <a:cs typeface="Arial" charset="0"/>
              </a:rPr>
              <a:t>Unitatea</a:t>
            </a:r>
            <a:r>
              <a:rPr lang="en-US" sz="2000" b="1" dirty="0">
                <a:solidFill>
                  <a:srgbClr val="00B050"/>
                </a:solidFill>
                <a:latin typeface="Trebuchet MS" pitchFamily="34" charset="0"/>
                <a:cs typeface="Arial" charset="0"/>
              </a:rPr>
              <a:t> de </a:t>
            </a:r>
            <a:r>
              <a:rPr lang="en-US" sz="2000" b="1" dirty="0" err="1">
                <a:solidFill>
                  <a:srgbClr val="00B050"/>
                </a:solidFill>
                <a:latin typeface="Trebuchet MS" pitchFamily="34" charset="0"/>
                <a:cs typeface="Arial" charset="0"/>
              </a:rPr>
              <a:t>observare</a:t>
            </a:r>
            <a:endParaRPr lang="en-US" sz="1600" b="1" dirty="0">
              <a:solidFill>
                <a:srgbClr val="00B05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0" y="1860332"/>
            <a:ext cx="117760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4B866E"/>
              </a:buClr>
              <a:buFont typeface="Wingdings" pitchFamily="2" charset="2"/>
              <a:buChar char="v"/>
            </a:pPr>
            <a:r>
              <a:rPr lang="ro-RO" b="1" dirty="0">
                <a:solidFill>
                  <a:srgbClr val="C00000"/>
                </a:solidFill>
                <a:latin typeface="Trebuchet MS" pitchFamily="34" charset="0"/>
              </a:rPr>
              <a:t>Exploataţie agricolă sau fermă - o singură unitate, atât din punct de vedere tehnic, cât şi economic, cu o gestiune unică şi care desfăşoară, pe teritoriul economic al României, activităţi economice în agricultură, în conformitate cu </a:t>
            </a:r>
            <a:r>
              <a:rPr lang="en-US" b="1" dirty="0">
                <a:solidFill>
                  <a:srgbClr val="C00000"/>
                </a:solidFill>
                <a:latin typeface="Trebuchet MS" pitchFamily="34" charset="0"/>
              </a:rPr>
              <a:t>CAEN</a:t>
            </a:r>
            <a:r>
              <a:rPr lang="ro-RO" b="1" dirty="0">
                <a:solidFill>
                  <a:srgbClr val="C00000"/>
                </a:solidFill>
                <a:latin typeface="Trebuchet MS" pitchFamily="34" charset="0"/>
              </a:rPr>
              <a:t> Rev.2, fie ca activitate principală, fie</a:t>
            </a:r>
            <a:r>
              <a:rPr lang="en-US" b="1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r>
              <a:rPr lang="ro-RO" b="1" dirty="0">
                <a:solidFill>
                  <a:srgbClr val="C00000"/>
                </a:solidFill>
                <a:latin typeface="Trebuchet MS" pitchFamily="34" charset="0"/>
              </a:rPr>
              <a:t>ca activitate secundară.</a:t>
            </a:r>
            <a:r>
              <a:rPr lang="ro-RO" dirty="0">
                <a:solidFill>
                  <a:srgbClr val="C00000"/>
                </a:solidFill>
                <a:latin typeface="Trebuchet MS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Trebuchet MS" pitchFamily="34" charset="0"/>
            </a:endParaRPr>
          </a:p>
          <a:p>
            <a:pPr marL="342900" indent="-342900" algn="just"/>
            <a:r>
              <a:rPr lang="en-US" i="1" dirty="0">
                <a:solidFill>
                  <a:srgbClr val="000099"/>
                </a:solidFill>
                <a:latin typeface="Trebuchet MS" pitchFamily="34" charset="0"/>
              </a:rPr>
              <a:t>	</a:t>
            </a:r>
            <a:endParaRPr lang="ro-RO" i="1" dirty="0">
              <a:solidFill>
                <a:srgbClr val="000099"/>
              </a:solidFill>
              <a:latin typeface="Trebuchet MS" pitchFamily="34" charset="0"/>
            </a:endParaRPr>
          </a:p>
          <a:p>
            <a:pPr marL="342900" indent="-342900" algn="just"/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	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Sectorizarea teritoriului în secții și sectoare de recensământ a avut în vedere</a:t>
            </a:r>
            <a:r>
              <a:rPr lang="ro-RO" b="1" dirty="0">
                <a:solidFill>
                  <a:srgbClr val="000099"/>
                </a:solidFill>
                <a:latin typeface="Trebuchet MS" pitchFamily="34" charset="0"/>
              </a:rPr>
              <a:t> ca „unitate de observare” exploatația agricolă conform definiției enunțate, 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prevăzute de Regulamentul (UE) 2018/1091 al Parlamentului European şi al Consiliului privind statisticile integrate referitoare la ferme și metodologiile Eurostat</a:t>
            </a:r>
            <a:r>
              <a:rPr lang="ro-RO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rPr>
              <a:t>.</a:t>
            </a:r>
            <a:endParaRPr lang="ro-RO" dirty="0">
              <a:solidFill>
                <a:schemeClr val="accent5">
                  <a:lumMod val="75000"/>
                </a:schemeClr>
              </a:solidFill>
              <a:latin typeface="Trebuchet MS" pitchFamily="34" charset="0"/>
            </a:endParaRPr>
          </a:p>
          <a:p>
            <a:pPr marL="342900" indent="-342900" algn="just"/>
            <a:endParaRPr lang="ro-RO" i="1" dirty="0">
              <a:solidFill>
                <a:srgbClr val="000099"/>
              </a:solidFill>
              <a:latin typeface="Trebuchet MS" pitchFamily="34" charset="0"/>
            </a:endParaRPr>
          </a:p>
          <a:p>
            <a:pPr marL="342900" indent="-342900" algn="just"/>
            <a:r>
              <a:rPr lang="ro-RO" i="1" dirty="0">
                <a:solidFill>
                  <a:srgbClr val="000099"/>
                </a:solidFill>
                <a:latin typeface="Trebuchet MS" pitchFamily="34" charset="0"/>
              </a:rPr>
              <a:t>	</a:t>
            </a:r>
            <a:r>
              <a:rPr lang="en-US" u="sng" dirty="0" err="1">
                <a:solidFill>
                  <a:srgbClr val="000099"/>
                </a:solidFill>
                <a:latin typeface="Trebuchet MS" pitchFamily="34" charset="0"/>
              </a:rPr>
              <a:t>Precizări</a:t>
            </a:r>
            <a:r>
              <a:rPr lang="en-US" u="sng" dirty="0">
                <a:solidFill>
                  <a:srgbClr val="000099"/>
                </a:solidFill>
                <a:latin typeface="Trebuchet MS" pitchFamily="34" charset="0"/>
              </a:rPr>
              <a:t>:</a:t>
            </a:r>
          </a:p>
          <a:p>
            <a:pPr lvl="1" indent="-109538"/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-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Principiul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de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înregistrare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este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cel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al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Trebuchet MS" pitchFamily="34" charset="0"/>
              </a:rPr>
              <a:t>UTILIZĂRII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terenului</a:t>
            </a:r>
            <a:endParaRPr lang="en-US" dirty="0">
              <a:solidFill>
                <a:srgbClr val="000099"/>
              </a:solidFill>
              <a:latin typeface="Trebuchet MS" pitchFamily="34" charset="0"/>
            </a:endParaRPr>
          </a:p>
          <a:p>
            <a:pPr lvl="1" indent="-109538"/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- S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va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recenza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întreaga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exploatație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agricolă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,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indiferent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de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numărul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de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locații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unde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utilizează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suprafețe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şi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/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sau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deține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efective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rgbClr val="000099"/>
                </a:solidFill>
                <a:latin typeface="Trebuchet MS" pitchFamily="34" charset="0"/>
              </a:rPr>
              <a:t>de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</a:t>
            </a:r>
            <a:r>
              <a:rPr lang="en-US" dirty="0" err="1">
                <a:solidFill>
                  <a:srgbClr val="000099"/>
                </a:solidFill>
                <a:latin typeface="Trebuchet MS" pitchFamily="34" charset="0"/>
              </a:rPr>
              <a:t>animale</a:t>
            </a:r>
            <a:r>
              <a:rPr lang="ro-RO" dirty="0">
                <a:solidFill>
                  <a:srgbClr val="000099"/>
                </a:solidFill>
                <a:latin typeface="Trebuchet MS" pitchFamily="34" charset="0"/>
              </a:rPr>
              <a:t> (se completează un singur chestionar)</a:t>
            </a:r>
            <a:endParaRPr lang="en-US" dirty="0">
              <a:solidFill>
                <a:srgbClr val="000099"/>
              </a:solidFill>
              <a:latin typeface="Trebuchet MS" pitchFamily="34" charset="0"/>
            </a:endParaRPr>
          </a:p>
          <a:p>
            <a:pPr marL="342900" indent="-342900" algn="just"/>
            <a:endParaRPr lang="ro-RO" sz="2400" dirty="0">
              <a:solidFill>
                <a:srgbClr val="000099"/>
              </a:solidFill>
              <a:latin typeface="Trebuchet M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E7B1A-DD3E-43BC-886B-1EF0137D5754}" type="slidenum">
              <a:rPr lang="ro-RO" smtClean="0"/>
              <a:pPr>
                <a:defRPr/>
              </a:pPr>
              <a:t>6</a:t>
            </a:fld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808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13" y="870049"/>
            <a:ext cx="5403263" cy="56555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567" y="870049"/>
            <a:ext cx="5860463" cy="5919505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93681" y="300851"/>
            <a:ext cx="1109315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ro-RO" b="1" dirty="0">
                <a:solidFill>
                  <a:srgbClr val="C00000"/>
                </a:solidFill>
              </a:rPr>
              <a:t>Repartizarea personalului de recensământ pe județe în funcție de numarul de sectoare și secții de recensământ </a:t>
            </a:r>
          </a:p>
          <a:p>
            <a:pPr>
              <a:defRPr/>
            </a:pPr>
            <a:r>
              <a:rPr lang="ro-RO" sz="1200" b="1" dirty="0">
                <a:solidFill>
                  <a:srgbClr val="C00000"/>
                </a:solidFill>
              </a:rPr>
              <a:t>(la 31 martie 2021)</a:t>
            </a:r>
            <a:endParaRPr lang="ro-RO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9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89"/>
          <p:cNvSpPr txBox="1">
            <a:spLocks noChangeArrowheads="1"/>
          </p:cNvSpPr>
          <p:nvPr/>
        </p:nvSpPr>
        <p:spPr bwMode="auto">
          <a:xfrm>
            <a:off x="969107" y="575936"/>
            <a:ext cx="9026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o-RO" sz="2400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Instrumentarul statistic RGA runda 2020 (I)</a:t>
            </a:r>
            <a:endParaRPr lang="en-US" sz="2400" b="1" dirty="0">
              <a:solidFill>
                <a:srgbClr val="C0000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E7B1A-DD3E-43BC-886B-1EF0137D5754}" type="slidenum">
              <a:rPr lang="ro-RO" smtClean="0"/>
              <a:pPr>
                <a:defRPr/>
              </a:pPr>
              <a:t>8</a:t>
            </a:fld>
            <a:endParaRPr lang="ro-RO"/>
          </a:p>
        </p:txBody>
      </p:sp>
      <p:sp>
        <p:nvSpPr>
          <p:cNvPr id="6" name="Text Box 89"/>
          <p:cNvSpPr txBox="1">
            <a:spLocks noChangeArrowheads="1"/>
          </p:cNvSpPr>
          <p:nvPr/>
        </p:nvSpPr>
        <p:spPr bwMode="auto">
          <a:xfrm>
            <a:off x="394138" y="1360044"/>
            <a:ext cx="11335407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Colectarea şi înregistrarea datelor la recensământ se realizează de către </a:t>
            </a:r>
            <a:r>
              <a:rPr lang="ro-RO" sz="2200" b="1" u="sng" dirty="0">
                <a:solidFill>
                  <a:srgbClr val="C00000"/>
                </a:solidFill>
                <a:latin typeface="Trebuchet MS" pitchFamily="34" charset="0"/>
              </a:rPr>
              <a:t>recenzori</a:t>
            </a: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, prin interviu faţă în faţă, </a:t>
            </a:r>
            <a:r>
              <a:rPr lang="ro-RO" sz="2200" b="1" u="sng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cu capul/şeful exploataţiei agricole fără personalitate juridică/cu personalitate juridică </a:t>
            </a: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sau o altă persoană din cadrul acesteia  utilizând un chestionar electronic instalat pe un echipament informatic portabil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 (tablet</a:t>
            </a: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ă).</a:t>
            </a:r>
          </a:p>
          <a:p>
            <a:pPr marL="457200" indent="-457200" algn="just">
              <a:spcBef>
                <a:spcPct val="50000"/>
              </a:spcBef>
            </a:pP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Coordonarea, îndrumarea și controlul activităților de recenzare </a:t>
            </a:r>
          </a:p>
          <a:p>
            <a:pPr lvl="2" algn="just">
              <a:buFont typeface="Wingdings" pitchFamily="2" charset="2"/>
              <a:buChar char="Ø"/>
            </a:pPr>
            <a:r>
              <a:rPr lang="ro-RO" sz="2200" dirty="0">
                <a:solidFill>
                  <a:srgbClr val="C00000"/>
                </a:solidFill>
                <a:latin typeface="Trebuchet MS" pitchFamily="34" charset="0"/>
              </a:rPr>
              <a:t>Recenzori șefi  </a:t>
            </a: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- inclusiv rol  de supervizor pentru validarea chestionarelor electronice, pentru recenzorii din subordine, pe tabletă </a:t>
            </a:r>
          </a:p>
          <a:p>
            <a:pPr lvl="2" algn="just">
              <a:buFont typeface="Wingdings" pitchFamily="2" charset="2"/>
              <a:buChar char="Ø"/>
            </a:pPr>
            <a:r>
              <a:rPr lang="ro-RO" sz="2200" dirty="0">
                <a:solidFill>
                  <a:srgbClr val="C00000"/>
                </a:solidFill>
                <a:latin typeface="Trebuchet MS" pitchFamily="34" charset="0"/>
              </a:rPr>
              <a:t>Coordonatori</a:t>
            </a:r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 - inclusiv rol  de observator pentru monitorizarea activității recenzorilor șefi și recenzorilor din subordine, pe tabletă</a:t>
            </a:r>
          </a:p>
          <a:p>
            <a:pPr lvl="2" algn="just"/>
            <a:r>
              <a:rPr lang="ro-RO" sz="2200" dirty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ro-RO" sz="2400" dirty="0">
                <a:solidFill>
                  <a:schemeClr val="accent5">
                    <a:lumMod val="50000"/>
                  </a:schemeClr>
                </a:solidFill>
              </a:rPr>
              <a:t>Necesarul instrumentarului statistic s-a stabilit în funcție de numărul de recenzori și recenzori șefi rezultat în urma sectorizării.</a:t>
            </a:r>
          </a:p>
        </p:txBody>
      </p:sp>
    </p:spTree>
    <p:extLst>
      <p:ext uri="{BB962C8B-B14F-4D97-AF65-F5344CB8AC3E}">
        <p14:creationId xmlns:p14="http://schemas.microsoft.com/office/powerpoint/2010/main" val="3426959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336062" y="1008993"/>
            <a:ext cx="10769600" cy="52997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o-RO" sz="2400" b="1" dirty="0">
                <a:solidFill>
                  <a:srgbClr val="000099"/>
                </a:solidFill>
              </a:rPr>
              <a:t>Recenzorii, recenzorii șefi, coordonatorii vor primi:</a:t>
            </a:r>
          </a:p>
          <a:p>
            <a:pPr>
              <a:buNone/>
            </a:pPr>
            <a:r>
              <a:rPr lang="ro-RO" sz="2200" dirty="0">
                <a:latin typeface="Trebuchet MS" pitchFamily="34" charset="0"/>
              </a:rPr>
              <a:t>-  tabletă, cartelă SIM și alimentator cu cablu USB, în ambalaje originale </a:t>
            </a:r>
            <a:r>
              <a:rPr lang="ro-RO" sz="2200" dirty="0">
                <a:solidFill>
                  <a:srgbClr val="C00000"/>
                </a:solidFill>
                <a:latin typeface="Trebuchet MS" pitchFamily="34" charset="0"/>
              </a:rPr>
              <a:t>(4 tipuri de tablete în țară) </a:t>
            </a:r>
            <a:r>
              <a:rPr lang="ro-RO" sz="2200" dirty="0">
                <a:solidFill>
                  <a:srgbClr val="00B050"/>
                </a:solidFill>
                <a:latin typeface="Trebuchet MS" pitchFamily="34" charset="0"/>
              </a:rPr>
              <a:t>– configurată de DTS în funcție de rolul în recensământ</a:t>
            </a:r>
          </a:p>
          <a:p>
            <a:pPr>
              <a:buNone/>
            </a:pPr>
            <a:r>
              <a:rPr lang="ro-RO" sz="2200" dirty="0">
                <a:latin typeface="Trebuchet MS" pitchFamily="34" charset="0"/>
              </a:rPr>
              <a:t>- acumulator baterie externă pentru tabletă </a:t>
            </a:r>
            <a:r>
              <a:rPr lang="ro-RO" sz="2200" dirty="0">
                <a:solidFill>
                  <a:srgbClr val="C00000"/>
                </a:solidFill>
                <a:latin typeface="Trebuchet MS" pitchFamily="34" charset="0"/>
              </a:rPr>
              <a:t>(STS, pentru tabletele vechi – tip Lenovo Yoga 2)</a:t>
            </a:r>
          </a:p>
          <a:p>
            <a:pPr>
              <a:buNone/>
            </a:pPr>
            <a:r>
              <a:rPr lang="ro-RO" sz="2200" dirty="0">
                <a:latin typeface="Trebuchet MS" pitchFamily="34" charset="0"/>
              </a:rPr>
              <a:t>- legitimație, geantă transport (</a:t>
            </a:r>
            <a:r>
              <a:rPr lang="ro-RO" sz="2200" dirty="0">
                <a:solidFill>
                  <a:srgbClr val="C00000"/>
                </a:solidFill>
                <a:latin typeface="Trebuchet MS" pitchFamily="34" charset="0"/>
              </a:rPr>
              <a:t>MADR-DAJ)</a:t>
            </a:r>
            <a:r>
              <a:rPr lang="ro-RO" sz="2200" dirty="0">
                <a:latin typeface="Trebuchet MS" pitchFamily="34" charset="0"/>
              </a:rPr>
              <a:t>  </a:t>
            </a:r>
          </a:p>
          <a:p>
            <a:pPr>
              <a:buFontTx/>
              <a:buChar char="-"/>
            </a:pPr>
            <a:r>
              <a:rPr lang="ro-RO" sz="2200" dirty="0">
                <a:latin typeface="Trebuchet MS" pitchFamily="34" charset="0"/>
              </a:rPr>
              <a:t>1 bucată plic sigilat cu datele de autentificare necesare accesării tabletei și a aplicației (PIN tabletă, nume de utilizator și parolă), cu numărul de sector de recensământ/recenzor).</a:t>
            </a:r>
          </a:p>
          <a:p>
            <a:pPr>
              <a:buFontTx/>
              <a:buChar char="-"/>
            </a:pPr>
            <a:r>
              <a:rPr lang="ro-RO" sz="2200" dirty="0">
                <a:latin typeface="Trebuchet MS" pitchFamily="34" charset="0"/>
              </a:rPr>
              <a:t>lista exploatațiilor agricole, cuprinzând cel puțin informațiile din fișiereul de preîncărcare (extinsă în funcție de rol, ierarhic)</a:t>
            </a:r>
          </a:p>
          <a:p>
            <a:pPr>
              <a:buFontTx/>
              <a:buChar char="-"/>
            </a:pPr>
            <a:r>
              <a:rPr lang="ro-RO" sz="2200" dirty="0">
                <a:latin typeface="Trebuchet MS" pitchFamily="34" charset="0"/>
              </a:rPr>
              <a:t>chestionar statistic pe hârtie (listă întrebări) pe care respondentul/fermierul să urmărească întrebările ce-i sunt adresate (câteva exemplare) – </a:t>
            </a:r>
            <a:r>
              <a:rPr lang="ro-RO" sz="2200" dirty="0">
                <a:solidFill>
                  <a:srgbClr val="00B050"/>
                </a:solidFill>
                <a:latin typeface="Trebuchet MS" pitchFamily="34" charset="0"/>
              </a:rPr>
              <a:t>atenție, NU se folosește pentru completarea datelor</a:t>
            </a:r>
          </a:p>
          <a:p>
            <a:pPr>
              <a:buNone/>
            </a:pPr>
            <a:endParaRPr lang="ro-RO" sz="2200" dirty="0">
              <a:solidFill>
                <a:srgbClr val="00B050"/>
              </a:solidFill>
              <a:latin typeface="Trebuchet MS" pitchFamily="34" charset="0"/>
            </a:endParaRPr>
          </a:p>
          <a:p>
            <a:pPr>
              <a:buNone/>
            </a:pPr>
            <a:endParaRPr lang="ro-RO" sz="24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ro-RO" sz="2400" b="1" dirty="0">
              <a:solidFill>
                <a:srgbClr val="000099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ro-R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AF2B5-5386-44B8-8085-912735AA0C2A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072662" y="281195"/>
            <a:ext cx="10363200" cy="6489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ro-RO" sz="2400" b="1" dirty="0">
                <a:solidFill>
                  <a:srgbClr val="C00000"/>
                </a:solidFill>
                <a:latin typeface="Trebuchet MS" pitchFamily="34" charset="0"/>
                <a:cs typeface="Arial" pitchFamily="34" charset="0"/>
              </a:rPr>
              <a:t>Instrumentarul statistic RGA runda 2020 (II)</a:t>
            </a:r>
            <a:endParaRPr lang="en-US" sz="2400" b="1" dirty="0">
              <a:solidFill>
                <a:srgbClr val="C00000"/>
              </a:solidFill>
              <a:latin typeface="Trebuchet MS" pitchFamily="34" charset="0"/>
              <a:cs typeface="Arial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endParaRPr lang="ro-RO" sz="2400" b="1" i="1" dirty="0">
              <a:solidFill>
                <a:srgbClr val="C0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3368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1361</Words>
  <Application>Microsoft Office PowerPoint</Application>
  <PresentationFormat>Widescreen</PresentationFormat>
  <Paragraphs>111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Trebuchet MS</vt:lpstr>
      <vt:lpstr>Wingdings</vt:lpstr>
      <vt:lpstr>Wingdings 3</vt:lpstr>
      <vt:lpstr>Office Theme</vt:lpstr>
      <vt:lpstr>PowerPoint Presentation</vt:lpstr>
      <vt:lpstr>Sectorizarea teritoriului în sectoare și secții de recensământ (I)</vt:lpstr>
      <vt:lpstr>Sectorizarea teritoriului în sectoare și secții de recensământ (II)</vt:lpstr>
      <vt:lpstr>Sectorizarea teritoriului în sectoare și secții de recensământ (III)</vt:lpstr>
      <vt:lpstr>Aspecte generale cu impact asupra sectorizării teritoriului în sectoare și secții de recensământ (I)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Instruirea personalului de recensămînt (I)</vt:lpstr>
      <vt:lpstr>Etape următoare, conform Programului General de Organizare și Efectuare a RGA2020: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Marilena Radoi</dc:creator>
  <cp:lastModifiedBy>User-03</cp:lastModifiedBy>
  <cp:revision>357</cp:revision>
  <cp:lastPrinted>2021-04-08T06:41:06Z</cp:lastPrinted>
  <dcterms:created xsi:type="dcterms:W3CDTF">2021-02-24T12:58:58Z</dcterms:created>
  <dcterms:modified xsi:type="dcterms:W3CDTF">2021-04-09T08:58:34Z</dcterms:modified>
</cp:coreProperties>
</file>