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omus UNGUREANU" initials="UAR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04" autoAdjust="0"/>
  </p:normalViewPr>
  <p:slideViewPr>
    <p:cSldViewPr>
      <p:cViewPr>
        <p:scale>
          <a:sx n="75" d="100"/>
          <a:sy n="75" d="100"/>
        </p:scale>
        <p:origin x="-102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D:\A.J.T.%202014\PROGRAM%20JUDETEAN%2001.01.2014-30.062019\Atribuire%20AJT\Program%20jud.%20de%20transport%20persoane%20cu%20valabilitate%202014-2019%20in%20Arges.xlsx" TargetMode="External"/><Relationship Id="rId1" Type="http://schemas.openxmlformats.org/officeDocument/2006/relationships/image" Target="../media/image3.jpe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 sz="1200"/>
            </a:pPr>
            <a:r>
              <a:rPr lang="en-US" sz="1050" dirty="0"/>
              <a:t> </a:t>
            </a:r>
            <a:r>
              <a:rPr lang="en-US" sz="1200" dirty="0"/>
              <a:t>NR. LICENTE SPECIALE ELIBERATE</a:t>
            </a:r>
            <a:r>
              <a:rPr lang="en-US" sz="1800" baseline="0" dirty="0"/>
              <a:t> </a:t>
            </a:r>
            <a:r>
              <a:rPr lang="en-US" sz="1200" baseline="0" dirty="0"/>
              <a:t>DE </a:t>
            </a:r>
          </a:p>
          <a:p>
            <a:pPr>
              <a:defRPr sz="1200"/>
            </a:pPr>
            <a:r>
              <a:rPr lang="en-US" sz="1200" baseline="0" dirty="0" err="1"/>
              <a:t>Autoritatea</a:t>
            </a:r>
            <a:r>
              <a:rPr lang="en-US" sz="1200" baseline="0" dirty="0"/>
              <a:t> </a:t>
            </a:r>
            <a:r>
              <a:rPr lang="en-US" sz="1200" baseline="0" dirty="0" err="1"/>
              <a:t>Judeteana</a:t>
            </a:r>
            <a:r>
              <a:rPr lang="en-US" sz="1200" baseline="0" dirty="0"/>
              <a:t> </a:t>
            </a:r>
            <a:r>
              <a:rPr lang="en-US" sz="1200" baseline="0" dirty="0" smtClean="0"/>
              <a:t>de Transport </a:t>
            </a:r>
            <a:r>
              <a:rPr lang="en-US" sz="1200" baseline="0" dirty="0" err="1" smtClean="0"/>
              <a:t>Arges</a:t>
            </a:r>
            <a:r>
              <a:rPr lang="en-US" sz="1200" baseline="0" dirty="0" smtClean="0"/>
              <a:t> </a:t>
            </a:r>
            <a:endParaRPr lang="en-US" sz="1200" baseline="0" dirty="0"/>
          </a:p>
          <a:p>
            <a:pPr>
              <a:defRPr sz="1200"/>
            </a:pPr>
            <a:r>
              <a:rPr lang="en-US" sz="1200" baseline="0" dirty="0" smtClean="0"/>
              <a:t>EVOLUTIA din 2008- </a:t>
            </a:r>
            <a:r>
              <a:rPr lang="en-US" sz="1200" baseline="0" dirty="0" err="1" smtClean="0"/>
              <a:t>prezent</a:t>
            </a:r>
            <a:r>
              <a:rPr lang="en-US" sz="1200" baseline="0" dirty="0" smtClean="0"/>
              <a:t> 2014</a:t>
            </a:r>
            <a:endParaRPr lang="en-US" sz="1200" baseline="0" dirty="0"/>
          </a:p>
          <a:p>
            <a:pPr>
              <a:defRPr sz="1200"/>
            </a:pPr>
            <a:r>
              <a:rPr lang="en-US" sz="1200" baseline="0" dirty="0"/>
              <a:t>Total = 705 </a:t>
            </a:r>
            <a:r>
              <a:rPr lang="en-US" sz="1200" baseline="0" dirty="0" err="1"/>
              <a:t>buc</a:t>
            </a:r>
            <a:endParaRPr lang="en-US" sz="1200" dirty="0"/>
          </a:p>
        </c:rich>
      </c:tx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'GRAFIC PROG 2014-2019'!$K$4</c:f>
              <c:strCache>
                <c:ptCount val="1"/>
                <c:pt idx="0">
                  <c:v> NR. LICENTE SPECIALE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dLbls>
            <c:spPr>
              <a:blipFill>
                <a:blip xmlns:r="http://schemas.openxmlformats.org/officeDocument/2006/relationships" r:embed="rId1"/>
                <a:tile tx="0" ty="0" sx="100000" sy="100000" flip="none" algn="tl"/>
              </a:blipFill>
              <a:ln>
                <a:solidFill>
                  <a:srgbClr val="00B0F0"/>
                </a:solidFill>
              </a:ln>
            </c:spPr>
            <c:txPr>
              <a:bodyPr rot="0" vert="horz"/>
              <a:lstStyle/>
              <a:p>
                <a:pPr>
                  <a:defRPr sz="14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Val val="1"/>
          </c:dLbls>
          <c:cat>
            <c:numRef>
              <c:f>'GRAFIC PROG 2014-2019'!$J$5:$J$11</c:f>
              <c:numCache>
                <c:formatCode>General</c:formatCode>
                <c:ptCount val="7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</c:numCache>
            </c:numRef>
          </c:cat>
          <c:val>
            <c:numRef>
              <c:f>'GRAFIC PROG 2014-2019'!$K$5:$K$11</c:f>
              <c:numCache>
                <c:formatCode>General</c:formatCode>
                <c:ptCount val="7"/>
                <c:pt idx="0">
                  <c:v>117</c:v>
                </c:pt>
                <c:pt idx="1">
                  <c:v>115</c:v>
                </c:pt>
                <c:pt idx="2">
                  <c:v>111</c:v>
                </c:pt>
                <c:pt idx="3">
                  <c:v>90</c:v>
                </c:pt>
                <c:pt idx="4">
                  <c:v>76</c:v>
                </c:pt>
                <c:pt idx="5">
                  <c:v>108</c:v>
                </c:pt>
                <c:pt idx="6">
                  <c:v>88</c:v>
                </c:pt>
              </c:numCache>
            </c:numRef>
          </c:val>
        </c:ser>
        <c:shape val="box"/>
        <c:axId val="57190272"/>
        <c:axId val="57191808"/>
        <c:axId val="0"/>
      </c:bar3DChart>
      <c:catAx>
        <c:axId val="57190272"/>
        <c:scaling>
          <c:orientation val="minMax"/>
        </c:scaling>
        <c:axPos val="b"/>
        <c:numFmt formatCode="General" sourceLinked="1"/>
        <c:tickLblPos val="nextTo"/>
        <c:spPr>
          <a:blipFill>
            <a:blip xmlns:r="http://schemas.openxmlformats.org/officeDocument/2006/relationships" r:embed="rId1"/>
            <a:tile tx="0" ty="0" sx="100000" sy="100000" flip="none" algn="tl"/>
          </a:blipFill>
        </c:spPr>
        <c:txPr>
          <a:bodyPr/>
          <a:lstStyle/>
          <a:p>
            <a:pPr>
              <a:defRPr sz="1400" b="1">
                <a:solidFill>
                  <a:schemeClr val="bg1"/>
                </a:solidFill>
              </a:defRPr>
            </a:pPr>
            <a:endParaRPr lang="en-US"/>
          </a:p>
        </c:txPr>
        <c:crossAx val="57191808"/>
        <c:crosses val="autoZero"/>
        <c:auto val="1"/>
        <c:lblAlgn val="ctr"/>
        <c:lblOffset val="100"/>
      </c:catAx>
      <c:valAx>
        <c:axId val="57191808"/>
        <c:scaling>
          <c:orientation val="minMax"/>
        </c:scaling>
        <c:axPos val="l"/>
        <c:majorGridlines/>
        <c:numFmt formatCode="General" sourceLinked="1"/>
        <c:tickLblPos val="nextTo"/>
        <c:crossAx val="57190272"/>
        <c:crosses val="autoZero"/>
        <c:crossBetween val="between"/>
      </c:valAx>
    </c:plotArea>
    <c:plotVisOnly val="1"/>
  </c:chart>
  <c:spPr>
    <a:ln>
      <a:solidFill>
        <a:schemeClr val="accent2">
          <a:lumMod val="40000"/>
          <a:lumOff val="60000"/>
        </a:schemeClr>
      </a:solidFill>
    </a:ln>
  </c:spPr>
  <c:externalData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o-RO" smtClean="0"/>
              <a:t>MONITORIZARE GRAFIC TRASEE -G.P.S.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505F1B-CAB2-45E0-95EE-E6A9C7B18420}" type="datetimeFigureOut">
              <a:rPr lang="ro-RO" smtClean="0"/>
              <a:pPr/>
              <a:t>17.09.2014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o-RO" smtClean="0"/>
              <a:t>AUTORITATEA JUDETEANA de TRANSPORT</a:t>
            </a:r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3C09D1-7286-4369-A4D4-59286BC7E50B}" type="slidenum">
              <a:rPr lang="ro-RO" smtClean="0"/>
              <a:pPr/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o-RO" smtClean="0"/>
              <a:t>MONITORIZARE GRAFIC TRASEE -G.P.S.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62B26F-C6D5-4E84-8FD6-C4749AFE310D}" type="datetimeFigureOut">
              <a:rPr lang="ro-RO" smtClean="0"/>
              <a:pPr/>
              <a:t>17.09.2014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o-RO" smtClean="0"/>
              <a:t>AUTORITATEA JUDETEANA de TRANSPORT</a:t>
            </a:r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2DD595-C2C9-4E3E-A016-7DC70DCDE776}" type="slidenum">
              <a:rPr lang="ro-RO" smtClean="0"/>
              <a:pPr/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o-RO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ro-RO" smtClean="0"/>
              <a:t>MONITORIZARE GRAFIC TRASEE -G.P.S.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DD5A8CEA-AF73-4523-BB81-2C544643E870}" type="datetime1">
              <a:rPr lang="ro-RO" smtClean="0"/>
              <a:pPr/>
              <a:t>17.09.2014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o-RO" smtClean="0"/>
              <a:t>AUTORITATEA JUDETEANA de TRANSPORT</a:t>
            </a:r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E2DD595-C2C9-4E3E-A016-7DC70DCDE776}" type="slidenum">
              <a:rPr lang="ro-RO" smtClean="0"/>
              <a:pPr/>
              <a:t>1</a:t>
            </a:fld>
            <a:endParaRPr lang="ro-RO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2DD595-C2C9-4E3E-A016-7DC70DCDE776}" type="slidenum">
              <a:rPr lang="ro-RO" smtClean="0"/>
              <a:pPr/>
              <a:t>3</a:t>
            </a:fld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011EE97-D133-4CB0-9A85-FA46BDF9848A}" type="datetime1">
              <a:rPr lang="ro-RO" smtClean="0"/>
              <a:pPr/>
              <a:t>17.09.2014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o-RO" smtClean="0"/>
              <a:t>AUTORITATEA JUDETEANA de TRANSPORT</a:t>
            </a:r>
            <a:endParaRPr lang="ro-RO"/>
          </a:p>
        </p:txBody>
      </p:sp>
      <p:sp>
        <p:nvSpPr>
          <p:cNvPr id="7" name="Header Placeholder 6"/>
          <p:cNvSpPr>
            <a:spLocks noGrp="1"/>
          </p:cNvSpPr>
          <p:nvPr>
            <p:ph type="hdr" sz="quarter" idx="13"/>
          </p:nvPr>
        </p:nvSpPr>
        <p:spPr/>
        <p:txBody>
          <a:bodyPr/>
          <a:lstStyle/>
          <a:p>
            <a:r>
              <a:rPr lang="ro-RO" smtClean="0"/>
              <a:t>MONITORIZARE GRAFIC TRASEE -G.P.S.</a:t>
            </a:r>
            <a:endParaRPr lang="ro-RO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40E29-520E-4B21-AE9B-181A4D7CA8FA}" type="datetime4">
              <a:rPr lang="ro-RO" smtClean="0"/>
              <a:pPr/>
              <a:t>17 septembrie 2014</a:t>
            </a:fld>
            <a:endParaRPr lang="ro-RO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SINTEZA STUDIU ZONA METROPOLITANA-2011</a:t>
            </a:r>
            <a:endParaRPr lang="ro-RO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724C2-A3B2-46EB-8A6E-91D1C034C081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3000">
    <p:wipe dir="r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03F2B-55FD-41F4-A38A-7806B06A07E1}" type="datetime4">
              <a:rPr lang="ro-RO" smtClean="0"/>
              <a:pPr/>
              <a:t>17 septembrie 2014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SINTEZA STUDIU ZONA METROPOLITANA-2011</a:t>
            </a: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724C2-A3B2-46EB-8A6E-91D1C034C081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 advTm="3000">
    <p:wipe dir="r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E9AB8-4BF2-4BB8-B733-8A28116582C7}" type="datetime4">
              <a:rPr lang="ro-RO" smtClean="0"/>
              <a:pPr/>
              <a:t>17 septembrie 2014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SINTEZA STUDIU ZONA METROPOLITANA-2011</a:t>
            </a: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724C2-A3B2-46EB-8A6E-91D1C034C081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3000">
    <p:wipe dir="r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77C95-9DCC-448C-B38F-D5A14E6A1F15}" type="datetime4">
              <a:rPr lang="ro-RO" smtClean="0"/>
              <a:pPr/>
              <a:t>17 septembrie 2014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SINTEZA STUDIU ZONA METROPOLITANA-2011</a:t>
            </a:r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724C2-A3B2-46EB-8A6E-91D1C034C081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 advTm="3000">
    <p:wipe dir="r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14043-739E-4133-AEDA-D0765612C4D3}" type="datetime4">
              <a:rPr lang="ro-RO" smtClean="0"/>
              <a:pPr/>
              <a:t>17 septembrie 2014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SINTEZA STUDIU ZONA METROPOLITANA-2011</a:t>
            </a:r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724C2-A3B2-46EB-8A6E-91D1C034C081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 advTm="3000">
    <p:wipe dir="r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054CF-4325-464A-9685-39E4863B8317}" type="datetime4">
              <a:rPr lang="ro-RO" smtClean="0"/>
              <a:pPr/>
              <a:t>17 septembrie 2014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SINTEZA STUDIU ZONA METROPOLITANA-2011</a:t>
            </a:r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724C2-A3B2-46EB-8A6E-91D1C034C081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 advTm="3000">
    <p:wipe dir="r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9BCD7-B09A-442C-BB4F-AD9D314EE5B6}" type="datetime4">
              <a:rPr lang="ro-RO" smtClean="0"/>
              <a:pPr/>
              <a:t>17 septembrie 2014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SINTEZA STUDIU ZONA METROPOLITANA-2011</a:t>
            </a:r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724C2-A3B2-46EB-8A6E-91D1C034C081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 advTm="3000">
    <p:wipe dir="r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5E9B6-0B50-402F-9F96-B012A4E38C94}" type="datetime4">
              <a:rPr lang="ro-RO" smtClean="0"/>
              <a:pPr/>
              <a:t>17 septembrie 2014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SINTEZA STUDIU ZONA METROPOLITANA-2011</a:t>
            </a:r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724C2-A3B2-46EB-8A6E-91D1C034C081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 advTm="3000">
    <p:wipe dir="r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BB80B-F68C-41B1-A707-682B04D469B2}" type="datetime4">
              <a:rPr lang="ro-RO" smtClean="0"/>
              <a:pPr/>
              <a:t>17 septembrie 2014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SINTEZA STUDIU ZONA METROPOLITANA-2011</a:t>
            </a:r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EA724C2-A3B2-46EB-8A6E-91D1C034C081}" type="slidenum">
              <a:rPr lang="ro-RO" smtClean="0"/>
              <a:pPr/>
              <a:t>‹#›</a:t>
            </a:fld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3000">
    <p:wipe dir="r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FAAAD-517B-49CB-94C5-5A378C373C50}" type="datetime4">
              <a:rPr lang="ro-RO" smtClean="0"/>
              <a:pPr/>
              <a:t>17 septembrie 2014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SINTEZA STUDIU ZONA METROPOLITANA-2011</a:t>
            </a: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724C2-A3B2-46EB-8A6E-91D1C034C081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 advTm="3000">
    <p:wipe dir="r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99D65-7E80-4EAB-B9EF-A902460BE5E5}" type="datetime4">
              <a:rPr lang="ro-RO" smtClean="0"/>
              <a:pPr/>
              <a:t>17 septembrie 2014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SINTEZA STUDIU ZONA METROPOLITANA-2011</a:t>
            </a: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724C2-A3B2-46EB-8A6E-91D1C034C081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  <p:transition spd="slow" advTm="3000">
    <p:wipe dir="r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46E57AB-B15F-48D9-BE26-C635D5FADF78}" type="datetime4">
              <a:rPr lang="ro-RO" smtClean="0"/>
              <a:pPr/>
              <a:t>17 septembrie 2014</a:t>
            </a:fld>
            <a:endParaRPr lang="ro-RO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it-IT" smtClean="0"/>
              <a:t>SINTEZA STUDIU ZONA METROPOLITANA-2011</a:t>
            </a:r>
            <a:endParaRPr lang="ro-RO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EA724C2-A3B2-46EB-8A6E-91D1C034C081}" type="slidenum">
              <a:rPr lang="ro-RO" smtClean="0"/>
              <a:pPr/>
              <a:t>‹#›</a:t>
            </a:fld>
            <a:endParaRPr lang="ro-RO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 advTm="3000">
    <p:wipe dir="r"/>
    <p:sndAc>
      <p:stSnd>
        <p:snd r:embed="rId13" name="chimes.wav"/>
      </p:stSnd>
    </p:sndAc>
  </p:transition>
  <p:hf hd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chart" Target="../charts/chart1.xml"/><Relationship Id="rId5" Type="http://schemas.openxmlformats.org/officeDocument/2006/relationships/oleObject" Target="../embeddings/oleObject3.bin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5857892"/>
            <a:ext cx="7851648" cy="271466"/>
          </a:xfrm>
        </p:spPr>
        <p:txBody>
          <a:bodyPr>
            <a:normAutofit fontScale="90000"/>
          </a:bodyPr>
          <a:lstStyle/>
          <a:p>
            <a:pPr algn="ctr"/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ro-RO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ro-RO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9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900" dirty="0" smtClean="0">
                <a:solidFill>
                  <a:schemeClr val="tx1"/>
                </a:solidFill>
                <a:latin typeface="+mn-lt"/>
              </a:rPr>
            </a:br>
            <a:r>
              <a:rPr lang="en-US" sz="4000" dirty="0" err="1" smtClean="0">
                <a:solidFill>
                  <a:schemeClr val="tx1"/>
                </a:solidFill>
                <a:latin typeface="+mn-lt"/>
              </a:rPr>
              <a:t>Consiliul</a:t>
            </a:r>
            <a:r>
              <a:rPr lang="en-US" sz="4000" dirty="0" smtClean="0">
                <a:solidFill>
                  <a:schemeClr val="tx1"/>
                </a:solidFill>
                <a:latin typeface="+mn-lt"/>
              </a:rPr>
              <a:t> Jude</a:t>
            </a:r>
            <a:r>
              <a:rPr lang="ro-RO" sz="4000" dirty="0" smtClean="0">
                <a:solidFill>
                  <a:schemeClr val="tx1"/>
                </a:solidFill>
                <a:latin typeface="+mn-lt"/>
              </a:rPr>
              <a:t>ţean </a:t>
            </a:r>
            <a:r>
              <a:rPr lang="en-US" sz="4000" dirty="0" err="1" smtClean="0">
                <a:solidFill>
                  <a:schemeClr val="tx1"/>
                </a:solidFill>
                <a:latin typeface="+mn-lt"/>
              </a:rPr>
              <a:t>Arge</a:t>
            </a:r>
            <a:r>
              <a:rPr lang="ro-RO" sz="4000" dirty="0" smtClean="0">
                <a:solidFill>
                  <a:schemeClr val="tx1"/>
                </a:solidFill>
                <a:latin typeface="+mn-lt"/>
              </a:rPr>
              <a:t>ş</a:t>
            </a:r>
            <a:br>
              <a:rPr lang="ro-RO" sz="4000" dirty="0" smtClean="0">
                <a:solidFill>
                  <a:schemeClr val="tx1"/>
                </a:solidFill>
                <a:latin typeface="+mn-lt"/>
              </a:rPr>
            </a:br>
            <a:r>
              <a:rPr lang="ro-RO" sz="2200" dirty="0" smtClean="0">
                <a:solidFill>
                  <a:schemeClr val="tx1"/>
                </a:solidFill>
                <a:latin typeface="+mn-lt"/>
              </a:rPr>
              <a:t>20</a:t>
            </a:r>
            <a:r>
              <a:rPr lang="en-US" sz="2200" dirty="0" smtClean="0">
                <a:solidFill>
                  <a:schemeClr val="tx1"/>
                </a:solidFill>
                <a:latin typeface="+mn-lt"/>
              </a:rPr>
              <a:t>14</a:t>
            </a:r>
            <a:r>
              <a:rPr lang="en-US" sz="40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000" dirty="0" smtClean="0">
                <a:solidFill>
                  <a:schemeClr val="tx1"/>
                </a:solidFill>
                <a:latin typeface="+mn-lt"/>
              </a:rPr>
            </a:br>
            <a:r>
              <a:rPr lang="en-US" sz="40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4000" dirty="0" smtClean="0">
                <a:solidFill>
                  <a:schemeClr val="tx1"/>
                </a:solidFill>
                <a:latin typeface="+mn-lt"/>
              </a:rPr>
            </a:br>
            <a:r>
              <a:rPr lang="en-US" sz="2700" dirty="0" smtClean="0">
                <a:solidFill>
                  <a:schemeClr val="tx1"/>
                </a:solidFill>
                <a:latin typeface="+mn-lt"/>
              </a:rPr>
              <a:t>AUTORITATEA JUDETEANA DE TRANSPORT</a:t>
            </a:r>
            <a:br>
              <a:rPr lang="en-US" sz="2700" dirty="0" smtClean="0">
                <a:solidFill>
                  <a:schemeClr val="tx1"/>
                </a:solidFill>
                <a:latin typeface="+mn-lt"/>
              </a:rPr>
            </a:br>
            <a:r>
              <a:rPr lang="en-US" sz="2700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en-US" sz="2700" dirty="0" smtClean="0">
                <a:solidFill>
                  <a:srgbClr val="FF0000"/>
                </a:solidFill>
                <a:latin typeface="+mn-lt"/>
              </a:rPr>
            </a:br>
            <a:r>
              <a:rPr lang="en-US" sz="4000" dirty="0" smtClean="0">
                <a:solidFill>
                  <a:srgbClr val="FFFF00"/>
                </a:solidFill>
                <a:latin typeface="+mn-lt"/>
              </a:rPr>
              <a:t>1.   </a:t>
            </a:r>
            <a:r>
              <a:rPr lang="en-US" sz="2700" dirty="0" smtClean="0">
                <a:solidFill>
                  <a:srgbClr val="FF0000"/>
                </a:solidFill>
                <a:latin typeface="+mn-lt"/>
              </a:rPr>
              <a:t>PROGRAMUL JUDETEAN DE TRANSPORT PERSOANE PRIN CURSE REGULATE 2014-2019</a:t>
            </a:r>
            <a:br>
              <a:rPr lang="en-US" sz="2700" dirty="0" smtClean="0">
                <a:solidFill>
                  <a:srgbClr val="FF0000"/>
                </a:solidFill>
                <a:latin typeface="+mn-lt"/>
              </a:rPr>
            </a:br>
            <a:r>
              <a:rPr lang="en-US" sz="2700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en-US" sz="2700" dirty="0" smtClean="0">
                <a:solidFill>
                  <a:srgbClr val="FF0000"/>
                </a:solidFill>
                <a:latin typeface="+mn-lt"/>
              </a:rPr>
            </a:br>
            <a:r>
              <a:rPr lang="en-US" sz="2700" dirty="0" smtClean="0">
                <a:solidFill>
                  <a:srgbClr val="FF0000"/>
                </a:solidFill>
                <a:latin typeface="+mn-lt"/>
              </a:rPr>
              <a:t>     </a:t>
            </a:r>
            <a:r>
              <a:rPr lang="en-US" sz="3600" dirty="0" smtClean="0">
                <a:solidFill>
                  <a:srgbClr val="FFFF00"/>
                </a:solidFill>
                <a:latin typeface="+mn-lt"/>
              </a:rPr>
              <a:t>2.  </a:t>
            </a:r>
            <a:r>
              <a:rPr lang="en-US" sz="2700" dirty="0" smtClean="0">
                <a:solidFill>
                  <a:srgbClr val="FF0000"/>
                </a:solidFill>
                <a:latin typeface="+mn-lt"/>
              </a:rPr>
              <a:t>TRANSPORTUL DE PERSOANE PRIN CURSE REGULAT SPECIALE 2014</a:t>
            </a:r>
            <a:r>
              <a:rPr lang="en-US" sz="7300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en-US" sz="7300" dirty="0" smtClean="0">
                <a:solidFill>
                  <a:srgbClr val="FF0000"/>
                </a:solidFill>
                <a:latin typeface="+mn-lt"/>
              </a:rPr>
            </a:br>
            <a:r>
              <a:rPr lang="en-US" sz="6000" dirty="0" smtClean="0">
                <a:solidFill>
                  <a:schemeClr val="tx1"/>
                </a:solidFill>
                <a:latin typeface="+mn-lt"/>
              </a:rPr>
              <a:t/>
            </a:r>
            <a:br>
              <a:rPr lang="en-US" sz="6000" dirty="0" smtClean="0">
                <a:solidFill>
                  <a:schemeClr val="tx1"/>
                </a:solidFill>
                <a:latin typeface="+mn-lt"/>
              </a:rPr>
            </a:br>
            <a:endParaRPr lang="ro-RO" sz="49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72264" y="6215082"/>
            <a:ext cx="2458774" cy="486216"/>
          </a:xfrm>
        </p:spPr>
        <p:txBody>
          <a:bodyPr>
            <a:normAutofit fontScale="85000" lnSpcReduction="20000"/>
          </a:bodyPr>
          <a:lstStyle/>
          <a:p>
            <a:r>
              <a:rPr lang="en-US" sz="1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SEF BIROU</a:t>
            </a:r>
          </a:p>
          <a:p>
            <a:r>
              <a:rPr lang="en-US" sz="1600" b="1" spc="3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Romus</a:t>
            </a:r>
            <a:r>
              <a:rPr lang="en-US" sz="16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UNGUREANU </a:t>
            </a:r>
            <a:endParaRPr lang="ro-RO" sz="1600" b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323528" y="188640"/>
          <a:ext cx="1068378" cy="1068378"/>
        </p:xfrm>
        <a:graphic>
          <a:graphicData uri="http://schemas.openxmlformats.org/presentationml/2006/ole">
            <p:oleObj spid="_x0000_s1029" name="CorelDRAW" r:id="rId5" imgW="1181880" imgH="1181880" progId="">
              <p:embed/>
            </p:oleObj>
          </a:graphicData>
        </a:graphic>
      </p:graphicFrame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0B45A-7D6A-48F7-9B3F-739C740EDACF}" type="datetime4">
              <a:rPr lang="ro-RO" smtClean="0"/>
              <a:pPr/>
              <a:t>17 septembrie 2014</a:t>
            </a:fld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763000" y="6492875"/>
            <a:ext cx="762000" cy="365125"/>
          </a:xfrm>
        </p:spPr>
        <p:txBody>
          <a:bodyPr/>
          <a:lstStyle/>
          <a:p>
            <a:fld id="{3EA724C2-A3B2-46EB-8A6E-91D1C034C081}" type="slidenum">
              <a:rPr lang="ro-RO" smtClean="0"/>
              <a:pPr/>
              <a:t>1</a:t>
            </a:fld>
            <a:endParaRPr lang="ro-RO" dirty="0"/>
          </a:p>
        </p:txBody>
      </p:sp>
    </p:spTree>
  </p:cSld>
  <p:clrMapOvr>
    <a:masterClrMapping/>
  </p:clrMapOvr>
  <p:transition spd="slow" advTm="3000">
    <p:wipe dir="r"/>
    <p:sndAc>
      <p:stSnd>
        <p:snd r:embed="rId4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976" y="0"/>
            <a:ext cx="4221112" cy="500066"/>
          </a:xfrm>
        </p:spPr>
        <p:txBody>
          <a:bodyPr>
            <a:noAutofit/>
          </a:bodyPr>
          <a:lstStyle/>
          <a:p>
            <a:r>
              <a:rPr lang="ro-RO" sz="2400" spc="300" dirty="0" smtClean="0">
                <a:solidFill>
                  <a:schemeClr val="tx1"/>
                </a:solidFill>
              </a:rPr>
              <a:t>Consiliul Judeţean Argeş</a:t>
            </a:r>
            <a:endParaRPr lang="ro-RO" sz="2400" spc="300" dirty="0">
              <a:solidFill>
                <a:schemeClr val="tx1"/>
              </a:solidFill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14282" y="71414"/>
          <a:ext cx="925512" cy="925511"/>
        </p:xfrm>
        <a:graphic>
          <a:graphicData uri="http://schemas.openxmlformats.org/presentationml/2006/ole">
            <p:oleObj spid="_x0000_s2050" name="CorelDRAW" r:id="rId4" imgW="1181880" imgH="1181880" progId="">
              <p:embed/>
            </p:oleObj>
          </a:graphicData>
        </a:graphic>
      </p:graphicFrame>
      <p:sp>
        <p:nvSpPr>
          <p:cNvPr id="8" name="Rectangle 7"/>
          <p:cNvSpPr/>
          <p:nvPr/>
        </p:nvSpPr>
        <p:spPr>
          <a:xfrm>
            <a:off x="2143108" y="571480"/>
            <a:ext cx="59293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AUTORITATEA JUDETEANA DE TRANSPORT</a:t>
            </a:r>
            <a:endParaRPr lang="ro-RO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C785F-3694-4D1E-A8D7-F245E7392116}" type="datetime4">
              <a:rPr lang="ro-RO" smtClean="0"/>
              <a:pPr/>
              <a:t>17 septembrie 2014</a:t>
            </a:fld>
            <a:endParaRPr lang="ro-RO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724C2-A3B2-46EB-8A6E-91D1C034C081}" type="slidenum">
              <a:rPr lang="ro-RO" smtClean="0"/>
              <a:pPr/>
              <a:t>2</a:t>
            </a:fld>
            <a:endParaRPr lang="ro-RO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>
          <a:xfrm>
            <a:off x="1907704" y="6309320"/>
            <a:ext cx="6408712" cy="365125"/>
          </a:xfrm>
        </p:spPr>
        <p:txBody>
          <a:bodyPr/>
          <a:lstStyle/>
          <a:p>
            <a:pPr algn="ctr" fontAlgn="b"/>
            <a:r>
              <a:rPr lang="en-US" sz="1000" dirty="0" smtClean="0"/>
              <a:t>PROGRAMUL JUDETEAN DE TRANSPORT PERSOANE PRIN CURSE REGULATE 2014-2019</a:t>
            </a:r>
            <a:endParaRPr lang="nn-NO" sz="1000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539552" y="692696"/>
            <a:ext cx="7772400" cy="4032448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/>
              <a:t>1.</a:t>
            </a:r>
            <a:r>
              <a:rPr lang="en-US" sz="1400" dirty="0" smtClean="0"/>
              <a:t>PREZENTAREA  </a:t>
            </a:r>
            <a:r>
              <a:rPr lang="en-US" sz="1400" dirty="0" err="1" smtClean="0"/>
              <a:t>componentei</a:t>
            </a:r>
            <a:endParaRPr lang="en-US" sz="1400" dirty="0" smtClean="0"/>
          </a:p>
          <a:p>
            <a:pPr algn="ctr"/>
            <a:r>
              <a:rPr lang="en-US" sz="1400" dirty="0" smtClean="0"/>
              <a:t> PROGRAMULUI JUDETEAN DE TRANSPORT PERSOANE PRIN CURSE REGULATE 2014-2019:</a:t>
            </a:r>
          </a:p>
          <a:p>
            <a:endParaRPr lang="en-US" sz="1400" dirty="0" smtClean="0"/>
          </a:p>
          <a:p>
            <a:endParaRPr lang="en-US" sz="1400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1259632" y="1700808"/>
          <a:ext cx="6840760" cy="29887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0380"/>
                <a:gridCol w="3420380"/>
              </a:tblGrid>
              <a:tr h="268393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Cambria"/>
                        </a:rPr>
                        <a:t>PROGRAM</a:t>
                      </a:r>
                      <a:r>
                        <a:rPr lang="en-US" sz="2000" b="1" i="0" u="none" strike="noStrike" baseline="0" dirty="0" smtClean="0">
                          <a:solidFill>
                            <a:srgbClr val="000000"/>
                          </a:solidFill>
                          <a:latin typeface="Cambria"/>
                        </a:rPr>
                        <a:t> TRANSPORT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Cambria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2014-2019</a:t>
                      </a:r>
                    </a:p>
                  </a:txBody>
                  <a:tcPr marL="0" marR="0" marT="0" marB="0" anchor="b"/>
                </a:tc>
              </a:tr>
              <a:tr h="536787"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Cambria"/>
                        </a:rPr>
                        <a:t> </a:t>
                      </a:r>
                      <a:r>
                        <a:rPr lang="en-US" sz="2000" b="1" i="0" u="none" strike="noStrike" dirty="0" err="1" smtClean="0">
                          <a:solidFill>
                            <a:srgbClr val="000000"/>
                          </a:solidFill>
                          <a:latin typeface="Cambria"/>
                        </a:rPr>
                        <a:t>Operatori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Cambria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35</a:t>
                      </a:r>
                    </a:p>
                  </a:txBody>
                  <a:tcPr marL="0" marR="0" marT="0" marB="0" anchor="b"/>
                </a:tc>
              </a:tr>
              <a:tr h="536787"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en-US" sz="2000" b="1" i="0" u="none" strike="noStrike" dirty="0" err="1" smtClean="0">
                          <a:solidFill>
                            <a:srgbClr val="000000"/>
                          </a:solidFill>
                          <a:latin typeface="Cambria"/>
                        </a:rPr>
                        <a:t>Trasee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Cambria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142</a:t>
                      </a:r>
                    </a:p>
                  </a:txBody>
                  <a:tcPr marL="0" marR="0" marT="0" marB="0" anchor="b"/>
                </a:tc>
              </a:tr>
              <a:tr h="536787"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en-US" sz="2000" b="1" i="0" u="none" strike="noStrike" baseline="0" dirty="0" smtClean="0">
                          <a:solidFill>
                            <a:srgbClr val="000000"/>
                          </a:solidFill>
                          <a:latin typeface="Cambria"/>
                        </a:rPr>
                        <a:t> </a:t>
                      </a:r>
                      <a:r>
                        <a:rPr lang="en-US" sz="2000" b="1" i="0" u="none" strike="noStrike" baseline="0" dirty="0" err="1" smtClean="0">
                          <a:solidFill>
                            <a:srgbClr val="000000"/>
                          </a:solidFill>
                          <a:latin typeface="Cambria"/>
                        </a:rPr>
                        <a:t>A</a:t>
                      </a:r>
                      <a:r>
                        <a:rPr lang="en-US" sz="2000" b="1" i="0" u="none" strike="noStrike" dirty="0" err="1" smtClean="0">
                          <a:solidFill>
                            <a:srgbClr val="000000"/>
                          </a:solidFill>
                          <a:latin typeface="Cambria"/>
                        </a:rPr>
                        <a:t>utovehicule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Cambria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272</a:t>
                      </a:r>
                    </a:p>
                  </a:txBody>
                  <a:tcPr marL="0" marR="0" marT="0" marB="0" anchor="b"/>
                </a:tc>
              </a:tr>
              <a:tr h="536787"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Cambria"/>
                        </a:rPr>
                        <a:t>Curse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Cambria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1433</a:t>
                      </a:r>
                    </a:p>
                  </a:txBody>
                  <a:tcPr marL="0" marR="0" marT="0" marB="0" anchor="b"/>
                </a:tc>
              </a:tr>
              <a:tr h="536787"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en-US" sz="2000" b="1" i="0" u="none" strike="noStrike" dirty="0" err="1" smtClean="0">
                          <a:solidFill>
                            <a:srgbClr val="000000"/>
                          </a:solidFill>
                          <a:latin typeface="Cambria"/>
                        </a:rPr>
                        <a:t>Oferte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Cambria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Cambria"/>
                        </a:rPr>
                        <a:t>147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1907704" y="4869160"/>
          <a:ext cx="5688632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4316"/>
                <a:gridCol w="2844316"/>
              </a:tblGrid>
              <a:tr h="486919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Autobuz</a:t>
                      </a:r>
                      <a:r>
                        <a:rPr lang="en-US" sz="1400" baseline="0" dirty="0" err="1" smtClean="0"/>
                        <a:t>e</a:t>
                      </a:r>
                      <a:r>
                        <a:rPr lang="en-US" sz="1400" baseline="0" dirty="0" smtClean="0"/>
                        <a:t> cu min. 10 </a:t>
                      </a:r>
                      <a:r>
                        <a:rPr lang="en-US" sz="1400" baseline="0" dirty="0" err="1" smtClean="0"/>
                        <a:t>locuri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Autobuz</a:t>
                      </a:r>
                      <a:r>
                        <a:rPr lang="en-US" sz="1200" baseline="0" dirty="0" err="1" smtClean="0"/>
                        <a:t>e</a:t>
                      </a:r>
                      <a:r>
                        <a:rPr lang="en-US" sz="1200" baseline="0" dirty="0" smtClean="0"/>
                        <a:t> cu min. 23 </a:t>
                      </a:r>
                      <a:r>
                        <a:rPr lang="en-US" sz="1200" baseline="0" dirty="0" err="1" smtClean="0"/>
                        <a:t>locuri</a:t>
                      </a:r>
                      <a:endParaRPr lang="en-US" sz="1200" dirty="0" smtClean="0"/>
                    </a:p>
                    <a:p>
                      <a:endParaRPr lang="en-US" dirty="0"/>
                    </a:p>
                  </a:txBody>
                  <a:tcPr/>
                </a:tc>
              </a:tr>
              <a:tr h="32461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Britannic Bold" pitchFamily="34" charset="0"/>
                        </a:rPr>
                        <a:t>187</a:t>
                      </a:r>
                      <a:endParaRPr lang="en-US" dirty="0">
                        <a:latin typeface="Britannic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Britannic Bold" pitchFamily="34" charset="0"/>
                        </a:rPr>
                        <a:t>85</a:t>
                      </a:r>
                      <a:endParaRPr lang="en-US" dirty="0">
                        <a:latin typeface="Britannic Bold" pitchFamily="34" charset="0"/>
                      </a:endParaRPr>
                    </a:p>
                  </a:txBody>
                  <a:tcPr/>
                </a:tc>
              </a:tr>
              <a:tr h="324613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Total </a:t>
                      </a:r>
                      <a:r>
                        <a:rPr lang="en-US" dirty="0" err="1" smtClean="0"/>
                        <a:t>Autobuze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Britannic Bold" pitchFamily="34" charset="0"/>
                        </a:rPr>
                        <a:t>272</a:t>
                      </a:r>
                      <a:endParaRPr lang="en-US" dirty="0">
                        <a:latin typeface="Britannic Bold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 advTm="3000">
    <p:wipe dir="r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1800" dirty="0" smtClean="0">
                <a:solidFill>
                  <a:schemeClr val="tx1"/>
                </a:solidFill>
              </a:rPr>
              <a:t>2.    </a:t>
            </a:r>
            <a:r>
              <a:rPr lang="en-US" sz="2000" dirty="0" smtClean="0">
                <a:solidFill>
                  <a:schemeClr val="tx1"/>
                </a:solidFill>
              </a:rPr>
              <a:t>TRANSPORTUL  DE PERSOANE PRIN CURSE REGULAT SPECIALE IN 2014 se </a:t>
            </a:r>
            <a:r>
              <a:rPr lang="en-US" sz="2000" dirty="0" err="1" smtClean="0">
                <a:solidFill>
                  <a:schemeClr val="tx1"/>
                </a:solidFill>
              </a:rPr>
              <a:t>efectueaza</a:t>
            </a:r>
            <a:r>
              <a:rPr lang="en-US" sz="2000" dirty="0" smtClean="0">
                <a:solidFill>
                  <a:schemeClr val="tx1"/>
                </a:solidFill>
              </a:rPr>
              <a:t> de </a:t>
            </a:r>
            <a:r>
              <a:rPr lang="en-US" sz="2000" dirty="0" err="1" smtClean="0">
                <a:solidFill>
                  <a:schemeClr val="tx1"/>
                </a:solidFill>
              </a:rPr>
              <a:t>catre</a:t>
            </a:r>
            <a:r>
              <a:rPr lang="en-US" sz="2000" dirty="0" smtClean="0">
                <a:solidFill>
                  <a:schemeClr val="tx1"/>
                </a:solidFill>
              </a:rPr>
              <a:t> 22 de </a:t>
            </a:r>
            <a:r>
              <a:rPr lang="en-US" sz="2000" dirty="0" err="1" smtClean="0">
                <a:solidFill>
                  <a:schemeClr val="tx1"/>
                </a:solidFill>
              </a:rPr>
              <a:t>operatori</a:t>
            </a:r>
            <a:r>
              <a:rPr lang="en-US" sz="2000" dirty="0" smtClean="0">
                <a:solidFill>
                  <a:schemeClr val="tx1"/>
                </a:solidFill>
              </a:rPr>
              <a:t> de transport:</a:t>
            </a:r>
            <a:r>
              <a:rPr lang="en-US" sz="9600" dirty="0" smtClean="0">
                <a:solidFill>
                  <a:srgbClr val="FF0000"/>
                </a:solidFill>
              </a:rPr>
              <a:t/>
            </a:r>
            <a:br>
              <a:rPr lang="en-US" sz="9600" dirty="0" smtClean="0">
                <a:solidFill>
                  <a:srgbClr val="FF0000"/>
                </a:solidFill>
              </a:rPr>
            </a:br>
            <a:endParaRPr lang="ro-RO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7075C-5ED8-431E-BC08-9D0F9AD22735}" type="datetime4">
              <a:rPr lang="ro-RO" smtClean="0"/>
              <a:pPr/>
              <a:t>17 septembrie 2014</a:t>
            </a:fld>
            <a:endParaRPr lang="ro-RO"/>
          </a:p>
        </p:txBody>
      </p:sp>
      <p:sp>
        <p:nvSpPr>
          <p:cNvPr id="16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fontAlgn="b"/>
            <a:r>
              <a:rPr lang="en-US" sz="1000" dirty="0" smtClean="0"/>
              <a:t>PROGRAMUL JUDETEAN DE TRANSPORT PERSOANE PRIN CURSE REGULAT SPECIALE 2014</a:t>
            </a:r>
            <a:endParaRPr lang="nn-NO" sz="1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724C2-A3B2-46EB-8A6E-91D1C034C081}" type="slidenum">
              <a:rPr lang="ro-RO" smtClean="0"/>
              <a:pPr/>
              <a:t>3</a:t>
            </a:fld>
            <a:endParaRPr lang="ro-RO"/>
          </a:p>
        </p:txBody>
      </p:sp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214313" y="71438"/>
          <a:ext cx="925512" cy="925512"/>
        </p:xfrm>
        <a:graphic>
          <a:graphicData uri="http://schemas.openxmlformats.org/presentationml/2006/ole">
            <p:oleObj spid="_x0000_s16386" name="CorelDRAW" r:id="rId5" imgW="1181880" imgH="1181880" progId="">
              <p:embed/>
            </p:oleObj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1142976" y="0"/>
            <a:ext cx="3643338" cy="500066"/>
          </a:xfrm>
          <a:prstGeom prst="rect">
            <a:avLst/>
          </a:prstGeom>
          <a:ln>
            <a:noFill/>
          </a:ln>
        </p:spPr>
        <p:txBody>
          <a:bodyPr vert="horz" lIns="0" tIns="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o-RO" sz="2000" b="1" i="0" u="none" strike="noStrike" kern="1200" cap="none" spc="300" normalizeH="0" baseline="0" noProof="0" smtClean="0">
                <a:ln w="635">
                  <a:noFill/>
                </a:ln>
                <a:solidFill>
                  <a:schemeClr val="tx1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Consiliul Judeţean Argeş</a:t>
            </a:r>
            <a:endParaRPr kumimoji="0" lang="ro-RO" sz="2000" b="1" i="0" u="none" strike="noStrike" kern="1200" cap="none" spc="300" normalizeH="0" baseline="0" noProof="0" dirty="0">
              <a:ln w="635">
                <a:noFill/>
              </a:ln>
              <a:solidFill>
                <a:schemeClr val="tx1"/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51720" y="764704"/>
            <a:ext cx="59293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AUTORITATEA JUDETEANA DE TRANSPORT</a:t>
            </a:r>
            <a:endParaRPr lang="ro-RO" dirty="0"/>
          </a:p>
        </p:txBody>
      </p:sp>
      <p:graphicFrame>
        <p:nvGraphicFramePr>
          <p:cNvPr id="14" name="Chart 13"/>
          <p:cNvGraphicFramePr/>
          <p:nvPr/>
        </p:nvGraphicFramePr>
        <p:xfrm>
          <a:off x="827584" y="2204864"/>
          <a:ext cx="7128792" cy="3686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ransition spd="slow" advTm="3000">
    <p:wipe dir="r"/>
    <p:sndAc>
      <p:stSnd>
        <p:snd r:embed="rId4" name="chimes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22241</TotalTime>
  <Words>155</Words>
  <Application>Microsoft Office PowerPoint</Application>
  <PresentationFormat>On-screen Show (4:3)</PresentationFormat>
  <Paragraphs>48</Paragraphs>
  <Slides>3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Flow</vt:lpstr>
      <vt:lpstr>CorelDRAW</vt:lpstr>
      <vt:lpstr>                                                                                          Consiliul Judeţean Argeş 2014  AUTORITATEA JUDETEANA DE TRANSPORT  1.   PROGRAMUL JUDETEAN DE TRANSPORT PERSOANE PRIN CURSE REGULATE 2014-2019       2.  TRANSPORTUL DE PERSOANE PRIN CURSE REGULAT SPECIALE 2014  </vt:lpstr>
      <vt:lpstr>Consiliul Judeţean Argeş</vt:lpstr>
      <vt:lpstr>2.    TRANSPORTUL  DE PERSOANE PRIN CURSE REGULAT SPECIALE IN 2014 se efectueaza de catre 22 de operatori de transport: </vt:lpstr>
    </vt:vector>
  </TitlesOfParts>
  <Company>Consiliul Judetean Arges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Strategie de comunicare pentru  Consiliul Judeţean Argeş  Preşedinte, Constantin Nicolescu</dc:title>
  <dc:creator>mirela</dc:creator>
  <cp:lastModifiedBy>user</cp:lastModifiedBy>
  <cp:revision>1842</cp:revision>
  <dcterms:created xsi:type="dcterms:W3CDTF">2008-07-30T11:44:27Z</dcterms:created>
  <dcterms:modified xsi:type="dcterms:W3CDTF">2014-09-17T08:49:53Z</dcterms:modified>
</cp:coreProperties>
</file>